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300" r:id="rId5"/>
    <p:sldId id="258" r:id="rId6"/>
    <p:sldId id="267" r:id="rId7"/>
    <p:sldId id="270" r:id="rId8"/>
    <p:sldId id="271" r:id="rId9"/>
    <p:sldId id="272" r:id="rId10"/>
    <p:sldId id="259" r:id="rId11"/>
    <p:sldId id="276" r:id="rId12"/>
    <p:sldId id="268" r:id="rId13"/>
    <p:sldId id="260" r:id="rId14"/>
    <p:sldId id="261" r:id="rId15"/>
    <p:sldId id="273" r:id="rId16"/>
    <p:sldId id="274" r:id="rId17"/>
    <p:sldId id="277" r:id="rId18"/>
    <p:sldId id="278" r:id="rId19"/>
    <p:sldId id="301" r:id="rId20"/>
    <p:sldId id="275" r:id="rId21"/>
    <p:sldId id="281" r:id="rId22"/>
    <p:sldId id="282" r:id="rId23"/>
    <p:sldId id="283" r:id="rId24"/>
    <p:sldId id="285" r:id="rId25"/>
    <p:sldId id="303" r:id="rId26"/>
    <p:sldId id="286" r:id="rId27"/>
    <p:sldId id="287" r:id="rId28"/>
    <p:sldId id="304" r:id="rId29"/>
    <p:sldId id="295" r:id="rId30"/>
    <p:sldId id="288" r:id="rId31"/>
    <p:sldId id="289" r:id="rId32"/>
    <p:sldId id="298" r:id="rId33"/>
    <p:sldId id="290" r:id="rId34"/>
    <p:sldId id="296" r:id="rId35"/>
    <p:sldId id="297" r:id="rId36"/>
    <p:sldId id="302" r:id="rId37"/>
    <p:sldId id="292" r:id="rId38"/>
    <p:sldId id="293" r:id="rId39"/>
    <p:sldId id="266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033833-F656-4ABD-53D9-994E7DA292DC}" v="519" dt="2026-05-14T06:56:22.984"/>
    <p1510:client id="{0D2CC9CB-C842-58C1-E786-E65D0A511BF7}" v="5" dt="2026-05-13T08:42:54.551"/>
    <p1510:client id="{27C71F8E-8DE9-87E5-2331-020B6874A680}" v="376" dt="2026-05-13T16:48:11.893"/>
    <p1510:client id="{375F2088-A314-0036-1E6D-5BEFFC95CC7D}" v="149" dt="2026-05-13T13:03:40.291"/>
    <p1510:client id="{5146FB74-BA3B-5FEA-E1ED-6C24244B2827}" v="99" dt="2026-05-13T11:21:05.672"/>
    <p1510:client id="{A604E784-8660-9BD2-4B3F-362FD52A98F2}" v="57" dt="2026-05-13T17:58:59.790"/>
    <p1510:client id="{C3CDF276-A662-BB57-F647-3E1A612BA0E4}" v="37" dt="2026-05-13T17:11:05.018"/>
    <p1510:client id="{EB7B2FEE-EC9A-FFB1-9411-ED2C71AAFAA0}" v="93" dt="2026-05-13T20:27:37.496"/>
    <p1510:client id="{F18367E0-21AE-D37D-A72A-7C661028318A}" v="296" dt="2026-05-13T12:51:05.865"/>
    <p1510:client id="{F663F290-37FD-F989-3F3D-1432552A833D}" v="4" dt="2026-05-13T11:15:35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59:30.8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26644 5001 16383 0 0,'5'0'0'0'0,"6"0"0"0"0,7 0 0 0 0,5 0 0 0 0,4 0 0 0 0,2 0 0 0 0,1 0 0 0 0,1 0 0 0 0,0 0 0 0 0,-1 0 0 0 0,0 0 0 0 0,0 0 0 0 0,0 0 0 0 0,-1 0 0 0 0,1 0 0 0 0,-1 0 0 0 0,0 0 0 0 0,1 0 0 0 0,-1 0 0 0 0,0 0 0 0 0,1 0 0 0 0,-1 0 0 0 0,1 0 0 0 0,-1 0 0 0 0,0 0 0 0 0,1 0 0 0 0,-1 0 0 0 0,6 0 0 0 0,6 0 0 0 0,1 0 0 0 0,-1 0 0 0 0,-3 0 0 0 0,-3 0 0 0 0,-2 0 0 0 0,-7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59:40.2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29289 5106 16383 0 0,'5'0'0'0'0,"7"0"0"0"0,6 0 0 0 0,5 0 0 0 0,4 0 0 0 0,2 0 0 0 0,1 0 0 0 0,1 0 0 0 0,-1 0 0 0 0,1 0 0 0 0,-1 0 0 0 0,0 0 0 0 0,0 0 0 0 0,-1 0 0 0 0,1 0 0 0 0,-1 0 0 0 0,0 0 0 0 0,1 0 0 0 0,-1 0 0 0 0,0 0 0 0 0,1 0 0 0 0,-1 0 0 0 0,0 0 0 0 0,1 0 0 0 0,-1 0 0 0 0,1 0 0 0 0,-1 0 0 0 0,0 0 0 0 0,1 0 0 0 0,-1 0 0 0 0,1 0 0 0 0,-1 0 0 0 0,0 0 0 0 0,1 0 0 0 0,-1 0 0 0 0,1 0 0 0 0,-1 0 0 0 0,0 0 0 0 0,1 0 0 0 0,-6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59:45.7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32041 4948 16383 0 0,'5'0'0'0'0,"7"0"0"0"0,6 0 0 0 0,5 0 0 0 0,3 0 0 0 0,3 0 0 0 0,2 0 0 0 0,-1 0 0 0 0,1 0 0 0 0,-1 0 0 0 0,1 0 0 0 0,-1 0 0 0 0,-1 0 0 0 0,1 0 0 0 0,-1 0 0 0 0,1 0 0 0 0,-1 0 0 0 0,0 0 0 0 0,1 0 0 0 0,-1 0 0 0 0,0 0 0 0 0,1 0 0 0 0,-1 5 0 0 0,1 1 0 0 0,-1 1 0 0 0,0-2 0 0 0,1-2 0 0 0,-1 0 0 0 0,-4 3 0 0 0,-3 1 0 0 0,-4 4 0 0 0,0 1 0 0 0,1-2 0 0 0,3-3 0 0 0,3-3 0 0 0,2 4 0 0 0,1 0 0 0 0,1-2 0 0 0,1-1 0 0 0,0-2 0 0 0,-1-1 0 0 0,1-1 0 0 0,-5-1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59:48.6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34820 5106 16383 0 0,'-5'0'0'0'0,"3"0"0"0"0,7 0 0 0 0,8 0 0 0 0,7 0 0 0 0,4 5 0 0 0,4 2 0 0 0,2 4 0 0 0,0 1 0 0 0,1-2 0 0 0,0-2 0 0 0,0-4 0 0 0,-1-1 0 0 0,0-2 0 0 0,-1 0 0 0 0,1-2 0 0 0,-1 1 0 0 0,0-1 0 0 0,1 1 0 0 0,-1 0 0 0 0,0-1 0 0 0,1 1 0 0 0,-1 0 0 0 0,1 0 0 0 0,-1 0 0 0 0,0 0 0 0 0,1 0 0 0 0,-1 0 0 0 0,1 0 0 0 0,-1 0 0 0 0,0 0 0 0 0,1 0 0 0 0,-1 0 0 0 0,1 0 0 0 0,-1 0 0 0 0,0 0 0 0 0,1 0 0 0 0,-6-5 0 0 0,-6-1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59:58.2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30641 10927 16383 0 0,'-5'0'0'0'0,"-6"0"0"0"0,-7 0 0 0 0,-5 0 0 0 0,-4 0 0 0 0,-2 0 0 0 0,-1 0 0 0 0,-1 0 0 0 0,0 0 0 0 0,1 0 0 0 0,0 0 0 0 0,0 0 0 0 0,0 0 0 0 0,1 0 0 0 0,-1 0 0 0 0,1 0 0 0 0,-1 0 0 0 0,1 0 0 0 0,0 0 0 0 0,-1 0 0 0 0,1 0 0 0 0,0 0 0 0 0,-1 0 0 0 0,1 0 0 0 0,-1 0 0 0 0,1 0 0 0 0,0 0 0 0 0,-1 0 0 0 0,1 0 0 0 0,-1 0 0 0 0,1 0 0 0 0,0 0 0 0 0,-1 0 0 0 0,1 0 0 0 0,-1 0 0 0 0,1 0 0 0 0,0 0 0 0 0,-1 0 0 0 0,1 0 0 0 0,0 0 0 0 0,-1 0 0 0 0,1 0 0 0 0,-1 0 0 0 0,1 0 0 0 0,0 0 0 0 0,-1 0 0 0 0,1 0 0 0 0,4 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07.9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13785 12144 16383 0 0,'5'0'0'0'0,"11"0"0"0"0,14 0 0 0 0,6 0 0 0 0,2 0 0 0 0,5 0 0 0 0,0 0 0 0 0,2 0 0 0 0,4 0 0 0 0,4 5 0 0 0,2 2 0 0 0,3-1 0 0 0,0-1 0 0 0,-4-1 0 0 0,-1-2 0 0 0,5 0 0 0 0,-2-2 0 0 0,-5 0 0 0 0,-7 0 0 0 0,-6 0 0 0 0,-4-1 0 0 0,-3 1 0 0 0,-2 0 0 0 0,-1 0 0 0 0,1 0 0 0 0,-1 0 0 0 0,0 0 0 0 0,-4 0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10.2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17304 12197 16383 0 0,'5'0'0'0'0,"6"0"0"0"0,7 0 0 0 0,5 0 0 0 0,4 0 0 0 0,2 0 0 0 0,1 5 0 0 0,1 2 0 0 0,0-1 0 0 0,-1-1 0 0 0,0-1 0 0 0,0-2 0 0 0,5-1 0 0 0,1 0 0 0 0,0-1 0 0 0,-2 0 0 0 0,-1-1 0 0 0,-1 1 0 0 0,-1 0 0 0 0,-2 0 0 0 0,1 5 0 0 0,-1 1 0 0 0,0 1 0 0 0,0-2 0 0 0,0-2 0 0 0,1 0 0 0 0,-1-2 0 0 0,-5 4 0 0 0,-1 2 0 0 0,0 4 0 0 0,1 1 0 0 0,2-3 0 0 0,6-2 0 0 0,3-2 0 0 0,0-2 0 0 0,0-2 0 0 0,-2-1 0 0 0,-1 0 0 0 0,-1-1 0 0 0,-1 1 0 0 0,0-1 0 0 0,-1 1 0 0 0,0 0 0 0 0,0 0 0 0 0,0 0 0 0 0,1 0 0 0 0,-1 0 0 0 0,-5 0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21700 6750 16383 0 0,'-1'0'0'0'0,"2"0"0"0"0,4 0 0 0 0,4 0 0 0 0,2 0 0 0 0,1 0 0 0 0,4 0 0 0 0,4 0 0 0 0,0 0 0 0 0,2 0 0 0 0,3 0 0 0 0,8 0 0 0 0,4 0 0 0 0,1 0 0 0 0,3 0 0 0 0,2 0 0 0 0,-1 0 0 0 0,1 0 0 0 0,-1 0 0 0 0,-1 0 0 0 0,5 0 0 0 0,3 0 0 0 0,-3 0 0 0 0,-2 0 0 0 0,-4 0 0 0 0,-3 0 0 0 0,1 0 0 0 0,2 0 0 0 0,-1 0 0 0 0,-3 0 0 0 0,-5 0 0 0 0,-5 0 0 0 0,-4 0 0 0 0,-2 0 0 0 0,-4 0 0 0 0,0 0 0 0 0,-2 0 0 0 0,0 0 0 0 0,-1 0 0 0 0,-2 0 0 0 0,0 0 0 0 0,-2 0 0 0 0,0 0 0 0 0,0 0 0 0 0,-1 0 0 0 0,-1 2 0 0 0,-3-1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23987 6708 16383 0 0,'-2'0'0'0'0,"2"0"0"0"0,3 0 0 0 0,5 0 0 0 0,4 0 0 0 0,5 0 0 0 0,6 0 0 0 0,2 0 0 0 0,2 0 0 0 0,13 0 0 0 0,13 0 0 0 0,3 0 0 0 0,-4 0 0 0 0,-6 0 0 0 0,-8 0 0 0 0,-1-3 0 0 0,2-1 0 0 0,5-4 0 0 0,6-2 0 0 0,0 0 0 0 0,-3 1 0 0 0,-4 1 0 0 0,-6 1 0 0 0,-4 1 0 0 0,-2 2 0 0 0,-3 2 0 0 0,-2 1 0 0 0,-2 0 0 0 0,0 1 0 0 0,-2 1 0 0 0,2-1 0 0 0,-1 0 0 0 0,2 0 0 0 0,0 1 0 0 0,0-1 0 0 0,1 0 0 0 0,-2 0 0 0 0,-2 0 0 0 0,0 0 0 0 0,-2 0 0 0 0,-2 0 0 0 0,-2 0 0 0 0,1 0 0 0 0,-2 0 0 0 0,-2 0 0 0 0,-1 0 0 0 0,-2 0 0 0 0,-1 0 0 0 0,-1 0 0 0 0,0 0 0 0 0,-1 0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26690 6695 16383 0 0,'-1'0'0'0'0,"-2"0"0"0"0,1 0 0 0 0,4 0 0 0 0,4 0 0 0 0,7 0 0 0 0,15 0 0 0 0,11 0 0 0 0,3 0 0 0 0,0 0 0 0 0,-3 0 0 0 0,-4 0 0 0 0,-4 0 0 0 0,-1 0 0 0 0,-1 0 0 0 0,-2 0 0 0 0,3 0 0 0 0,-1 0 0 0 0,1 0 0 0 0,4 0 0 0 0,0 0 0 0 0,-2 0 0 0 0,-1 0 0 0 0,-2 0 0 0 0,1 0 0 0 0,-3 0 0 0 0,1 0 0 0 0,-2 0 0 0 0,0 0 0 0 0,2 0 0 0 0,-1 0 0 0 0,-2 0 0 0 0,-2 0 0 0 0,-1-2 0 0 0,-1 0 0 0 0,-4 0 0 0 0,0 0 0 0 0,-1 1 0 0 0,1 0 0 0 0,-1 0 0 0 0,0-1 0 0 0,0 0 0 0 0,-1 0 0 0 0,0 1 0 0 0,0 1 0 0 0,-3 0 0 0 0,0 0 0 0 0,-3 0 0 0 0,0 0 0 0 0,0 0 0 0 0,-1 0 0 0 0,0 0 0 0 0,0 0 0 0 0,0 0 0 0 0,2 0 0 0 0,1 0 0 0 0,-1 0 0 0 0,1 0 0 0 0,-2 0 0 0 0,0 0 0 0 0,-3 1 0 0 0,-2 1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26523 9627 16383 0 0,'0'-1'0'0'0,"-1"-1"0"0"0,2 0 0 0 0,5 1 0 0 0,5 0 0 0 0,3 0 0 0 0,5 1 0 0 0,3 0 0 0 0,0 0 0 0 0,1 0 0 0 0,-2 0 0 0 0,0 0 0 0 0,-1 0 0 0 0,0 0 0 0 0,2 0 0 0 0,0 0 0 0 0,0 0 0 0 0,2 0 0 0 0,2 0 0 0 0,2 0 0 0 0,2 0 0 0 0,2 0 0 0 0,0 0 0 0 0,1 0 0 0 0,-3 0 0 0 0,0-2 0 0 0,0 0 0 0 0,1 0 0 0 0,-3 0 0 0 0,1 0 0 0 0,-2 1 0 0 0,0-1 0 0 0,1 0 0 0 0,1-1 0 0 0,-1 0 0 0 0,1-1 0 0 0,0 2 0 0 0,1-2 0 0 0,1 0 0 0 0,-1-1 0 0 0,-3 1 0 0 0,-1 0 0 0 0,-1 2 0 0 0,-3-1 0 0 0,-3 0 0 0 0,0 1 0 0 0,-1-1 0 0 0,-2 0 0 0 0,-1 1 0 0 0,0 0 0 0 0,-1 1 0 0 0,-1-1 0 0 0,1 0 0 0 0,-1 0 0 0 0,1 0 0 0 0,-1 1 0 0 0,1-1 0 0 0,0 0 0 0 0,0 0 0 0 0,-1 0 0 0 0,1-1 0 0 0,0 1 0 0 0,0-1 0 0 0,-1 2 0 0 0,1-1 0 0 0,0 2 0 0 0,-2-1 0 0 0,-1 0 0 0 0,-1-1 0 0 0,-1 0 0 0 0,0 1 0 0 0,-3 0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21659 10351 16383 0 0,'-1'0'0'0'0,"0"0"0"0"0,13 0 0 0 0,5 0 0 0 0,5 0 0 0 0,7 0 0 0 0,4 0 0 0 0,5 0 0 0 0,1 0 0 0 0,-3 0 0 0 0,-2 0 0 0 0,-3 0 0 0 0,-2 0 0 0 0,-2 0 0 0 0,-1 0 0 0 0,2 0 0 0 0,-2 0 0 0 0,-1 0 0 0 0,0 0 0 0 0,1 0 0 0 0,2 0 0 0 0,2 0 0 0 0,1 0 0 0 0,1 0 0 0 0,1 0 0 0 0,3 0 0 0 0,0 0 0 0 0,0-3 0 0 0,0-2 0 0 0,-1 0 0 0 0,-1 1 0 0 0,-3 0 0 0 0,-6 0 0 0 0,-5 1 0 0 0,-2 1 0 0 0,-4 1 0 0 0,-3 0 0 0 0,-1 1 0 0 0,-2 0 0 0 0,0 0 0 0 0,-1 1 0 0 0,1-1 0 0 0,3 0 0 0 0,7 0 0 0 0,5 0 0 0 0,4 0 0 0 0,3 0 0 0 0,2 0 0 0 0,-1 0 0 0 0,-4 0 0 0 0,-4 0 0 0 0,-4 0 0 0 0,-4 0 0 0 0,-5 0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24041 10358 16383 0 0,'2'0'0'0'0,"5"0"0"0"0,6 0 0 0 0,6 0 0 0 0,6 0 0 0 0,7 0 0 0 0,3 0 0 0 0,4 0 0 0 0,4 0 0 0 0,-1 0 0 0 0,-1 0 0 0 0,-2 0 0 0 0,0 0 0 0 0,-1 0 0 0 0,-3 0 0 0 0,-3 0 0 0 0,0 0 0 0 0,-2 0 0 0 0,1 0 0 0 0,1 0 0 0 0,-1 0 0 0 0,-1 0 0 0 0,-1 0 0 0 0,0 0 0 0 0,1 0 0 0 0,1 0 0 0 0,-2 0 0 0 0,0 0 0 0 0,0 0 0 0 0,-2 0 0 0 0,-1 0 0 0 0,0 0 0 0 0,-2 0 0 0 0,-1 0 0 0 0,-1 0 0 0 0,-1 0 0 0 0,1-1 0 0 0,0-2 0 0 0,0 1 0 0 0,-1 0 0 0 0,-2 1 0 0 0,-3 0 0 0 0,-3 0 0 0 0,-3 1 0 0 0,0 0 0 0 0,-2 0 0 0 0,-2 0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26705 10355 16383 0 0,'2'0'0'0'0,"5"0"0"0"0,5 0 0 0 0,11 0 0 0 0,5 0 0 0 0,5 0 0 0 0,1 0 0 0 0,-1 0 0 0 0,-1 0 0 0 0,2 0 0 0 0,0 0 0 0 0,1 0 0 0 0,4 0 0 0 0,1 0 0 0 0,-1 0 0 0 0,1 0 0 0 0,-1 0 0 0 0,-1 0 0 0 0,-2 0 0 0 0,2 0 0 0 0,3 0 0 0 0,0 0 0 0 0,2 0 0 0 0,-3 0 0 0 0,-6 0 0 0 0,-1 0 0 0 0,-4 0 0 0 0,-2 0 0 0 0,-4 0 0 0 0,-4 0 0 0 0,-2 0 0 0 0,-2 0 0 0 0,-1 0 0 0 0,-1 0 0 0 0,-1 0 0 0 0,-2 0 0 0 0,0 0 0 0 0,-2 0 0 0 0,0 0 0 0 0,0 0 0 0 0,2 0 0 0 0,2 0 0 0 0,2 0 0 0 0,2 0 0 0 0,2 0 0 0 0,0 0 0 0 0,-3 0 0 0 0,-2 0 0 0 0,-2 0 0 0 0,-1 0 0 0 0,-3 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0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22498 6851 16383 0 0,'1'0'0'0'0,"2"0"0"0"0,3 0 0 0 0,3 0 0 0 0,2 0 0 0 0,2 0 0 0 0,0 0 0 0 0,3 0 0 0 0,1 0 0 0 0,4 0 0 0 0,0 0 0 0 0,4 0 0 0 0,-1 0 0 0 0,3 0 0 0 0,1 0 0 0 0,1 0 0 0 0,0 0 0 0 0,0 0 0 0 0,0 0 0 0 0,2 0 0 0 0,-2 0 0 0 0,0 0 0 0 0,3 0 0 0 0,1 0 0 0 0,2 0 0 0 0,-1-4 0 0 0,0-1 0 0 0,0 1 0 0 0,-1 0 0 0 0,0 1 0 0 0,-3 2 0 0 0,0 0 0 0 0,-3 0 0 0 0,-2 1 0 0 0,0 1 0 0 0,-1-1 0 0 0,-2 0 0 0 0,0 0 0 0 0,-2 0 0 0 0,0 0 0 0 0,-1 0 0 0 0,0-1 0 0 0,0-1 0 0 0,0 0 0 0 0,0 0 0 0 0,0 1 0 0 0,-1 0 0 0 0,-2 1 0 0 0,-1-1 0 0 0,-2 1 0 0 0,-2 0 0 0 0,-2 1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0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27834 6934 16383 0 0,'3'0'0'0'0,"3"0"0"0"0,7 0 0 0 0,6 0 0 0 0,6 0 0 0 0,4 0 0 0 0,3 0 0 0 0,11 0 0 0 0,21 0 0 0 0,8 0 0 0 0,10 0 0 0 0,-3 0 0 0 0,-4-2 0 0 0,-1-2 0 0 0,-7-1 0 0 0,1-3 0 0 0,0-1 0 0 0,-2-2 0 0 0,-10 1 0 0 0,-11 2 0 0 0,-12 1 0 0 0,-7 2 0 0 0,-6 2 0 0 0,-5 0 0 0 0,-3 0 0 0 0,-1 2 0 0 0,0 0 0 0 0,1-2 0 0 0,-1 1 0 0 0,0 0 0 0 0,0 0 0 0 0,0 1 0 0 0,1-1 0 0 0,-1 0 0 0 0,-1 0 0 0 0,0 1 0 0 0,-1 0 0 0 0,-1 0 0 0 0,2 1 0 0 0,1 0 0 0 0,0 0 0 0 0,1 0 0 0 0,0 0 0 0 0,1 0 0 0 0,2 0 0 0 0,-1 0 0 0 0,2 0 0 0 0,-2 0 0 0 0,-1 0 0 0 0,-2 0 0 0 0,0 0 0 0 0,-2 0 0 0 0,-1 0 0 0 0,-2 0 0 0 0,-4 0 0 0 0,-3 0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1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27634 8426 16383 0 0,'2'0'0'0'0,"3"0"0"0"0,2 0 0 0 0,2 0 0 0 0,3 0 0 0 0,4 0 0 0 0,1 0 0 0 0,15 0 0 0 0,7 0 0 0 0,13 0 0 0 0,7 0 0 0 0,1 0 0 0 0,6 0 0 0 0,4 0 0 0 0,-5 0 0 0 0,6 0 0 0 0,5 0 0 0 0,3 0 0 0 0,10 0 0 0 0,-5 0 0 0 0,-8 0 0 0 0,-9 0 0 0 0,-10 0 0 0 0,-7 0 0 0 0,-4 0 0 0 0,0 0 0 0 0,-2 0 0 0 0,2 0 0 0 0,-2 0 0 0 0,-1 0 0 0 0,-1 0 0 0 0,-3 0 0 0 0,-3 0 0 0 0,-1 0 0 0 0,-4 0 0 0 0,-3 0 0 0 0,-6 0 0 0 0,-3 2 0 0 0,-3 0 0 0 0,-3 0 0 0 0,-3 1 0 0 0,-1 0 0 0 0,-2 1 0 0 0,-4-1 0 0 0,-5 3 0 0 0,-7 9 0 0 0,-2 1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1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22289 9243 16383 0 0,'0'-1'0'0'0,"1"-1"0"0"0,2 1 0 0 0,12-1 0 0 0,4 1 0 0 0,13 1 0 0 0,17-1 0 0 0,12 1 0 0 0,12 0 0 0 0,12 0 0 0 0,-3 0 0 0 0,-4 1 0 0 0,-1-1 0 0 0,-9 0 0 0 0,-11 0 0 0 0,11 0 0 0 0,0 0 0 0 0,3 0 0 0 0,-2 0 0 0 0,0 0 0 0 0,-3 0 0 0 0,-8 0 0 0 0,-5 0 0 0 0,-6 0 0 0 0,-5 0 0 0 0,-5 0 0 0 0,-3 0 0 0 0,-3 0 0 0 0,-5 0 0 0 0,-5 0 0 0 0,-4 0 0 0 0,-4 0 0 0 0,-3 0 0 0 0,-3 0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24865 9351 16383 0 0,'-1'-2'0'0'0,"3"1"0"0"0,7-1 0 0 0,9 1 0 0 0,14 0 0 0 0,16 0 0 0 0,11 1 0 0 0,14 0 0 0 0,15 0 0 0 0,8 0 0 0 0,-1 0 0 0 0,-5 0 0 0 0,-7 0 0 0 0,-10 0 0 0 0,-10 0 0 0 0,-9 0 0 0 0,-8 0 0 0 0,-8 0 0 0 0,-7 0 0 0 0,-6 0 0 0 0,-6 0 0 0 0,-3 0 0 0 0,-2 0 0 0 0,-1 0 0 0 0,-1 0 0 0 0,1 0 0 0 0,1 0 0 0 0,2 0 0 0 0,1 2 0 0 0,2 0 0 0 0,-1 0 0 0 0,0 0 0 0 0,-3-1 0 0 0,-2-1 0 0 0,-2 2 0 0 0,-2 0 0 0 0,-2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49.81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27725 9287 16383 0 0,'1'0'0'0'0,"2"0"0"0"0,6 0 0 0 0,4 0 0 0 0,9 0 0 0 0,6 0 0 0 0,9 0 0 0 0,7 0 0 0 0,1 0 0 0 0,5 0 0 0 0,2 0 0 0 0,0 0 0 0 0,3 0 0 0 0,3 0 0 0 0,0 0 0 0 0,2 0 0 0 0,14 0 0 0 0,9 0 0 0 0,6 0 0 0 0,-5 0 0 0 0,-1 0 0 0 0,-4 0 0 0 0,-3 0 0 0 0,-4 0 0 0 0,-6 0 0 0 0,-6 0 0 0 0,-8 0 0 0 0,-7 0 0 0 0,-8 0 0 0 0,-7 0 0 0 0,-5 0 0 0 0,-5 0 0 0 0,-3 0 0 0 0,-3 0 0 0 0,-3 0 0 0 0,-2 0 0 0 0,-3 0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22935 4381 16383 0 0,'-1'0'0'0'0,"1"0"0"0"0,13 0 0 0 0,12 0 0 0 0,3 0 0 0 0,10 0 0 0 0,5 0 0 0 0,0 0 0 0 0,-2 0 0 0 0,4 0 0 0 0,0 0 0 0 0,-1 0 0 0 0,-1 0 0 0 0,3 0 0 0 0,0 0 0 0 0,-2 0 0 0 0,-5 0 0 0 0,-4 0 0 0 0,-2 0 0 0 0,-4 0 0 0 0,-1 0 0 0 0,9-3 0 0 0,1-2 0 0 0,-2-2 0 0 0,-4 2 0 0 0,-4 0 0 0 0,-6 1 0 0 0,-3 2 0 0 0,-3 1 0 0 0,-2 1 0 0 0,1-2 0 0 0,1 0 0 0 0,0 1 0 0 0,2-1 0 0 0,0 1 0 0 0,-1 1 0 0 0,0-1 0 0 0,0 1 0 0 0,-1 0 0 0 0,-3 0 0 0 0,-1 0 0 0 0,-1 0 0 0 0,-2 0 0 0 0,1 0 0 0 0,1 1 0 0 0,1-1 0 0 0,2 0 0 0 0,2 0 0 0 0,2 0 0 0 0,-2 0 0 0 0,1 0 0 0 0,0 0 0 0 0,-1 0 0 0 0,0 0 0 0 0,-2 0 0 0 0,-1 0 0 0 0,0 0 0 0 0,-1 0 0 0 0,0 0 0 0 0,-2 0 0 0 0,-1 0 0 0 0,0 0 0 0 0,0 0 0 0 0,-3 0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7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23028 11667 16383 0 0,'-1'0'0'0'0,"2"0"0"0"0,6 0 0 0 0,5 0 0 0 0,7 0 0 0 0,7 0 0 0 0,6 0 0 0 0,2 0 0 0 0,1 0 0 0 0,-2 0 0 0 0,-2 0 0 0 0,1 0 0 0 0,-1 0 0 0 0,-2 0 0 0 0,-3 0 0 0 0,0 0 0 0 0,1 0 0 0 0,-2 0 0 0 0,-1 0 0 0 0,5 0 0 0 0,2 0 0 0 0,4-2 0 0 0,5 0 0 0 0,0-1 0 0 0,0-1 0 0 0,1 0 0 0 0,-2-1 0 0 0,-3 0 0 0 0,-2 1 0 0 0,-5 2 0 0 0,-3 0 0 0 0,-1 1 0 0 0,-1 1 0 0 0,-1 0 0 0 0,-2 0 0 0 0,-1 0 0 0 0,2 0 0 0 0,0 0 0 0 0,2 1 0 0 0,0-1 0 0 0,2 0 0 0 0,-1 0 0 0 0,2 0 0 0 0,-1 0 0 0 0,-2 0 0 0 0,-2 0 0 0 0,-2 0 0 0 0,-2 0 0 0 0,-3 0 0 0 0,0 0 0 0 0,-2 0 0 0 0,-1 0 0 0 0,-1 0 0 0 0,-2 0 0 0 0,-5 0 0 0 0,-2 0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23032 5450 16383 0 0,'1'0'0'0'0,"4"0"0"0"0,4 0 0 0 0,9 0 0 0 0,5 0 0 0 0,6 0 0 0 0,4 0 0 0 0,0 0 0 0 0,-1 0 0 0 0,4 0 0 0 0,0 0 0 0 0,1 0 0 0 0,-2 0 0 0 0,-2 0 0 0 0,3 0 0 0 0,4 0 0 0 0,10 0 0 0 0,1 0 0 0 0,-3 0 0 0 0,-3 0 0 0 0,-1 0 0 0 0,2 0 0 0 0,-1 0 0 0 0,-2 0 0 0 0,-4 0 0 0 0,-5 0 0 0 0,-2 2 0 0 0,-2 0 0 0 0,-2 1 0 0 0,-1 0 0 0 0,2 1 0 0 0,-3-1 0 0 0,-1 0 0 0 0,-2-2 0 0 0,1 2 0 0 0,-1 0 0 0 0,0-1 0 0 0,-2 2 0 0 0,0-1 0 0 0,-2 0 0 0 0,-1-1 0 0 0,-3-1 0 0 0,-3 1 0 0 0,-1 0 0 0 0,-2 0 0 0 0,-5-1 0 0 0,-2 0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22928 14074 16383 0 0,'-2'0'0'0'0,"-1"0"0"0"0,2 0 0 0 0,3 0 0 0 0,5 0 0 0 0,7 0 0 0 0,12 0 0 0 0,10 0 0 0 0,7 0 0 0 0,2 0 0 0 0,-1 0 0 0 0,-3 0 0 0 0,1 0 0 0 0,2 0 0 0 0,-1 0 0 0 0,-3 0 0 0 0,6 0 0 0 0,1 0 0 0 0,0 0 0 0 0,6 0 0 0 0,0 0 0 0 0,-4-4 0 0 0,-2 0 0 0 0,2-3 0 0 0,-2 1 0 0 0,-6 1 0 0 0,-3 1 0 0 0,-5 2 0 0 0,-4 1 0 0 0,-7 0 0 0 0,-3 1 0 0 0,-3 0 0 0 0,-2 1 0 0 0,1-1 0 0 0,0 0 0 0 0,0 0 0 0 0,0 1 0 0 0,1-1 0 0 0,1 0 0 0 0,3 0 0 0 0,0 0 0 0 0,-1 0 0 0 0,0 0 0 0 0,0 0 0 0 0,-1 0 0 0 0,-2 0 0 0 0,-1 0 0 0 0,0 0 0 0 0,-1 0 0 0 0,-2 0 0 0 0,-1 0 0 0 0,-2 0 0 0 0,0 0 0 0 0,-1 0 0 0 0,1 0 0 0 0,-1 0 0 0 0,-2 0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20957 6553 16383 0 0,'0'-1'0'0'0,"4"-1"0"0"0,6 1 0 0 0,8-1 0 0 0,8 1 0 0 0,9 1 0 0 0,5-1 0 0 0,6 1 0 0 0,-1 0 0 0 0,1 0 0 0 0,-3 0 0 0 0,-2 0 0 0 0,-3 1 0 0 0,-5-1 0 0 0,-2 0 0 0 0,-1 0 0 0 0,-2 0 0 0 0,-3 0 0 0 0,0 0 0 0 0,1 0 0 0 0,0 0 0 0 0,-2 0 0 0 0,1 0 0 0 0,-1 0 0 0 0,-1 0 0 0 0,1 0 0 0 0,-1 0 0 0 0,0 0 0 0 0,1 0 0 0 0,-1 0 0 0 0,2 0 0 0 0,0 0 0 0 0,-2 0 0 0 0,0 0 0 0 0,-2-4 0 0 0,-1 0 0 0 0,-1 0 0 0 0,1 1 0 0 0,-1 0 0 0 0,-1 0 0 0 0,1 0 0 0 0,0 1 0 0 0,0-2 0 0 0,1 1 0 0 0,-1-1 0 0 0,0 0 0 0 0,-2-1 0 0 0,-2 1 0 0 0,-2-1 0 0 0,-3 1 0 0 0,0 1 0 0 0,-2 1 0 0 0,0 1 0 0 0,0 0 0 0 0,-1 1 0 0 0,-1 0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23446 6426 16383 0 0,'3'0'0'0'0,"6"0"0"0"0,9 0 0 0 0,11 0 0 0 0,8 0 0 0 0,2 0 0 0 0,1 0 0 0 0,3 0 0 0 0,2 0 0 0 0,0 0 0 0 0,2 0 0 0 0,-2 0 0 0 0,-2 0 0 0 0,-2 0 0 0 0,-4 0 0 0 0,-4 0 0 0 0,-2 0 0 0 0,0 0 0 0 0,0 0 0 0 0,0 0 0 0 0,1 0 0 0 0,0 0 0 0 0,-2 0 0 0 0,-1 0 0 0 0,-1 0 0 0 0,-3 0 0 0 0,-3 0 0 0 0,0 0 0 0 0,-3 0 0 0 0,1 0 0 0 0,-1 0 0 0 0,-1 0 0 0 0,-1 0 0 0 0,0 0 0 0 0,-1 0 0 0 0,1 0 0 0 0,-1 0 0 0 0,0 0 0 0 0,0 0 0 0 0,2 0 0 0 0,-2 0 0 0 0,0 0 0 0 0,0 0 0 0 0,1 0 0 0 0,1 0 0 0 0,1 0 0 0 0,0 0 0 0 0,2 0 0 0 0,2 0 0 0 0,1 0 0 0 0,1 0 0 0 0,1 0 0 0 0,2 0 0 0 0,-1 0 0 0 0,-1 0 0 0 0,-2 0 0 0 0,-2 0 0 0 0,-2 0 0 0 0,-2 0 0 0 0,-3 0 0 0 0,-3 0 0 0 0,-1 0 0 0 0,-3 0 0 0 0,0 0 0 0 0,0 0 0 0 0,-1 0 0 0 0,1 0 0 0 0,1 0 0 0 0,2 0 0 0 0,1 0 0 0 0,0 0 0 0 0,0 0 0 0 0,0 0 0 0 0,-6 1 0 0 0,-15 3 0 0 0,-6 1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26910 6563 16383 0 0,'-2'0'0'0'0,"-1"0"0"0"0,2 0 0 0 0,5 0 0 0 0,6 0 0 0 0,5 0 0 0 0,5 0 0 0 0,2 0 0 0 0,4 0 0 0 0,4 0 0 0 0,1 0 0 0 0,0 0 0 0 0,-1 0 0 0 0,-3 0 0 0 0,0 0 0 0 0,-2 0 0 0 0,-1 0 0 0 0,2 0 0 0 0,-1 0 0 0 0,1 0 0 0 0,-3 0 0 0 0,7 0 0 0 0,2 0 0 0 0,2 0 0 0 0,7 0 0 0 0,-2 0 0 0 0,-3 0 0 0 0,2 0 0 0 0,-3 0 0 0 0,-6 0 0 0 0,-4 0 0 0 0,-5 0 0 0 0,-3 0 0 0 0,-2 0 0 0 0,-3 0 0 0 0,0 0 0 0 0,-1 0 0 0 0,-1 0 0 0 0,2 0 0 0 0,-1 1 0 0 0,1 1 0 0 0,0 0 0 0 0,0-1 0 0 0,-1 2 0 0 0,0-1 0 0 0,-2 1 0 0 0,0-2 0 0 0,0 0 0 0 0,-2 1 0 0 0,-2 1 0 0 0,-3 2 0 0 0,-3 0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8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20970 7360 16383 0 0,'-1'-1'0'0'0,"1"-1"0"0"0,5 1 0 0 0,11-1 0 0 0,10 1 0 0 0,5 1 0 0 0,5-1 0 0 0,1 1 0 0 0,7 0 0 0 0,4 0 0 0 0,-2 1 0 0 0,1-1 0 0 0,-2 0 0 0 0,-4 0 0 0 0,-3 0 0 0 0,-2 0 0 0 0,-5 0 0 0 0,-1 0 0 0 0,-1 0 0 0 0,1 0 0 0 0,3 0 0 0 0,-1 0 0 0 0,6 0 0 0 0,4 0 0 0 0,3 0 0 0 0,3 0 0 0 0,0 0 0 0 0,1 0 0 0 0,-2 0 0 0 0,-2 0 0 0 0,-2 0 0 0 0,-3 0 0 0 0,-6 0 0 0 0,-2 0 0 0 0,-4-4 0 0 0,-5 0 0 0 0,-3 0 0 0 0,-3 1 0 0 0,-4 0 0 0 0,-3 2 0 0 0,-2 0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23593 7315 16383 0 0,'2'0'0'0'0,"4"0"0"0"0,5 0 0 0 0,3 0 0 0 0,6 0 0 0 0,3 0 0 0 0,5 0 0 0 0,5 0 0 0 0,5 0 0 0 0,3 0 0 0 0,1 0 0 0 0,2 0 0 0 0,-1 0 0 0 0,-2 0 0 0 0,-2 0 0 0 0,-3 0 0 0 0,-4 0 0 0 0,0 0 0 0 0,-1 0 0 0 0,2 0 0 0 0,0 0 0 0 0,4 0 0 0 0,3 0 0 0 0,3 0 0 0 0,3 0 0 0 0,1 0 0 0 0,1 0 0 0 0,-2 0 0 0 0,-3 0 0 0 0,-4 0 0 0 0,-3 0 0 0 0,-4 0 0 0 0,-2 0 0 0 0,-3 0 0 0 0,0 0 0 0 0,-2 0 0 0 0,1 2 0 0 0,-2 0 0 0 0,2 1 0 0 0,-1-1 0 0 0,1-1 0 0 0,-1 0 0 0 0,1-1 0 0 0,0 0 0 0 0,-2 0 0 0 0,-2 0 0 0 0,-1 0 0 0 0,-1 0 0 0 0,-2 0 0 0 0,-2 0 0 0 0,1 0 0 0 0,-2 0 0 0 0,-2 0 0 0 0,-1 0 0 0 0,-2 0 0 0 0,-1 0 0 0 0,-1 0 0 0 0,-1 0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26652 7278 16383 0 0,'0'1'0'0'0,"4"1"0"0"0,5 0 0 0 0,10-1 0 0 0,5 0 0 0 0,7 0 0 0 0,3-1 0 0 0,4 0 0 0 0,2 0 0 0 0,1 0 0 0 0,3 0 0 0 0,2 0 0 0 0,1 0 0 0 0,1 0 0 0 0,1 0 0 0 0,-3 0 0 0 0,2 0 0 0 0,-1 0 0 0 0,0 0 0 0 0,-1 0 0 0 0,1 0 0 0 0,-2 0 0 0 0,-1 0 0 0 0,-2 0 0 0 0,-3 0 0 0 0,1 0 0 0 0,-2 0 0 0 0,-1 0 0 0 0,1 0 0 0 0,0 0 0 0 0,-1 0 0 0 0,1 0 0 0 0,0 0 0 0 0,-1 0 0 0 0,-1 0 0 0 0,-4 1 0 0 0,-4 2 0 0 0,-3-1 0 0 0,-3-1 0 0 0,-3 1 0 0 0,-5 0 0 0 0,-2 0 0 0 0,-2 0 0 0 0,-3-1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21087 7219 16383 0 0,'-1'0'0'0'0,"1"0"0"0"0,4 0 0 0 0,4 0 0 0 0,4 0 0 0 0,4 0 0 0 0,3 0 0 0 0,3 0 0 0 0,6 0 0 0 0,4 0 0 0 0,3 0 0 0 0,0 0 0 0 0,3 0 0 0 0,0 0 0 0 0,-2 0 0 0 0,-3 0 0 0 0,-1 0 0 0 0,8 0 0 0 0,1 0 0 0 0,2 0 0 0 0,-4 0 0 0 0,1 0 0 0 0,-3 0 0 0 0,1 0 0 0 0,-3 0 0 0 0,-4 0 0 0 0,-4-3 0 0 0,-3-2 0 0 0,-3 1 0 0 0,-2 1 0 0 0,0 0 0 0 0,-2 2 0 0 0,-1-2 0 0 0,-2 1 0 0 0,0 0 0 0 0,0-1 0 0 0,0 0 0 0 0,1 1 0 0 0,-1 0 0 0 0,1 1 0 0 0,-1-1 0 0 0,1 0 0 0 0,0 0 0 0 0,0 1 0 0 0,0 0 0 0 0,-1 0 0 0 0,1 1 0 0 0,-1 0 0 0 0,-2 0 0 0 0,-1 0 0 0 0,-1 0 0 0 0,-1 0 0 0 0,-2 0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23219 7180 16383 0 0,'-3'-2'0'0'0,"2"1"0"0"0,9-1 0 0 0,4 0 0 0 0,4 1 0 0 0,7 0 0 0 0,6 1 0 0 0,3 0 0 0 0,-1 0 0 0 0,0 0 0 0 0,1 0 0 0 0,2 0 0 0 0,0 0 0 0 0,-2 0 0 0 0,1 0 0 0 0,-1 0 0 0 0,3 0 0 0 0,1 0 0 0 0,5 0 0 0 0,2 0 0 0 0,5 0 0 0 0,2 0 0 0 0,1 0 0 0 0,1 0 0 0 0,-2 0 0 0 0,1-2 0 0 0,-2 0 0 0 0,-2-1 0 0 0,-5 1 0 0 0,-5 0 0 0 0,-7 1 0 0 0,-6 1 0 0 0,-6 0 0 0 0,-5 0 0 0 0,-3 0 0 0 0,-2 0 0 0 0,2 0 0 0 0,-1 0 0 0 0,2 0 0 0 0,3 0 0 0 0,0 0 0 0 0,1 0 0 0 0,1 0 0 0 0,-1 0 0 0 0,-1 0 0 0 0,0 0 0 0 0,-1 0 0 0 0,-1 0 0 0 0,-2 0 0 0 0,0 0 0 0 0,-4 0 0 0 0,-2 0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25649 7261 16383 0 0,'0'-1'0'0'0,"2"-1"0"0"0,5 1 0 0 0,3-1 0 0 0,5 1 0 0 0,4 1 0 0 0,2-1 0 0 0,2 1 0 0 0,-1 0 0 0 0,2 0 0 0 0,2 0 0 0 0,0 0 0 0 0,2 0 0 0 0,-2 1 0 0 0,-1-1 0 0 0,0 0 0 0 0,-1 0 0 0 0,2 0 0 0 0,-2 0 0 0 0,2 0 0 0 0,-1 0 0 0 0,1 0 0 0 0,0 0 0 0 0,0 0 0 0 0,-1-4 0 0 0,2 0 0 0 0,-2 0 0 0 0,-1-1 0 0 0,0-1 0 0 0,0 0 0 0 0,-3 0 0 0 0,-2 1 0 0 0,0-1 0 0 0,-3 1 0 0 0,-1 0 0 0 0,-1 1 0 0 0,1 1 0 0 0,0-1 0 0 0,1 0 0 0 0,1 1 0 0 0,1 0 0 0 0,1 0 0 0 0,0 0 0 0 0,0 0 0 0 0,1-1 0 0 0,-1 2 0 0 0,3 0 0 0 0,0 1 0 0 0,0 0 0 0 0,-1-1 0 0 0,3 0 0 0 0,-1 0 0 0 0,2 1 0 0 0,-1 0 0 0 0,0 0 0 0 0,-3 1 0 0 0,-2-1 0 0 0,-3 2 0 0 0,-3-1 0 0 0,-2 0 0 0 0,-1 0 0 0 0,-2 0 0 0 0,0 0 0 0 0,-1 0 0 0 0,5 0 0 0 0,1 0 0 0 0,2 0 0 0 0,1 0 0 0 0,0 0 0 0 0,-2 0 0 0 0,-2 0 0 0 0,-1 0 0 0 0,-1 0 0 0 0,-3 0 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21191 6475 16383 0 0,'-2'0'0'0'0,"3"0"0"0"0,4 0 0 0 0,7 0 0 0 0,4 0 0 0 0,5 0 0 0 0,5 0 0 0 0,1 0 0 0 0,4 0 0 0 0,1 0 0 0 0,-3 0 0 0 0,2 0 0 0 0,12 0 0 0 0,3 0 0 0 0,1 0 0 0 0,0 0 0 0 0,5 0 0 0 0,5 0 0 0 0,4 0 0 0 0,-7 0 0 0 0,-10 0 0 0 0,-9 0 0 0 0,-8 0 0 0 0,-8 0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23501 6448 16383 0 0,'2'0'0'0'0,"5"0"0"0"0,8 0 0 0 0,8 0 0 0 0,8 0 0 0 0,5 0 0 0 0,3 0 0 0 0,2 0 0 0 0,1 0 0 0 0,-1 0 0 0 0,-1 0 0 0 0,-1 0 0 0 0,0 0 0 0 0,0 0 0 0 0,0 0 0 0 0,-2 0 0 0 0,2 0 0 0 0,7 0 0 0 0,2 0 0 0 0,0 0 0 0 0,4 0 0 0 0,4 0 0 0 0,0-2 0 0 0,-5 0 0 0 0,-7-2 0 0 0,-7 0 0 0 0,-10 1 0 0 0,-7-1 0 0 0,-6 1 0 0 0,-5 0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25553 6480 16383 0 0,'1'0'0'0'0,"4"0"0"0"0,6 0 0 0 0,5 0 0 0 0,8 0 0 0 0,8 0 0 0 0,7 0 0 0 0,5 0 0 0 0,0 0 0 0 0,-1 0 0 0 0,0 0 0 0 0,-2 0 0 0 0,-2 0 0 0 0,-2 0 0 0 0,-2 0 0 0 0,-2 0 0 0 0,-2 0 0 0 0,-2 0 0 0 0,0 0 0 0 0,1 0 0 0 0,3 0 0 0 0,2 0 0 0 0,0 0 0 0 0,0 0 0 0 0,3 0 0 0 0,-3 0 0 0 0,-1 0 0 0 0,-4 0 0 0 0,-3 0 0 0 0,-5 0 0 0 0,-4 0 0 0 0,-5 0 0 0 0,-2 0 0 0 0,-3 0 0 0 0,2 0 0 0 0,1 0 0 0 0,3 0 0 0 0,2 0 0 0 0,-1 0 0 0 0,1 0 0 0 0,0 0 0 0 0,-3 0 0 0 0,-1 0 0 0 0,-2 0 0 0 0,-3 0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4T04:57:50.3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28114 6421 16383 0 0,'2'0'0'0'0,"5"0"0"0"0,3 0 0 0 0,3 0 0 0 0,3 0 0 0 0,4 0 0 0 0,2 0 0 0 0,2 0 0 0 0,0 0 0 0 0,4 0 0 0 0,4 0 0 0 0,6 0 0 0 0,0 0 0 0 0,2 0 0 0 0,-1 0 0 0 0,0 0 0 0 0,-4 0 0 0 0,-5 0 0 0 0,-4 0 0 0 0,-2 0 0 0 0,-2 0 0 0 0,0 0 0 0 0,-2 0 0 0 0,-3 0 0 0 0,-3 0 0 0 0,-3 0 0 0 0,-2 0 0 0 0,0 0 0 0 0,0 0 0 0 0,3 0 0 0 0,2 0 0 0 0,3 0 0 0 0,3 0 0 0 0,2 0 0 0 0,0 0 0 0 0,-2 0 0 0 0,-3 0 0 0 0,-3 0 0 0 0,-3 0 0 0 0,-1 0 0 0 0,-1 0 0 0 0,-2 0 0 0 0,1 0 0 0 0,-1 0 0 0 0,1 0 0 0 0,1 0 0 0 0,2 0 0 0 0,1 0 0 0 0,1 0 0 0 0,-1 0 0 0 0,-1 0 0 0 0,-1 0 0 0 0,-2 0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0:17.5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30897 5768 16383 0 0,'-5'0'0'0'0,"-7"0"0"0"0,-6 0 0 0 0,-5 0 0 0 0,-3 0 0 0 0,-3 0 0 0 0,-2 0 0 0 0,1 0 0 0 0,-1 0 0 0 0,1 0 0 0 0,-1 0 0 0 0,2 0 0 0 0,-1 0 0 0 0,0 0 0 0 0,1 0 0 0 0,0 0 0 0 0,-1 0 0 0 0,1 0 0 0 0,0 0 0 0 0,-6 0 0 0 0,-1 0 0 0 0,-5 0 0 0 0,0 0 0 0 0,2 0 0 0 0,2 0 0 0 0,3 0 0 0 0,2 0 0 0 0,1 0 0 0 0,2 0 0 0 0,-1 0 0 0 0,1 0 0 0 0,1 0 0 0 0,-1 0 0 0 0,0 0 0 0 0,-1 0 0 0 0,1 0 0 0 0,0 0 0 0 0,-1 0 0 0 0,1 0 0 0 0,0 0 0 0 0,-1 0 0 0 0,1 0 0 0 0,4 0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0:21.0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33349 5847 16383 0 0,'-5'0'0'0'0,"-7"0"0"0"0,-6 0 0 0 0,-5 0 0 0 0,-4 0 0 0 0,-2 0 0 0 0,-1 0 0 0 0,0 0 0 0 0,-6 0 0 0 0,-1 0 0 0 0,0 0 0 0 0,2 0 0 0 0,2 0 0 0 0,1 0 0 0 0,2 0 0 0 0,0 0 0 0 0,0 0 0 0 0,1 0 0 0 0,0 0 0 0 0,0 0 0 0 0,0 0 0 0 0,0 0 0 0 0,-1 0 0 0 0,1 0 0 0 0,0 0 0 0 0,-1 0 0 0 0,1 0 0 0 0,-1 0 0 0 0,1 0 0 0 0,0 0 0 0 0,-1 0 0 0 0,1 0 0 0 0,-1 0 0 0 0,1 0 0 0 0,0 0 0 0 0,-1 0 0 0 0,1 0 0 0 0,-1 0 0 0 0,1 0 0 0 0,0 0 0 0 0,4 0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0:24.3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36277 5847 16383 0 0,'-5'0'0'0'0,"-7"0"0"0"0,-6 0 0 0 0,-5 0 0 0 0,-3 0 0 0 0,-8 0 0 0 0,-3 0 0 0 0,0 0 0 0 0,1 0 0 0 0,2 0 0 0 0,1 0 0 0 0,2 0 0 0 0,1 0 0 0 0,1 0 0 0 0,-1 0 0 0 0,1 0 0 0 0,0 0 0 0 0,0 0 0 0 0,0 0 0 0 0,0 0 0 0 0,-1 0 0 0 0,1 0 0 0 0,0 0 0 0 0,-1 0 0 0 0,1 0 0 0 0,-1 0 0 0 0,1 0 0 0 0,0 0 0 0 0,-1 0 0 0 0,1 0 0 0 0,-1 0 0 0 0,1 0 0 0 0,0 0 0 0 0,-1 0 0 0 0,1 0 0 0 0,-1 0 0 0 0,1 0 0 0 0,0 0 0 0 0,-1 0 0 0 0,1 0 0 0 0,-1 0 0 0 0,1 0 0 0 0,0 0 0 0 0,-1 0 0 0 0,1 0 0 0 0,-1 0 0 0 0,6 0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8:47.7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33293 6826 16383 0 0,'-5'0'0'0'0,"-7"0"0"0"0,-6 0 0 0 0,-5 0 0 0 0,-3 0 0 0 0,-3 0 0 0 0,-2 0 0 0 0,1 0 0 0 0,-1 0 0 0 0,1 0 0 0 0,-1 0 0 0 0,2 0 0 0 0,-6 0 0 0 0,-1 0 0 0 0,0 0 0 0 0,1 0 0 0 0,2 0 0 0 0,2 0 0 0 0,0 0 0 0 0,1 0 0 0 0,1 0 0 0 0,0 0 0 0 0,0 0 0 0 0,0 0 0 0 0,0 0 0 0 0,-1 0 0 0 0,1 0 0 0 0,0 0 0 0 0,-1 0 0 0 0,1 0 0 0 0,-1 0 0 0 0,1 0 0 0 0,0 0 0 0 0,-1 0 0 0 0,1 0 0 0 0,-1 0 0 0 0,1 0 0 0 0,0 0 0 0 0,-1 0 0 0 0,6 0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8:50.7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33401 7732 16383 0 0,'-5'0'0'0'0,"-6"-5"0"0"0,-7-2 0 0 0,-6 1 0 0 0,3-4 0 0 0,-2 0 0 0 0,0 1 0 0 0,-3 3 0 0 0,-1 2 0 0 0,-1 1 0 0 0,-1 2 0 0 0,-1 1 0 0 0,-4 0 0 0 0,-3 1 0 0 0,-4-1 0 0 0,0 1 0 0 0,1-1 0 0 0,3 0 0 0 0,3 0 0 0 0,2 0 0 0 0,1 0 0 0 0,2 0 0 0 0,0 0 0 0 0,0 0 0 0 0,0 0 0 0 0,0 0 0 0 0,0 0 0 0 0,0 0 0 0 0,-1 0 0 0 0,1 0 0 0 0,0 0 0 0 0,-1 0 0 0 0,1 0 0 0 0,-1 0 0 0 0,1 0 0 0 0,0 0 0 0 0,-6 0 0 0 0,-1 0 0 0 0,0 0 0 0 0,7 0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19:48:59.8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36195 9049 16383 0 0,'-5'0'0'0'0,"-7"0"0"0"0,-6 0 0 0 0,-5 0 0 0 0,-4 0 0 0 0,-2 0 0 0 0,-1 0 0 0 0,-1 0 0 0 0,1 0 0 0 0,-1 0 0 0 0,1 0 0 0 0,0 0 0 0 0,0 0 0 0 0,1 0 0 0 0,0 0 0 0 0,-1 0 0 0 0,1 0 0 0 0,-1 0 0 0 0,1 0 0 0 0,0 0 0 0 0,-1 0 0 0 0,1 0 0 0 0,0 0 0 0 0,-1 0 0 0 0,1 0 0 0 0,-1 0 0 0 0,1 0 0 0 0,0 0 0 0 0,-1 0 0 0 0,1 0 0 0 0,-1 0 0 0 0,1 0 0 0 0,0 0 0 0 0,-1 0 0 0 0,1 5 0 0 0,-1 1 0 0 0,1 1 0 0 0,5-2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26.2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29621 6062 16383 0 0,'-5'-5'0'0'0,"-6"-2"0"0"0,-12 1 0 0 0,-7 1 0 0 0,-3 1 0 0 0,-1 2 0 0 0,0 1 0 0 0,-4 0 0 0 0,-1 1 0 0 0,2 1 0 0 0,2-1 0 0 0,1 0 0 0 0,3 0 0 0 0,0 1 0 0 0,2-1 0 0 0,-1 0 0 0 0,1 0 0 0 0,0 0 0 0 0,0 0 0 0 0,0 0 0 0 0,0 0 0 0 0,0 0 0 0 0,-1 0 0 0 0,1 0 0 0 0,0 0 0 0 0,-1 0 0 0 0,1 0 0 0 0,-1 0 0 0 0,1 0 0 0 0,-1 0 0 0 0,1 0 0 0 0,0 5 0 0 0,-1 1 0 0 0,1 1 0 0 0,0-2 0 0 0,4 3 0 0 0,2 1 0 0 0,0-1 0 0 0,-1-3 0 0 0,-2-1 0 0 0,-1-2 0 0 0,4-1 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33.3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32288 6059 16383 0 0,'-5'0'0'0'0,"-7"0"0"0"0,-6 0 0 0 0,-5 0 0 0 0,-4 0 0 0 0,-2 0 0 0 0,-1 0 0 0 0,-1 0 0 0 0,1 0 0 0 0,-1 0 0 0 0,1 0 0 0 0,0 0 0 0 0,0 0 0 0 0,1 0 0 0 0,0 0 0 0 0,-1 0 0 0 0,1 0 0 0 0,-1 0 0 0 0,1 0 0 0 0,0 0 0 0 0,-1 0 0 0 0,1 0 0 0 0,0 0 0 0 0,-1 0 0 0 0,1 0 0 0 0,-1 0 0 0 0,1 0 0 0 0,0 0 0 0 0,-1 0 0 0 0,1 5 0 0 0,-1 2 0 0 0,1 4 0 0 0,0 1 0 0 0,-1-2 0 0 0,1-3 0 0 0,-1-2 0 0 0,6 3 0 0 0,1-1 0 0 0,0 0 0 0 0,-1-2 0 0 0,-2-2 0 0 0,4-1 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35.1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35421 6115 16383 0 0,'-5'0'0'0'0,"-1"-5"0"0"0,-6-2 0 0 0,-4 1 0 0 0,-6 1 0 0 0,-3 1 0 0 0,-3 2 0 0 0,-2 1 0 0 0,0 0 0 0 0,0 1 0 0 0,-1 0 0 0 0,1 1 0 0 0,0-1 0 0 0,0 0 0 0 0,1 0 0 0 0,-1 1 0 0 0,1-1 0 0 0,0 0 0 0 0,-1 0 0 0 0,1 0 0 0 0,-1 0 0 0 0,1 0 0 0 0,0 0 0 0 0,-1 0 0 0 0,1 0 0 0 0,0 0 0 0 0,-1 0 0 0 0,-4 0 0 0 0,-2 0 0 0 0,0 0 0 0 0,1 0 0 0 0,2 0 0 0 0,2 0 0 0 0,0 0 0 0 0,1 0 0 0 0,1 0 0 0 0,5 5 0 0 0,1 1 0 0 0,0 1 0 0 0,-1-2 0 0 0,-1-2 0 0 0,-2 0 0 0 0,-1-2 0 0 0,-1-1 0 0 0,-1 0 0 0 0,6 0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41.4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32126 7250 16383 0 0,'-5'0'0'0'0,"-7"0"0"0"0,-6 0 0 0 0,-5 0 0 0 0,-3 0 0 0 0,-3 0 0 0 0,-2 0 0 0 0,1 0 0 0 0,-1 0 0 0 0,1 0 0 0 0,-1 0 0 0 0,1 0 0 0 0,1 0 0 0 0,-1 0 0 0 0,1 0 0 0 0,-1 0 0 0 0,1 0 0 0 0,0 0 0 0 0,-1 0 0 0 0,1 0 0 0 0,0 0 0 0 0,-1 0 0 0 0,1 0 0 0 0,-1 0 0 0 0,1 0 0 0 0,0 0 0 0 0,-1 0 0 0 0,1 0 0 0 0,-1 0 0 0 0,1 0 0 0 0,5 0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0:47.6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35360 8096 16383 0 0,'-5'0'0'0'0,"-7"0"0"0"0,-6 0 0 0 0,-5 0 0 0 0,-4 0 0 0 0,-2 0 0 0 0,-1 0 0 0 0,-1 0 0 0 0,1 0 0 0 0,-1 0 0 0 0,1 0 0 0 0,0 0 0 0 0,1 0 0 0 0,-1 0 0 0 0,1 0 0 0 0,-1 0 0 0 0,1 0 0 0 0,0 0 0 0 0,-1 0 0 0 0,1 0 0 0 0,-1 0 0 0 0,1 0 0 0 0,0 0 0 0 0,-1 0 0 0 0,1 0 0 0 0,-1 0 0 0 0,1 0 0 0 0,0 0 0 0 0,-1 0 0 0 0,1 0 0 0 0,-1 0 0 0 0,1 0 0 0 0,0 0 0 0 0,-1 0 0 0 0,1 0 0 0 0,0 0 0 0 0,-1 0 0 0 0,1 0 0 0 0,-1 0 0 0 0,1 0 0 0 0,0 0 0 0 0,4 0 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21.8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32323 7570 16383 0 0,'-5'0'0'0'0,"-7"0"0"0"0,-11-5 0 0 0,-6-1 0 0 0,-4-1 0 0 0,-2 2 0 0 0,2 1 0 0 0,0 2 0 0 0,1 1 0 0 0,1 0 0 0 0,1 1 0 0 0,0 1 0 0 0,1-1 0 0 0,-1 0 0 0 0,1 0 0 0 0,0 1 0 0 0,0-1 0 0 0,-1 0 0 0 0,1 0 0 0 0,0 0 0 0 0,-1 0 0 0 0,1 0 0 0 0,-1 0 0 0 0,1 0 0 0 0,0 0 0 0 0,-1 0 0 0 0,1 0 0 0 0,-1 0 0 0 0,1 0 0 0 0,0 0 0 0 0,-1 0 0 0 0,1 0 0 0 0,-1 0 0 0 0,6 0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25.2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35733 7514 16383 0 0,'-5'0'0'0'0,"-7"0"0"0"0,-6 5 0 0 0,-5 2 0 0 0,-3-1 0 0 0,-3-1 0 0 0,-2-1 0 0 0,1-2 0 0 0,-1-1 0 0 0,1 0 0 0 0,-1 4 0 0 0,2 1 0 0 0,-1 0 0 0 0,0-1 0 0 0,1-1 0 0 0,0-2 0 0 0,-1-1 0 0 0,6 4 0 0 0,1 2 0 0 0,0-1 0 0 0,-1-1 0 0 0,-2-2 0 0 0,-1-1 0 0 0,-1-1 0 0 0,-1 0 0 0 0,-5-1 0 0 0,-3 4 0 0 0,1 3 0 0 0,1-1 0 0 0,2-1 0 0 0,1-2 0 0 0,2-1 0 0 0,0 0 0 0 0,0-2 0 0 0,1 0 0 0 0,0 0 0 0 0,0 0 0 0 0,0-1 0 0 0,0 1 0 0 0,-1 0 0 0 0,1 0 0 0 0,0 0 0 0 0,4 0 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31.4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32690 8811 16383 0 0,'0'5'0'0'0,"0"6"0"0"0,-5 2 0 0 0,-6-1 0 0 0,-7-4 0 0 0,-10 3 0 0 0,-6-1 0 0 0,-1-2 0 0 0,0-2 0 0 0,0-3 0 0 0,2-1 0 0 0,2-1 0 0 0,0-1 0 0 0,1 0 0 0 0,1-1 0 0 0,-6 1 0 0 0,0-1 0 0 0,-1 1 0 0 0,2 0 0 0 0,1 0 0 0 0,-4 5 0 0 0,0 1 0 0 0,1 1 0 0 0,2-2 0 0 0,1 4 0 0 0,1-1 0 0 0,2 0 0 0 0,0-2 0 0 0,1-3 0 0 0,0-1 0 0 0,0-1 0 0 0,0 4 0 0 0,0 2 0 0 0,-1-1 0 0 0,1-1 0 0 0,0-2 0 0 0,-1-1 0 0 0,1-1 0 0 0,0-1 0 0 0,-1 0 0 0 0,1 0 0 0 0,-1 0 0 0 0,1-1 0 0 0,0 1 0 0 0,-1 0 0 0 0,1 0 0 0 0,-1 0 0 0 0,1 0 0 0 0,0 0 0 0 0,-1 0 0 0 0,6 0 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34.3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35912 8811 16383 0 0,'-5'0'0'0'0,"-6"0"0"0"0,-7 0 0 0 0,-5 0 0 0 0,-4 0 0 0 0,-2 0 0 0 0,-1 0 0 0 0,-1 0 0 0 0,0 0 0 0 0,1 0 0 0 0,0 0 0 0 0,0 0 0 0 0,0 0 0 0 0,1 0 0 0 0,-1 0 0 0 0,1 0 0 0 0,0 0 0 0 0,-1 0 0 0 0,1 0 0 0 0,0 0 0 0 0,-1 0 0 0 0,1 0 0 0 0,-1 0 0 0 0,1 0 0 0 0,0 0 0 0 0,-1 0 0 0 0,1 0 0 0 0,-1 0 0 0 0,1 0 0 0 0,0 0 0 0 0,-1 0 0 0 0,1 0 0 0 0,-1 0 0 0 0,1 0 0 0 0,0 0 0 0 0,-1 0 0 0 0,1 0 0 0 0,-1 0 0 0 0,1 0 0 0 0,0 0 0 0 0,-1 0 0 0 0,1 0 0 0 0,-1 0 0 0 0,1 0 0 0 0,0 0 0 0 0,-1 0 0 0 0,1 0 0 0 0,-1 0 0 0 0,1 0 0 0 0,5 0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43.2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29751 6800 16383 0 0,'-5'0'0'0'0,"-7"0"0"0"0,-11 0 0 0 0,-7 0 0 0 0,-8 0 0 0 0,-3 0 0 0 0,1 0 0 0 0,2 0 0 0 0,3 0 0 0 0,1 0 0 0 0,3 0 0 0 0,-4 0 0 0 0,-1 0 0 0 0,0 0 0 0 0,2 0 0 0 0,2 0 0 0 0,1 0 0 0 0,0 0 0 0 0,2 0 0 0 0,-6 0 0 0 0,-1 0 0 0 0,-4 0 0 0 0,-1 0 0 0 0,2 0 0 0 0,2 0 0 0 0,3 0 0 0 0,2 0 0 0 0,1 0 0 0 0,2 0 0 0 0,0 0 0 0 0,0 0 0 0 0,0 0 0 0 0,0 0 0 0 0,0 0 0 0 0,0 0 0 0 0,-1 0 0 0 0,6 0 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45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32538 6826 16383 0 0,'0'5'0'0'0,"0"7"0"0"0,-5 1 0 0 0,-7-2 0 0 0,-6-2 0 0 0,-5-3 0 0 0,-4-3 0 0 0,-2-1 0 0 0,-1-1 0 0 0,-6-2 0 0 0,-1 1 0 0 0,-5-1 0 0 0,0 1 0 0 0,2-1 0 0 0,3 1 0 0 0,3 0 0 0 0,-3 0 0 0 0,0 0 0 0 0,-4 0 0 0 0,0 0 0 0 0,2 0 0 0 0,3 0 0 0 0,2 0 0 0 0,2 0 0 0 0,2 0 0 0 0,0 0 0 0 0,1 0 0 0 0,-5 0 0 0 0,-1 0 0 0 0,-1 0 0 0 0,2 0 0 0 0,1 0 0 0 0,2 0 0 0 0,0 0 0 0 0,1 0 0 0 0,1 0 0 0 0,0 0 0 0 0,0 0 0 0 0,-1 0 0 0 0,1 0 0 0 0,0 0 0 0 0,5 0 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5-13T20:01:48.8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35610 6800 16383 0 0,'-5'0'0'0'0,"-7"0"0"0"0,-6 0 0 0 0,-5 0 0 0 0,-4 0 0 0 0,-2 0 0 0 0,-1 0 0 0 0,-1 0 0 0 0,1 0 0 0 0,-1 0 0 0 0,1 0 0 0 0,0 0 0 0 0,0 0 0 0 0,1 0 0 0 0,-1 0 0 0 0,1 0 0 0 0,0 0 0 0 0,-1 0 0 0 0,1 0 0 0 0,0 0 0 0 0,-1 0 0 0 0,1 0 0 0 0,0 0 0 0 0,-1 0 0 0 0,1 0 0 0 0,-1 0 0 0 0,1 0 0 0 0,0 0 0 0 0,-1 0 0 0 0,1 0 0 0 0,-1 0 0 0 0,1 0 0 0 0,0 0 0 0 0,-1 0 0 0 0,1 0 0 0 0,-1 0 0 0 0,1 0 0 0 0,0 0 0 0 0,-1 0 0 0 0,1 0 0 0 0,-1 0 0 0 0,1 0 0 0 0,0 5 0 0 0,-1 1 0 0 0,1 1 0 0 0,4-2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customXml" Target="../ink/ink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customXml" Target="../ink/ink12.xml"/><Relationship Id="rId17" Type="http://schemas.openxmlformats.org/officeDocument/2006/relationships/image" Target="../media/image43.png"/><Relationship Id="rId2" Type="http://schemas.openxmlformats.org/officeDocument/2006/relationships/image" Target="../media/image1.png"/><Relationship Id="rId16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39.png"/><Relationship Id="rId14" Type="http://schemas.openxmlformats.org/officeDocument/2006/relationships/customXml" Target="../ink/ink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openxmlformats.org/officeDocument/2006/relationships/customXml" Target="../ink/ink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5" Type="http://schemas.openxmlformats.org/officeDocument/2006/relationships/image" Target="../media/image50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47.png"/><Relationship Id="rId14" Type="http://schemas.openxmlformats.org/officeDocument/2006/relationships/customXml" Target="../ink/ink2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customXml" Target="../ink/ink22.xml"/><Relationship Id="rId10" Type="http://schemas.openxmlformats.org/officeDocument/2006/relationships/image" Target="../media/image56.png"/><Relationship Id="rId4" Type="http://schemas.openxmlformats.org/officeDocument/2006/relationships/image" Target="../media/image53.png"/><Relationship Id="rId9" Type="http://schemas.openxmlformats.org/officeDocument/2006/relationships/customXml" Target="../ink/ink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9.png"/><Relationship Id="rId12" Type="http://schemas.openxmlformats.org/officeDocument/2006/relationships/customXml" Target="../ink/ink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.xml"/><Relationship Id="rId11" Type="http://schemas.openxmlformats.org/officeDocument/2006/relationships/image" Target="../media/image61.png"/><Relationship Id="rId5" Type="http://schemas.openxmlformats.org/officeDocument/2006/relationships/image" Target="../media/image58.png"/><Relationship Id="rId15" Type="http://schemas.openxmlformats.org/officeDocument/2006/relationships/image" Target="../media/image63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60.png"/><Relationship Id="rId14" Type="http://schemas.openxmlformats.org/officeDocument/2006/relationships/customXml" Target="../ink/ink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13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66.png"/><Relationship Id="rId12" Type="http://schemas.openxmlformats.org/officeDocument/2006/relationships/customXml" Target="../ink/ink35.xml"/><Relationship Id="rId17" Type="http://schemas.openxmlformats.org/officeDocument/2006/relationships/image" Target="../media/image71.png"/><Relationship Id="rId2" Type="http://schemas.openxmlformats.org/officeDocument/2006/relationships/image" Target="../media/image1.png"/><Relationship Id="rId16" Type="http://schemas.openxmlformats.org/officeDocument/2006/relationships/customXml" Target="../ink/ink3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.xml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5" Type="http://schemas.openxmlformats.org/officeDocument/2006/relationships/image" Target="../media/image70.png"/><Relationship Id="rId10" Type="http://schemas.openxmlformats.org/officeDocument/2006/relationships/customXml" Target="../ink/ink34.xml"/><Relationship Id="rId4" Type="http://schemas.openxmlformats.org/officeDocument/2006/relationships/customXml" Target="../ink/ink31.xml"/><Relationship Id="rId9" Type="http://schemas.openxmlformats.org/officeDocument/2006/relationships/image" Target="../media/image67.png"/><Relationship Id="rId14" Type="http://schemas.openxmlformats.org/officeDocument/2006/relationships/customXml" Target="../ink/ink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13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openxmlformats.org/officeDocument/2006/relationships/customXml" Target="../ink/ink4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.xml"/><Relationship Id="rId11" Type="http://schemas.openxmlformats.org/officeDocument/2006/relationships/image" Target="../media/image77.png"/><Relationship Id="rId5" Type="http://schemas.openxmlformats.org/officeDocument/2006/relationships/image" Target="../media/image75.png"/><Relationship Id="rId15" Type="http://schemas.openxmlformats.org/officeDocument/2006/relationships/image" Target="../media/image79.png"/><Relationship Id="rId10" Type="http://schemas.openxmlformats.org/officeDocument/2006/relationships/customXml" Target="../ink/ink41.xml"/><Relationship Id="rId4" Type="http://schemas.openxmlformats.org/officeDocument/2006/relationships/customXml" Target="../ink/ink38.xml"/><Relationship Id="rId9" Type="http://schemas.openxmlformats.org/officeDocument/2006/relationships/image" Target="../media/image8.png"/><Relationship Id="rId14" Type="http://schemas.openxmlformats.org/officeDocument/2006/relationships/customXml" Target="../ink/ink4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6.xml"/><Relationship Id="rId13" Type="http://schemas.openxmlformats.org/officeDocument/2006/relationships/image" Target="../media/image76.png"/><Relationship Id="rId3" Type="http://schemas.openxmlformats.org/officeDocument/2006/relationships/image" Target="../media/image74.png"/><Relationship Id="rId7" Type="http://schemas.openxmlformats.org/officeDocument/2006/relationships/image" Target="../media/image82.png"/><Relationship Id="rId12" Type="http://schemas.openxmlformats.org/officeDocument/2006/relationships/customXml" Target="../ink/ink4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5.xml"/><Relationship Id="rId11" Type="http://schemas.openxmlformats.org/officeDocument/2006/relationships/image" Target="../media/image84.png"/><Relationship Id="rId5" Type="http://schemas.openxmlformats.org/officeDocument/2006/relationships/image" Target="../media/image81.png"/><Relationship Id="rId10" Type="http://schemas.openxmlformats.org/officeDocument/2006/relationships/customXml" Target="../ink/ink47.xml"/><Relationship Id="rId4" Type="http://schemas.openxmlformats.org/officeDocument/2006/relationships/customXml" Target="../ink/ink44.xml"/><Relationship Id="rId9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3" Type="http://schemas.openxmlformats.org/officeDocument/2006/relationships/image" Target="../media/image80.png"/><Relationship Id="rId7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.xml"/><Relationship Id="rId11" Type="http://schemas.openxmlformats.org/officeDocument/2006/relationships/image" Target="../media/image89.png"/><Relationship Id="rId5" Type="http://schemas.openxmlformats.org/officeDocument/2006/relationships/image" Target="../media/image86.png"/><Relationship Id="rId10" Type="http://schemas.openxmlformats.org/officeDocument/2006/relationships/customXml" Target="../ink/ink52.xml"/><Relationship Id="rId4" Type="http://schemas.openxmlformats.org/officeDocument/2006/relationships/customXml" Target="../ink/ink49.xml"/><Relationship Id="rId9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5.xml"/><Relationship Id="rId3" Type="http://schemas.openxmlformats.org/officeDocument/2006/relationships/image" Target="../media/image85.png"/><Relationship Id="rId7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4.xml"/><Relationship Id="rId5" Type="http://schemas.openxmlformats.org/officeDocument/2006/relationships/image" Target="../media/image76.png"/><Relationship Id="rId4" Type="http://schemas.openxmlformats.org/officeDocument/2006/relationships/customXml" Target="../ink/ink53.xml"/><Relationship Id="rId9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6B11-592D-6F67-8CA3-F372C09EB1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I" sz="4000" dirty="0"/>
              <a:t>Vpliv znižanja davčnih stopenj na osebne dohodke na gospodarsko rast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C6DEC1-5962-83C3-62A2-3800483B5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5027" y="4293736"/>
            <a:ext cx="7293896" cy="166675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SI" dirty="0"/>
              <a:t>Predmet: Makroekonomija 2</a:t>
            </a:r>
          </a:p>
          <a:p>
            <a:pPr algn="l"/>
            <a:endParaRPr lang="en-SI" dirty="0"/>
          </a:p>
          <a:p>
            <a:pPr algn="l"/>
            <a:r>
              <a:rPr lang="en-SI" dirty="0"/>
              <a:t>Nosilec predmeta: red. </a:t>
            </a:r>
            <a:r>
              <a:rPr lang="en-GB" dirty="0"/>
              <a:t>p</a:t>
            </a:r>
            <a:r>
              <a:rPr lang="en-SI" dirty="0"/>
              <a:t>rof. dr. Jože Damijan</a:t>
            </a:r>
          </a:p>
          <a:p>
            <a:pPr algn="l"/>
            <a:endParaRPr lang="en-SI" dirty="0"/>
          </a:p>
          <a:p>
            <a:pPr algn="l"/>
            <a:r>
              <a:rPr lang="en-SI" dirty="0"/>
              <a:t>Študijsko leto: 2025/2026</a:t>
            </a:r>
          </a:p>
          <a:p>
            <a:pPr algn="l"/>
            <a:endParaRPr lang="en-SI" dirty="0"/>
          </a:p>
          <a:p>
            <a:pPr algn="l"/>
            <a:r>
              <a:rPr lang="en-SI" dirty="0"/>
              <a:t>Avtorji: Grilc Bine, Miklič Santiago, Špilar Matevž</a:t>
            </a:r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30A59369-FA61-053C-9E2A-16AF9F980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0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4A986-1E01-9601-15AA-173C6D77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I" sz="4000"/>
              <a:t>POTEK PREDSTAVITVE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3C733-8B48-920C-D363-B4748403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I" sz="2400" dirty="0"/>
              <a:t>Pregled raziskovalnih vprašanj ter analiza empirične literature</a:t>
            </a:r>
          </a:p>
          <a:p>
            <a:endParaRPr lang="en-SI" sz="2400" dirty="0"/>
          </a:p>
          <a:p>
            <a:endParaRPr lang="en-SI" sz="2400" dirty="0"/>
          </a:p>
          <a:p>
            <a:r>
              <a:rPr lang="en-SI" sz="2400" dirty="0"/>
              <a:t>Analiza lastne empirične raziskave</a:t>
            </a:r>
          </a:p>
          <a:p>
            <a:endParaRPr lang="en-SI" sz="2400" dirty="0"/>
          </a:p>
          <a:p>
            <a:endParaRPr lang="en-SI" sz="2400" dirty="0"/>
          </a:p>
          <a:p>
            <a:r>
              <a:rPr lang="en-SI" sz="2400" dirty="0"/>
              <a:t>Primerjava lastnih rezultatov z rezultati izbrane literature</a:t>
            </a:r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5BE6A418-0898-7600-0263-C74F5A604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3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7231-2A09-5DB1-1421-9A409B62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I" sz="4000"/>
              <a:t>RAZISKOVALNI VPRAŠANJI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97E16-3ED5-6313-E006-F7237FC83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GB" sz="2400" dirty="0"/>
              <a:t> Ali </a:t>
            </a:r>
            <a:r>
              <a:rPr lang="en-GB" sz="2400" dirty="0" err="1"/>
              <a:t>znižanje</a:t>
            </a:r>
            <a:r>
              <a:rPr lang="en-GB" sz="2400" dirty="0"/>
              <a:t> </a:t>
            </a:r>
            <a:r>
              <a:rPr lang="en-GB" sz="2400" dirty="0" err="1"/>
              <a:t>davčnih</a:t>
            </a:r>
            <a:r>
              <a:rPr lang="en-GB" sz="2400" dirty="0"/>
              <a:t> </a:t>
            </a:r>
            <a:r>
              <a:rPr lang="en-GB" sz="2400" dirty="0" err="1"/>
              <a:t>stopenj</a:t>
            </a:r>
            <a:r>
              <a:rPr lang="en-GB" sz="2400" dirty="0"/>
              <a:t> za </a:t>
            </a:r>
            <a:r>
              <a:rPr lang="en-GB" sz="2400" dirty="0" err="1"/>
              <a:t>najvišje</a:t>
            </a:r>
            <a:r>
              <a:rPr lang="en-GB" sz="2400" dirty="0"/>
              <a:t> </a:t>
            </a:r>
            <a:r>
              <a:rPr lang="en-GB" sz="2400" dirty="0" err="1"/>
              <a:t>davčne</a:t>
            </a:r>
            <a:r>
              <a:rPr lang="en-GB" sz="2400" dirty="0"/>
              <a:t> </a:t>
            </a:r>
            <a:r>
              <a:rPr lang="en-GB" sz="2400" dirty="0" err="1"/>
              <a:t>razrede</a:t>
            </a:r>
            <a:r>
              <a:rPr lang="en-GB" sz="2400" dirty="0"/>
              <a:t> </a:t>
            </a:r>
            <a:r>
              <a:rPr lang="en-GB" sz="2400" dirty="0" err="1"/>
              <a:t>spodbuja</a:t>
            </a:r>
            <a:r>
              <a:rPr lang="en-GB" sz="2400" dirty="0"/>
              <a:t> </a:t>
            </a:r>
            <a:r>
              <a:rPr lang="en-GB" sz="2400" dirty="0" err="1"/>
              <a:t>gospodarsko</a:t>
            </a:r>
            <a:r>
              <a:rPr lang="en-GB" sz="2400" dirty="0"/>
              <a:t> </a:t>
            </a:r>
            <a:r>
              <a:rPr lang="en-GB" sz="2400" dirty="0" err="1"/>
              <a:t>rast</a:t>
            </a:r>
            <a:r>
              <a:rPr lang="en-GB" sz="2400" dirty="0"/>
              <a:t>? </a:t>
            </a:r>
            <a:endParaRPr lang="en-US" dirty="0"/>
          </a:p>
          <a:p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383540" indent="-383540"/>
            <a:r>
              <a:rPr lang="en-GB" sz="2400" dirty="0"/>
              <a:t>Ali se v </a:t>
            </a:r>
            <a:r>
              <a:rPr lang="en-GB" sz="2400" dirty="0" err="1"/>
              <a:t>Sloveniji</a:t>
            </a:r>
            <a:r>
              <a:rPr lang="en-GB" sz="2400" dirty="0"/>
              <a:t> </a:t>
            </a:r>
            <a:r>
              <a:rPr lang="en-GB" sz="2400" dirty="0" err="1"/>
              <a:t>kaže</a:t>
            </a:r>
            <a:r>
              <a:rPr lang="en-GB" sz="2400" dirty="0"/>
              <a:t> </a:t>
            </a:r>
            <a:r>
              <a:rPr lang="en-GB" sz="2400" dirty="0" err="1"/>
              <a:t>učinek</a:t>
            </a:r>
            <a:r>
              <a:rPr lang="en-GB" sz="2400" dirty="0"/>
              <a:t> </a:t>
            </a:r>
            <a:r>
              <a:rPr lang="en-GB" sz="2400" dirty="0" err="1"/>
              <a:t>sprememb</a:t>
            </a:r>
            <a:r>
              <a:rPr lang="en-GB" sz="2400" dirty="0"/>
              <a:t> </a:t>
            </a:r>
            <a:r>
              <a:rPr lang="en-GB" sz="2400" dirty="0" err="1"/>
              <a:t>stopenj</a:t>
            </a:r>
            <a:r>
              <a:rPr lang="en-GB" sz="2400" dirty="0"/>
              <a:t> </a:t>
            </a:r>
            <a:r>
              <a:rPr lang="en-GB" sz="2400" dirty="0" err="1"/>
              <a:t>dohodnine</a:t>
            </a:r>
            <a:r>
              <a:rPr lang="en-GB" sz="2400" dirty="0"/>
              <a:t> za </a:t>
            </a:r>
            <a:r>
              <a:rPr lang="en-GB" sz="2400" dirty="0" err="1"/>
              <a:t>najvišje</a:t>
            </a:r>
            <a:r>
              <a:rPr lang="en-GB" sz="2400" dirty="0"/>
              <a:t> </a:t>
            </a:r>
            <a:r>
              <a:rPr lang="en-GB" sz="2400" dirty="0" err="1"/>
              <a:t>davčne</a:t>
            </a:r>
            <a:r>
              <a:rPr lang="en-GB" sz="2400" dirty="0"/>
              <a:t> </a:t>
            </a:r>
            <a:r>
              <a:rPr lang="en-GB" sz="2400" dirty="0" err="1"/>
              <a:t>razrede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gospodarsko</a:t>
            </a:r>
            <a:r>
              <a:rPr lang="en-GB" sz="2400" dirty="0"/>
              <a:t> </a:t>
            </a:r>
            <a:r>
              <a:rPr lang="en-GB" sz="2400" dirty="0" err="1"/>
              <a:t>rast</a:t>
            </a:r>
            <a:r>
              <a:rPr lang="en-GB" sz="2400" dirty="0"/>
              <a:t> ? </a:t>
            </a:r>
            <a:endParaRPr lang="en-SI" sz="2400" dirty="0"/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C4F25211-6B84-D847-5782-18AF9CD8F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E5FB-81A4-784E-24F5-87ED7917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1. VPRAŠANJE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9B459-B4B3-B3F5-7CA7-611CBC21C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Ali </a:t>
            </a:r>
            <a:r>
              <a:rPr lang="en-US" err="1">
                <a:ea typeface="+mn-lt"/>
                <a:cs typeface="+mn-lt"/>
              </a:rPr>
              <a:t>menite</a:t>
            </a:r>
            <a:r>
              <a:rPr lang="en-US">
                <a:ea typeface="+mn-lt"/>
                <a:cs typeface="+mn-lt"/>
              </a:rPr>
              <a:t>, da </a:t>
            </a:r>
            <a:r>
              <a:rPr lang="en-US" err="1">
                <a:ea typeface="+mn-lt"/>
                <a:cs typeface="+mn-lt"/>
              </a:rPr>
              <a:t>bo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razvojna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kapica</a:t>
            </a:r>
            <a:r>
              <a:rPr lang="en-US">
                <a:ea typeface="+mn-lt"/>
                <a:cs typeface="+mn-lt"/>
              </a:rPr>
              <a:t> v </a:t>
            </a:r>
            <a:r>
              <a:rPr lang="en-US" err="1">
                <a:ea typeface="+mn-lt"/>
                <a:cs typeface="+mn-lt"/>
              </a:rPr>
              <a:t>slovenskem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kontekstu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dejansko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spodbudila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gospodarsko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rast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ali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njen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primarni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učinek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povečanje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neenakosti</a:t>
            </a:r>
            <a:r>
              <a:rPr lang="en-US">
                <a:ea typeface="+mn-lt"/>
                <a:cs typeface="+mn-lt"/>
              </a:rPr>
              <a:t>?</a:t>
            </a:r>
            <a:endParaRPr lang="en-SI">
              <a:ea typeface="+mn-lt"/>
              <a:cs typeface="+mn-lt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55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EE212-6DB4-61D4-058A-EF325FDD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62" y="231058"/>
            <a:ext cx="10493524" cy="2026673"/>
          </a:xfrm>
        </p:spPr>
        <p:txBody>
          <a:bodyPr>
            <a:normAutofit fontScale="90000"/>
          </a:bodyPr>
          <a:lstStyle/>
          <a:p>
            <a:r>
              <a:rPr lang="en-GB" sz="4000">
                <a:effectLst/>
                <a:latin typeface="+mn-lt"/>
              </a:rPr>
              <a:t>“Taxes and the Economy: An Economic</a:t>
            </a:r>
            <a:br>
              <a:rPr lang="en-GB" sz="4000">
                <a:effectLst/>
                <a:latin typeface="+mn-lt"/>
              </a:rPr>
            </a:br>
            <a:r>
              <a:rPr lang="en-GB" sz="4000">
                <a:effectLst/>
                <a:latin typeface="+mn-lt"/>
              </a:rPr>
              <a:t>Analysis of the Top Tax Rates Since 1945” (Thomas L. Hungerford)</a:t>
            </a:r>
            <a:br>
              <a:rPr lang="en-GB" sz="2400">
                <a:effectLst/>
                <a:latin typeface="+mn-lt"/>
              </a:rPr>
            </a:br>
            <a:br>
              <a:rPr lang="en-GB" sz="2400">
                <a:effectLst/>
                <a:latin typeface="+mn-lt"/>
              </a:rPr>
            </a:br>
            <a:endParaRPr lang="en-SI" sz="240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89C22-0475-4427-B7C8-0269AD40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0F9F-9118-5B50-A0AC-C0CB234D5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62" y="2286000"/>
            <a:ext cx="5072437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US" sz="1900" b="1"/>
              <a:t>O AVTORJU</a:t>
            </a:r>
          </a:p>
          <a:p>
            <a:pPr marL="383540" indent="-383540"/>
            <a:r>
              <a:rPr lang="en-US" sz="1900" b="1"/>
              <a:t>OZADJE IN RAZISKOVALNA VPRAŠANJA</a:t>
            </a:r>
            <a:endParaRPr lang="en-US" sz="1900"/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ZDA 2012: </a:t>
            </a:r>
            <a:r>
              <a:rPr lang="en-US" sz="1700" err="1">
                <a:ea typeface="+mn-lt"/>
                <a:cs typeface="+mn-lt"/>
              </a:rPr>
              <a:t>brezposelnost</a:t>
            </a:r>
            <a:r>
              <a:rPr lang="en-US" sz="1700">
                <a:ea typeface="+mn-lt"/>
                <a:cs typeface="+mn-lt"/>
              </a:rPr>
              <a:t> &gt;8%, </a:t>
            </a:r>
            <a:r>
              <a:rPr lang="en-US" sz="1700" err="1">
                <a:ea typeface="+mn-lt"/>
                <a:cs typeface="+mn-lt"/>
              </a:rPr>
              <a:t>javni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dolg</a:t>
            </a:r>
            <a:r>
              <a:rPr lang="en-US" sz="1700">
                <a:ea typeface="+mn-lt"/>
                <a:cs typeface="+mn-lt"/>
              </a:rPr>
              <a:t> po </a:t>
            </a:r>
            <a:r>
              <a:rPr lang="en-US" sz="1700" err="1">
                <a:ea typeface="+mn-lt"/>
                <a:cs typeface="+mn-lt"/>
              </a:rPr>
              <a:t>projekcijah</a:t>
            </a:r>
            <a:r>
              <a:rPr lang="en-US" sz="1700">
                <a:ea typeface="+mn-lt"/>
                <a:cs typeface="+mn-lt"/>
              </a:rPr>
              <a:t> </a:t>
            </a:r>
            <a:r>
              <a:rPr lang="en-US" sz="1700" err="1">
                <a:ea typeface="+mn-lt"/>
                <a:cs typeface="+mn-lt"/>
              </a:rPr>
              <a:t>na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poti</a:t>
            </a:r>
            <a:r>
              <a:rPr lang="en-US" sz="1700">
                <a:ea typeface="+mn-lt"/>
                <a:cs typeface="+mn-lt"/>
              </a:rPr>
              <a:t> k 200% BDP do 2037</a:t>
            </a:r>
            <a:endParaRPr lang="en-US" sz="1700"/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Politična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debata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zvišati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ali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znižati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davke</a:t>
            </a:r>
            <a:r>
              <a:rPr lang="en-US" sz="1700">
                <a:ea typeface="+mn-lt"/>
                <a:cs typeface="+mn-lt"/>
              </a:rPr>
              <a:t> za </a:t>
            </a:r>
            <a:r>
              <a:rPr lang="en-US" sz="1700" err="1">
                <a:ea typeface="+mn-lt"/>
                <a:cs typeface="+mn-lt"/>
              </a:rPr>
              <a:t>bogate</a:t>
            </a:r>
            <a:r>
              <a:rPr lang="en-US" sz="1700">
                <a:ea typeface="+mn-lt"/>
                <a:cs typeface="+mn-lt"/>
              </a:rPr>
              <a:t>?</a:t>
            </a:r>
            <a:endParaRPr lang="en-US" sz="1700"/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Osrednje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vprašanje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ali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nižje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dohodninske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stopnje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spodbujajo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gospodarsko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rast</a:t>
            </a:r>
            <a:r>
              <a:rPr lang="en-US" sz="1700">
                <a:ea typeface="+mn-lt"/>
                <a:cs typeface="+mn-lt"/>
              </a:rPr>
              <a:t>?</a:t>
            </a:r>
            <a:endParaRPr lang="en-US" sz="1700"/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Hungerford </a:t>
            </a:r>
            <a:r>
              <a:rPr lang="en-US" sz="1700" err="1">
                <a:ea typeface="+mn-lt"/>
                <a:cs typeface="+mn-lt"/>
              </a:rPr>
              <a:t>loči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velikost</a:t>
            </a:r>
            <a:r>
              <a:rPr lang="en-US" sz="1700">
                <a:ea typeface="+mn-lt"/>
                <a:cs typeface="+mn-lt"/>
              </a:rPr>
              <a:t> »</a:t>
            </a:r>
            <a:r>
              <a:rPr lang="en-US" sz="1700" err="1">
                <a:ea typeface="+mn-lt"/>
                <a:cs typeface="+mn-lt"/>
              </a:rPr>
              <a:t>ekonomskega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kolača</a:t>
            </a:r>
            <a:r>
              <a:rPr lang="en-US" sz="1700">
                <a:ea typeface="+mn-lt"/>
                <a:cs typeface="+mn-lt"/>
              </a:rPr>
              <a:t>« vs. </a:t>
            </a:r>
            <a:r>
              <a:rPr lang="en-US" sz="1700" err="1">
                <a:ea typeface="+mn-lt"/>
                <a:cs typeface="+mn-lt"/>
              </a:rPr>
              <a:t>njegova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porazdelitev</a:t>
            </a:r>
            <a:endParaRPr lang="en-US" sz="1700" err="1"/>
          </a:p>
          <a:p>
            <a:pPr marL="0" indent="0">
              <a:buNone/>
            </a:pPr>
            <a:endParaRPr lang="en-US" sz="1800"/>
          </a:p>
          <a:p>
            <a:pPr marL="383540" indent="-383540"/>
            <a:endParaRPr lang="en-US" sz="1800" b="1"/>
          </a:p>
        </p:txBody>
      </p:sp>
      <p:pic>
        <p:nvPicPr>
          <p:cNvPr id="4" name="Picture 3" descr="A graph of tax rate  AI-generated content may be incorrect.">
            <a:extLst>
              <a:ext uri="{FF2B5EF4-FFF2-40B4-BE49-F238E27FC236}">
                <a16:creationId xmlns:a16="http://schemas.microsoft.com/office/drawing/2014/main" id="{ED633B48-C261-6721-289E-567DFDF67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641" y="2430366"/>
            <a:ext cx="5105445" cy="3382355"/>
          </a:xfrm>
          <a:prstGeom prst="rect">
            <a:avLst/>
          </a:prstGeom>
        </p:spPr>
      </p:pic>
      <p:pic>
        <p:nvPicPr>
          <p:cNvPr id="6" name="Picture 5" descr="A logo for a university  AI-generated content may be incorrect.">
            <a:extLst>
              <a:ext uri="{FF2B5EF4-FFF2-40B4-BE49-F238E27FC236}">
                <a16:creationId xmlns:a16="http://schemas.microsoft.com/office/drawing/2014/main" id="{E89A56D4-5D92-F62F-22D2-AFFCF5963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1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93A33-8EC6-0477-A2B2-4B7528904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1226"/>
            <a:ext cx="9601200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PODATKI IN METODOLOGIJA</a:t>
            </a:r>
          </a:p>
          <a:p>
            <a:pPr marL="0" indent="0">
              <a:buNone/>
            </a:pPr>
            <a:endParaRPr lang="en-US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Obdobje</a:t>
            </a:r>
            <a:r>
              <a:rPr lang="en-US" sz="1700">
                <a:ea typeface="+mn-lt"/>
                <a:cs typeface="+mn-lt"/>
              </a:rPr>
              <a:t>: ZDA 1945–2010, 65 </a:t>
            </a:r>
            <a:r>
              <a:rPr lang="en-US" sz="1700" err="1">
                <a:ea typeface="+mn-lt"/>
                <a:cs typeface="+mn-lt"/>
              </a:rPr>
              <a:t>letnih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opazovanj</a:t>
            </a:r>
            <a:endParaRPr lang="en-SI" sz="1700"/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Ključna </a:t>
            </a:r>
            <a:r>
              <a:rPr lang="en-US" sz="1700" err="1">
                <a:ea typeface="+mn-lt"/>
                <a:cs typeface="+mn-lt"/>
              </a:rPr>
              <a:t>neodvisna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spremenljivka</a:t>
            </a:r>
            <a:r>
              <a:rPr lang="en-US" sz="1700">
                <a:ea typeface="+mn-lt"/>
                <a:cs typeface="+mn-lt"/>
              </a:rPr>
              <a:t>: MTR (</a:t>
            </a:r>
            <a:r>
              <a:rPr lang="en-US" sz="1700" err="1">
                <a:ea typeface="+mn-lt"/>
                <a:cs typeface="+mn-lt"/>
              </a:rPr>
              <a:t>vključena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kot</a:t>
            </a:r>
            <a:r>
              <a:rPr lang="en-US" sz="1700">
                <a:ea typeface="+mn-lt"/>
                <a:cs typeface="+mn-lt"/>
              </a:rPr>
              <a:t> net-of-tax share: 1–MTR) + KTR</a:t>
            </a:r>
            <a:endParaRPr lang="en-SI" sz="1700"/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Odvisne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spremenljivke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rast</a:t>
            </a:r>
            <a:r>
              <a:rPr lang="en-US" sz="1700">
                <a:ea typeface="+mn-lt"/>
                <a:cs typeface="+mn-lt"/>
              </a:rPr>
              <a:t> BDP/</a:t>
            </a:r>
            <a:r>
              <a:rPr lang="en-US" sz="1700" err="1">
                <a:ea typeface="+mn-lt"/>
                <a:cs typeface="+mn-lt"/>
              </a:rPr>
              <a:t>preb</a:t>
            </a:r>
            <a:r>
              <a:rPr lang="en-US" sz="1700">
                <a:ea typeface="+mn-lt"/>
                <a:cs typeface="+mn-lt"/>
              </a:rPr>
              <a:t>., </a:t>
            </a:r>
            <a:r>
              <a:rPr lang="en-US" sz="1700" err="1">
                <a:ea typeface="+mn-lt"/>
                <a:cs typeface="+mn-lt"/>
              </a:rPr>
              <a:t>varčevanje</a:t>
            </a:r>
            <a:r>
              <a:rPr lang="en-US" sz="1700">
                <a:ea typeface="+mn-lt"/>
                <a:cs typeface="+mn-lt"/>
              </a:rPr>
              <a:t>, </a:t>
            </a:r>
            <a:r>
              <a:rPr lang="en-US" sz="1700" err="1">
                <a:ea typeface="+mn-lt"/>
                <a:cs typeface="+mn-lt"/>
              </a:rPr>
              <a:t>investicije</a:t>
            </a:r>
            <a:r>
              <a:rPr lang="en-US" sz="1700">
                <a:ea typeface="+mn-lt"/>
                <a:cs typeface="+mn-lt"/>
              </a:rPr>
              <a:t>, </a:t>
            </a:r>
            <a:r>
              <a:rPr lang="en-US" sz="1700" err="1">
                <a:ea typeface="+mn-lt"/>
                <a:cs typeface="+mn-lt"/>
              </a:rPr>
              <a:t>produktivnost</a:t>
            </a:r>
            <a:r>
              <a:rPr lang="en-US" sz="1700">
                <a:ea typeface="+mn-lt"/>
                <a:cs typeface="+mn-lt"/>
              </a:rPr>
              <a:t>, </a:t>
            </a:r>
            <a:r>
              <a:rPr lang="en-US" sz="1700" err="1">
                <a:ea typeface="+mn-lt"/>
                <a:cs typeface="+mn-lt"/>
              </a:rPr>
              <a:t>delež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dohodka</a:t>
            </a:r>
            <a:r>
              <a:rPr lang="en-US" sz="1700">
                <a:ea typeface="+mn-lt"/>
                <a:cs typeface="+mn-lt"/>
              </a:rPr>
              <a:t> top 0,1% in top 0,01%</a:t>
            </a:r>
            <a:endParaRPr lang="en-SI" sz="1700"/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Metoda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multivariatne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časovne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regresije</a:t>
            </a:r>
            <a:r>
              <a:rPr lang="en-US" sz="1700">
                <a:ea typeface="+mn-lt"/>
                <a:cs typeface="+mn-lt"/>
              </a:rPr>
              <a:t> v </a:t>
            </a:r>
            <a:r>
              <a:rPr lang="en-US" sz="1700" err="1">
                <a:ea typeface="+mn-lt"/>
                <a:cs typeface="+mn-lt"/>
              </a:rPr>
              <a:t>prvih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diferencah</a:t>
            </a:r>
            <a:r>
              <a:rPr lang="en-US" sz="1700">
                <a:ea typeface="+mn-lt"/>
                <a:cs typeface="+mn-lt"/>
              </a:rPr>
              <a:t>, Newey-West </a:t>
            </a:r>
            <a:r>
              <a:rPr lang="en-US" sz="1700" err="1">
                <a:ea typeface="+mn-lt"/>
                <a:cs typeface="+mn-lt"/>
              </a:rPr>
              <a:t>standardne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napake</a:t>
            </a:r>
            <a:endParaRPr lang="en-SI" sz="1700"/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Omejitev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korelacije</a:t>
            </a:r>
            <a:r>
              <a:rPr lang="en-US" sz="1700">
                <a:ea typeface="+mn-lt"/>
                <a:cs typeface="+mn-lt"/>
              </a:rPr>
              <a:t>, ne </a:t>
            </a:r>
            <a:r>
              <a:rPr lang="en-US" sz="1700" err="1">
                <a:ea typeface="+mn-lt"/>
                <a:cs typeface="+mn-lt"/>
              </a:rPr>
              <a:t>vzročnost</a:t>
            </a:r>
            <a:endParaRPr lang="en-SI" sz="1700" err="1"/>
          </a:p>
          <a:p>
            <a:pPr marL="0" indent="0">
              <a:buNone/>
            </a:pPr>
            <a:endParaRPr lang="en-SI" b="1"/>
          </a:p>
          <a:p>
            <a:pPr marL="0" indent="0">
              <a:buNone/>
            </a:pPr>
            <a:endParaRPr lang="en-SI" b="1"/>
          </a:p>
        </p:txBody>
      </p:sp>
      <p:pic>
        <p:nvPicPr>
          <p:cNvPr id="4" name="Picture 3" descr="A logo for a university  AI-generated content may be incorrect.">
            <a:extLst>
              <a:ext uri="{FF2B5EF4-FFF2-40B4-BE49-F238E27FC236}">
                <a16:creationId xmlns:a16="http://schemas.microsoft.com/office/drawing/2014/main" id="{28287B2A-D4C5-69E5-ECD7-88F5D4D50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41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6A41D-0F6B-AF0F-0EB4-A7DBDBE2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B3695-0BBD-1018-3129-3A758CFF2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859" y="221226"/>
            <a:ext cx="10055941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REZULTATI: MTR IN GOSPODARSKA RAST</a:t>
            </a:r>
          </a:p>
          <a:p>
            <a:pPr marL="0" indent="0">
              <a:buNone/>
            </a:pPr>
            <a:endParaRPr lang="en-US" sz="19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b="1" i="1" err="1">
                <a:ea typeface="+mn-lt"/>
                <a:cs typeface="+mn-lt"/>
              </a:rPr>
              <a:t>Varčevanje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znižanje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rahlo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poveča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varčevanje</a:t>
            </a:r>
            <a:r>
              <a:rPr lang="en-US" sz="1700">
                <a:ea typeface="+mn-lt"/>
                <a:cs typeface="+mn-lt"/>
              </a:rPr>
              <a:t>,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 a </a:t>
            </a:r>
            <a:r>
              <a:rPr lang="en-US" sz="1700" err="1">
                <a:ea typeface="+mn-lt"/>
                <a:cs typeface="+mn-lt"/>
              </a:rPr>
              <a:t>neznačilno</a:t>
            </a:r>
            <a:r>
              <a:rPr lang="en-US" sz="1700">
                <a:ea typeface="+mn-lt"/>
                <a:cs typeface="+mn-lt"/>
              </a:rPr>
              <a:t> → </a:t>
            </a:r>
            <a:r>
              <a:rPr lang="en-US" sz="1700" err="1">
                <a:ea typeface="+mn-lt"/>
                <a:cs typeface="+mn-lt"/>
              </a:rPr>
              <a:t>ni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dokaza</a:t>
            </a:r>
            <a:r>
              <a:rPr lang="en-US" sz="1700">
                <a:ea typeface="+mn-lt"/>
                <a:cs typeface="+mn-lt"/>
              </a:rPr>
              <a:t> za supply-side </a:t>
            </a:r>
            <a:r>
              <a:rPr lang="en-US" sz="1700" err="1">
                <a:ea typeface="+mn-lt"/>
                <a:cs typeface="+mn-lt"/>
              </a:rPr>
              <a:t>učinek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b="1" i="1" err="1">
                <a:ea typeface="+mn-lt"/>
                <a:cs typeface="+mn-lt"/>
              </a:rPr>
              <a:t>Investicije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znižanje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rahlo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zmanjša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investicije</a:t>
            </a:r>
            <a:r>
              <a:rPr lang="en-US" sz="1700">
                <a:ea typeface="+mn-lt"/>
                <a:cs typeface="+mn-lt"/>
              </a:rPr>
              <a:t>, 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a </a:t>
            </a:r>
            <a:r>
              <a:rPr lang="en-US" sz="1700" err="1">
                <a:ea typeface="+mn-lt"/>
                <a:cs typeface="+mn-lt"/>
              </a:rPr>
              <a:t>neznačilno</a:t>
            </a:r>
            <a:r>
              <a:rPr lang="en-US" sz="1700">
                <a:ea typeface="+mn-lt"/>
                <a:cs typeface="+mn-lt"/>
              </a:rPr>
              <a:t> → </a:t>
            </a:r>
            <a:r>
              <a:rPr lang="en-US" sz="1700" err="1">
                <a:ea typeface="+mn-lt"/>
                <a:cs typeface="+mn-lt"/>
              </a:rPr>
              <a:t>davčna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spodbuda</a:t>
            </a:r>
            <a:r>
              <a:rPr lang="en-US" sz="1700">
                <a:ea typeface="+mn-lt"/>
                <a:cs typeface="+mn-lt"/>
              </a:rPr>
              <a:t> ne </a:t>
            </a:r>
            <a:r>
              <a:rPr lang="en-US" sz="1700" err="1">
                <a:ea typeface="+mn-lt"/>
                <a:cs typeface="+mn-lt"/>
              </a:rPr>
              <a:t>poganja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investicij</a:t>
            </a:r>
            <a:endParaRPr lang="en-US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b="1" i="1" err="1">
                <a:ea typeface="+mn-lt"/>
                <a:cs typeface="+mn-lt"/>
              </a:rPr>
              <a:t>Produktivnost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znižanje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rahlo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zmanjša</a:t>
            </a:r>
            <a:r>
              <a:rPr lang="en-US" sz="1700">
                <a:ea typeface="+mn-lt"/>
                <a:cs typeface="+mn-lt"/>
              </a:rPr>
              <a:t> 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produktivnost</a:t>
            </a:r>
            <a:r>
              <a:rPr lang="en-US" sz="1700">
                <a:ea typeface="+mn-lt"/>
                <a:cs typeface="+mn-lt"/>
              </a:rPr>
              <a:t>, a </a:t>
            </a:r>
            <a:r>
              <a:rPr lang="en-US" sz="1700" err="1">
                <a:ea typeface="+mn-lt"/>
                <a:cs typeface="+mn-lt"/>
              </a:rPr>
              <a:t>neznačilno</a:t>
            </a:r>
            <a:r>
              <a:rPr lang="en-US" sz="1700">
                <a:ea typeface="+mn-lt"/>
                <a:cs typeface="+mn-lt"/>
              </a:rPr>
              <a:t> → </a:t>
            </a:r>
            <a:r>
              <a:rPr lang="en-US" sz="1700" err="1">
                <a:ea typeface="+mn-lt"/>
                <a:cs typeface="+mn-lt"/>
              </a:rPr>
              <a:t>bolj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pomembna</a:t>
            </a:r>
            <a:r>
              <a:rPr lang="en-US" sz="1700">
                <a:ea typeface="+mn-lt"/>
                <a:cs typeface="+mn-lt"/>
              </a:rPr>
              <a:t> 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makroekonomska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stabilizacija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b="1" i="1">
                <a:ea typeface="+mn-lt"/>
                <a:cs typeface="+mn-lt"/>
              </a:rPr>
              <a:t>Rast BDP/</a:t>
            </a:r>
            <a:r>
              <a:rPr lang="en-US" sz="1700" b="1" i="1" err="1">
                <a:ea typeface="+mn-lt"/>
                <a:cs typeface="+mn-lt"/>
              </a:rPr>
              <a:t>preb</a:t>
            </a:r>
            <a:r>
              <a:rPr lang="en-US" sz="1700" b="1">
                <a:ea typeface="+mn-lt"/>
                <a:cs typeface="+mn-lt"/>
              </a:rPr>
              <a:t>.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znižanje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rahlo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zmanjša</a:t>
            </a:r>
            <a:r>
              <a:rPr lang="en-US" sz="1700">
                <a:ea typeface="+mn-lt"/>
                <a:cs typeface="+mn-lt"/>
              </a:rPr>
              <a:t> 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rast</a:t>
            </a:r>
            <a:r>
              <a:rPr lang="en-US" sz="1700">
                <a:ea typeface="+mn-lt"/>
                <a:cs typeface="+mn-lt"/>
              </a:rPr>
              <a:t> BDP, a </a:t>
            </a:r>
            <a:r>
              <a:rPr lang="en-US" sz="1700" err="1">
                <a:ea typeface="+mn-lt"/>
                <a:cs typeface="+mn-lt"/>
              </a:rPr>
              <a:t>neznačilno</a:t>
            </a:r>
            <a:r>
              <a:rPr lang="en-US" sz="1700">
                <a:ea typeface="+mn-lt"/>
                <a:cs typeface="+mn-lt"/>
              </a:rPr>
              <a:t> → </a:t>
            </a:r>
            <a:r>
              <a:rPr lang="en-US" sz="1700" err="1">
                <a:ea typeface="+mn-lt"/>
                <a:cs typeface="+mn-lt"/>
              </a:rPr>
              <a:t>osrednji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negativni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izid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endParaRPr lang="en-US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Zaključek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ni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empiričnih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dokazov</a:t>
            </a:r>
            <a:r>
              <a:rPr lang="en-US" sz="1700">
                <a:ea typeface="+mn-lt"/>
                <a:cs typeface="+mn-lt"/>
              </a:rPr>
              <a:t>, da </a:t>
            </a:r>
            <a:r>
              <a:rPr lang="en-US" sz="1700" err="1">
                <a:ea typeface="+mn-lt"/>
                <a:cs typeface="+mn-lt"/>
              </a:rPr>
              <a:t>nižja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dohodnina</a:t>
            </a:r>
            <a:r>
              <a:rPr lang="en-US" sz="170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poveča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rast</a:t>
            </a:r>
            <a:endParaRPr lang="en-US" sz="1700">
              <a:ea typeface="+mn-lt"/>
              <a:cs typeface="+mn-lt"/>
            </a:endParaRPr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endParaRPr lang="en-SI" sz="1700" b="1"/>
          </a:p>
          <a:p>
            <a:pPr marL="0" indent="0">
              <a:buNone/>
            </a:pPr>
            <a:endParaRPr lang="en-SI" sz="1700" b="1"/>
          </a:p>
        </p:txBody>
      </p:sp>
      <p:pic>
        <p:nvPicPr>
          <p:cNvPr id="2" name="Picture 1" descr="A screenshot of a document  AI-generated content may be incorrect.">
            <a:extLst>
              <a:ext uri="{FF2B5EF4-FFF2-40B4-BE49-F238E27FC236}">
                <a16:creationId xmlns:a16="http://schemas.microsoft.com/office/drawing/2014/main" id="{9F415656-CB2A-C3AA-ABE8-056A027F0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638" y="177271"/>
            <a:ext cx="5680138" cy="64917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Rokopis 3">
                <a:extLst>
                  <a:ext uri="{FF2B5EF4-FFF2-40B4-BE49-F238E27FC236}">
                    <a16:creationId xmlns:a16="http://schemas.microsoft.com/office/drawing/2014/main" id="{1F2BEC85-A421-DBD1-AB63-AA3ABD250E79}"/>
                  </a:ext>
                </a:extLst>
              </p14:cNvPr>
              <p14:cNvContentPartPr/>
              <p14:nvPr/>
            </p14:nvContentPartPr>
            <p14:xfrm>
              <a:off x="7969249" y="1428749"/>
              <a:ext cx="369981" cy="10583"/>
            </p14:xfrm>
          </p:contentPart>
        </mc:Choice>
        <mc:Fallback xmlns="">
          <p:pic>
            <p:nvPicPr>
              <p:cNvPr id="4" name="Rokopis 3">
                <a:extLst>
                  <a:ext uri="{FF2B5EF4-FFF2-40B4-BE49-F238E27FC236}">
                    <a16:creationId xmlns:a16="http://schemas.microsoft.com/office/drawing/2014/main" id="{1F2BEC85-A421-DBD1-AB63-AA3ABD250E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15263" y="-1746151"/>
                <a:ext cx="477592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Rokopis 4">
                <a:extLst>
                  <a:ext uri="{FF2B5EF4-FFF2-40B4-BE49-F238E27FC236}">
                    <a16:creationId xmlns:a16="http://schemas.microsoft.com/office/drawing/2014/main" id="{B2B927EB-613D-015E-68E1-E5ECF8962550}"/>
                  </a:ext>
                </a:extLst>
              </p14:cNvPr>
              <p14:cNvContentPartPr/>
              <p14:nvPr/>
            </p14:nvContentPartPr>
            <p14:xfrm>
              <a:off x="9027583" y="1471082"/>
              <a:ext cx="400990" cy="10583"/>
            </p14:xfrm>
          </p:contentPart>
        </mc:Choice>
        <mc:Fallback xmlns="">
          <p:pic>
            <p:nvPicPr>
              <p:cNvPr id="5" name="Rokopis 4">
                <a:extLst>
                  <a:ext uri="{FF2B5EF4-FFF2-40B4-BE49-F238E27FC236}">
                    <a16:creationId xmlns:a16="http://schemas.microsoft.com/office/drawing/2014/main" id="{B2B927EB-613D-015E-68E1-E5ECF89625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73638" y="-1703818"/>
                <a:ext cx="508520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Rokopis 5">
                <a:extLst>
                  <a:ext uri="{FF2B5EF4-FFF2-40B4-BE49-F238E27FC236}">
                    <a16:creationId xmlns:a16="http://schemas.microsoft.com/office/drawing/2014/main" id="{24CAA560-2ECC-B9E1-B6FD-1BEFC318EE42}"/>
                  </a:ext>
                </a:extLst>
              </p14:cNvPr>
              <p14:cNvContentPartPr/>
              <p14:nvPr/>
            </p14:nvContentPartPr>
            <p14:xfrm>
              <a:off x="10128249" y="1407583"/>
              <a:ext cx="411463" cy="42889"/>
            </p14:xfrm>
          </p:contentPart>
        </mc:Choice>
        <mc:Fallback xmlns="">
          <p:pic>
            <p:nvPicPr>
              <p:cNvPr id="6" name="Rokopis 5">
                <a:extLst>
                  <a:ext uri="{FF2B5EF4-FFF2-40B4-BE49-F238E27FC236}">
                    <a16:creationId xmlns:a16="http://schemas.microsoft.com/office/drawing/2014/main" id="{24CAA560-2ECC-B9E1-B6FD-1BEFC318EE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74298" y="1300360"/>
                <a:ext cx="519004" cy="2569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BE3BECAC-8A19-1A61-4CAE-85E0DFE2304F}"/>
                  </a:ext>
                </a:extLst>
              </p14:cNvPr>
              <p14:cNvContentPartPr/>
              <p14:nvPr/>
            </p14:nvContentPartPr>
            <p14:xfrm>
              <a:off x="11237107" y="1471083"/>
              <a:ext cx="367440" cy="22007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BE3BECAC-8A19-1A61-4CAE-85E0DFE2304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183177" y="1366288"/>
                <a:ext cx="474940" cy="2312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Rokopis 7">
                <a:extLst>
                  <a:ext uri="{FF2B5EF4-FFF2-40B4-BE49-F238E27FC236}">
                    <a16:creationId xmlns:a16="http://schemas.microsoft.com/office/drawing/2014/main" id="{3807925B-078B-B2AE-2E0A-9AD67971BF94}"/>
                  </a:ext>
                </a:extLst>
              </p14:cNvPr>
              <p14:cNvContentPartPr/>
              <p14:nvPr/>
            </p14:nvContentPartPr>
            <p14:xfrm>
              <a:off x="9028760" y="3799416"/>
              <a:ext cx="485656" cy="10583"/>
            </p14:xfrm>
          </p:contentPart>
        </mc:Choice>
        <mc:Fallback xmlns="">
          <p:pic>
            <p:nvPicPr>
              <p:cNvPr id="8" name="Rokopis 7">
                <a:extLst>
                  <a:ext uri="{FF2B5EF4-FFF2-40B4-BE49-F238E27FC236}">
                    <a16:creationId xmlns:a16="http://schemas.microsoft.com/office/drawing/2014/main" id="{3807925B-078B-B2AE-2E0A-9AD67971BF9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74798" y="624516"/>
                <a:ext cx="593220" cy="634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232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0D44-0B08-0F05-98A9-AC0D0E8E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E18E5-7F0D-165F-CD0B-C0AC5F82A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955" y="221226"/>
            <a:ext cx="10178845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REZULTATI: MTR IN DOHODKOVNA NEENAKOST</a:t>
            </a:r>
          </a:p>
          <a:p>
            <a:pPr marL="0" indent="0">
              <a:buNone/>
            </a:pPr>
            <a:r>
              <a:rPr lang="en-US" sz="1700" i="1">
                <a:ea typeface="+mn-lt"/>
                <a:cs typeface="+mn-lt"/>
              </a:rPr>
              <a:t>Delež dohodka top 0,1%:</a:t>
            </a:r>
            <a:r>
              <a:rPr lang="en-US" sz="1700">
                <a:ea typeface="+mn-lt"/>
                <a:cs typeface="+mn-lt"/>
              </a:rPr>
              <a:t> znižanje dohodnine poveča delež dohodka bogatih, značilno na 10%</a:t>
            </a:r>
          </a:p>
          <a:p>
            <a:pPr marL="0" indent="0">
              <a:buNone/>
            </a:pPr>
            <a:r>
              <a:rPr lang="en-US" sz="1700" i="1">
                <a:ea typeface="+mn-lt"/>
                <a:cs typeface="+mn-lt"/>
              </a:rPr>
              <a:t>Delež dohodka top 0,01%:</a:t>
            </a:r>
            <a:r>
              <a:rPr lang="en-US" sz="1700">
                <a:ea typeface="+mn-lt"/>
                <a:cs typeface="+mn-lt"/>
              </a:rPr>
              <a:t> enak vzorec, značilno na 10%</a:t>
            </a:r>
          </a:p>
          <a:p>
            <a:pPr marL="0" indent="0">
              <a:buNone/>
            </a:pPr>
            <a:r>
              <a:rPr lang="en-US" sz="1700" i="1">
                <a:ea typeface="+mn-lt"/>
                <a:cs typeface="+mn-lt"/>
              </a:rPr>
              <a:t>Delež dela v dohodku:</a:t>
            </a:r>
            <a:r>
              <a:rPr lang="en-US" sz="1700">
                <a:ea typeface="+mn-lt"/>
                <a:cs typeface="+mn-lt"/>
              </a:rPr>
              <a:t> znižanje dohodnine zmanjša delež dela v skupnem dohodku, značilno na 10%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Delež dohodka top 0,1%: s 4,2% (1945) na 12,3% (2007), hkrati MTR padla z &gt;90% na 35%</a:t>
            </a:r>
            <a:endParaRPr lang="en-US"/>
          </a:p>
          <a:p>
            <a:pPr marL="0" indent="0">
              <a:buNone/>
            </a:pPr>
            <a:r>
              <a:rPr lang="en-US" sz="1700" b="1" i="1">
                <a:ea typeface="+mn-lt"/>
                <a:cs typeface="+mn-lt"/>
              </a:rPr>
              <a:t>Zaključek</a:t>
            </a:r>
            <a:r>
              <a:rPr lang="en-US" sz="1700">
                <a:ea typeface="+mn-lt"/>
                <a:cs typeface="+mn-lt"/>
              </a:rPr>
              <a:t>: nižja dohodnina statistično značilno poveča koncentracijo dohodka na vrhu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Mehanizem: pogajalska moč – pri MTR 35% CEO obdrži 65 centov na dolar, pri 91% le 9 centov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endParaRPr lang="en-US" sz="1700"/>
          </a:p>
          <a:p>
            <a:pPr marL="383540" indent="-383540">
              <a:buFont typeface="Franklin Gothic Book"/>
              <a:buChar char="■"/>
            </a:pPr>
            <a:endParaRPr lang="en-US"/>
          </a:p>
          <a:p>
            <a:pPr marL="0" indent="0">
              <a:buNone/>
            </a:pPr>
            <a:endParaRPr lang="en-SI" b="1"/>
          </a:p>
          <a:p>
            <a:pPr marL="0" indent="0">
              <a:buNone/>
            </a:pPr>
            <a:endParaRPr lang="en-SI" b="1"/>
          </a:p>
        </p:txBody>
      </p:sp>
      <p:pic>
        <p:nvPicPr>
          <p:cNvPr id="2" name="Picture 1" descr="A screenshot of a graph  AI-generated content may be incorrect.">
            <a:extLst>
              <a:ext uri="{FF2B5EF4-FFF2-40B4-BE49-F238E27FC236}">
                <a16:creationId xmlns:a16="http://schemas.microsoft.com/office/drawing/2014/main" id="{3FA23034-CD16-4384-5611-E6B0B9A9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77" y="3041289"/>
            <a:ext cx="6286500" cy="3171825"/>
          </a:xfrm>
          <a:prstGeom prst="rect">
            <a:avLst/>
          </a:prstGeom>
        </p:spPr>
      </p:pic>
      <p:pic>
        <p:nvPicPr>
          <p:cNvPr id="4" name="Picture 3" descr="A graph of income and share of income  AI-generated content may be incorrect.">
            <a:extLst>
              <a:ext uri="{FF2B5EF4-FFF2-40B4-BE49-F238E27FC236}">
                <a16:creationId xmlns:a16="http://schemas.microsoft.com/office/drawing/2014/main" id="{412B8F24-BEAD-83FF-D5F8-BDFE05E0E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446" y="3047758"/>
            <a:ext cx="4558601" cy="3603841"/>
          </a:xfrm>
          <a:prstGeom prst="rect">
            <a:avLst/>
          </a:prstGeom>
        </p:spPr>
      </p:pic>
      <p:pic>
        <p:nvPicPr>
          <p:cNvPr id="6" name="Picture 5" descr="A logo for a university  AI-generated content may be incorrect.">
            <a:extLst>
              <a:ext uri="{FF2B5EF4-FFF2-40B4-BE49-F238E27FC236}">
                <a16:creationId xmlns:a16="http://schemas.microsoft.com/office/drawing/2014/main" id="{A3FC9857-984F-19A6-E0B5-194FB80B8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Rokopis 4">
                <a:extLst>
                  <a:ext uri="{FF2B5EF4-FFF2-40B4-BE49-F238E27FC236}">
                    <a16:creationId xmlns:a16="http://schemas.microsoft.com/office/drawing/2014/main" id="{B3A14231-58D0-D4E5-A626-AB4DC27E0414}"/>
                  </a:ext>
                </a:extLst>
              </p14:cNvPr>
              <p14:cNvContentPartPr/>
              <p14:nvPr/>
            </p14:nvContentPartPr>
            <p14:xfrm>
              <a:off x="2825750" y="4286250"/>
              <a:ext cx="401148" cy="11044"/>
            </p14:xfrm>
          </p:contentPart>
        </mc:Choice>
        <mc:Fallback xmlns="">
          <p:pic>
            <p:nvPicPr>
              <p:cNvPr id="5" name="Rokopis 4">
                <a:extLst>
                  <a:ext uri="{FF2B5EF4-FFF2-40B4-BE49-F238E27FC236}">
                    <a16:creationId xmlns:a16="http://schemas.microsoft.com/office/drawing/2014/main" id="{B3A14231-58D0-D4E5-A626-AB4DC27E04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1784" y="4182712"/>
                <a:ext cx="508720" cy="2177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50A263F2-3669-B9FB-3810-3F92610F7C06}"/>
                  </a:ext>
                </a:extLst>
              </p14:cNvPr>
              <p14:cNvContentPartPr/>
              <p14:nvPr/>
            </p14:nvContentPartPr>
            <p14:xfrm>
              <a:off x="4233333" y="4307417"/>
              <a:ext cx="496236" cy="43154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50A263F2-3669-B9FB-3810-3F92610F7C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9355" y="4200424"/>
                <a:ext cx="603832" cy="2567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572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DF6418-BF0B-9E6B-3D74-6BC8BA6EE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89C22-0475-4427-B7C8-0269AD40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CEF6-A2D4-FD2C-15D6-7FF3E618D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62" y="663979"/>
            <a:ext cx="5886098" cy="5216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KRITIKE IN ZAKLJUČKI</a:t>
            </a:r>
          </a:p>
          <a:p>
            <a:pPr marL="0" indent="0">
              <a:buNone/>
            </a:pP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>
                <a:latin typeface="Franklin Gothic Book"/>
                <a:ea typeface="+mn-lt"/>
                <a:cs typeface="Times New Roman"/>
              </a:rPr>
              <a:t>Metodološko najpomembnejša kritika →  odsotnost vzročne identifikacije </a:t>
            </a:r>
            <a:endParaRPr lang="en-US" sz="1700">
              <a:latin typeface="Franklin Gothic Book"/>
            </a:endParaRPr>
          </a:p>
          <a:p>
            <a:pPr marL="0" indent="0">
              <a:buNone/>
            </a:pPr>
            <a:r>
              <a:rPr lang="en-US" sz="1700">
                <a:latin typeface="Franklin Gothic Book"/>
                <a:ea typeface="+mn-lt"/>
                <a:cs typeface="Times New Roman"/>
              </a:rPr>
              <a:t>Tax Foundation je opozorila, da spremembe davčnih stopenj zadevajo le ozek vrh porazdelitve </a:t>
            </a:r>
            <a:endParaRPr lang="en-US" sz="1700">
              <a:latin typeface="Franklin Gothic Book"/>
            </a:endParaRP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Dohodnina za bogate ni korelirana z rastjo, varčevanjem, investicija</a:t>
            </a:r>
            <a:r>
              <a:rPr lang="en-US" sz="1700"/>
              <a:t>mi ali produktivn</a:t>
            </a:r>
            <a:r>
              <a:rPr lang="en-US" sz="1700">
                <a:ea typeface="+mn-lt"/>
                <a:cs typeface="+mn-lt"/>
              </a:rPr>
              <a:t>ostjo</a:t>
            </a:r>
            <a:endParaRPr lang="en-SI" sz="1700"/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Je pa statistično značilno povezana z rastjo dohodkovne neenakosti</a:t>
            </a:r>
            <a:endParaRPr lang="en-SI" sz="1700"/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Supply-side argument empirično ni potrjen</a:t>
            </a:r>
            <a:endParaRPr lang="en-US" sz="1700"/>
          </a:p>
          <a:p>
            <a:pPr marL="0" indent="0">
              <a:buNone/>
            </a:pPr>
            <a:endParaRPr lang="en-SI" sz="1800" b="1"/>
          </a:p>
          <a:p>
            <a:pPr marL="0" indent="0">
              <a:buNone/>
            </a:pPr>
            <a:endParaRPr lang="en-SI" sz="1800" b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CC1873-8B26-3D69-F4F5-201BAEDA2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032" y="1351455"/>
            <a:ext cx="5253174" cy="4162550"/>
          </a:xfrm>
          <a:prstGeom prst="rect">
            <a:avLst/>
          </a:prstGeom>
        </p:spPr>
      </p:pic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EC73EDD8-71D4-CA4C-A5CF-C29073699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78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542D-793E-F404-06DC-CE3B66B07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706820"/>
            <a:ext cx="10410497" cy="1485900"/>
          </a:xfrm>
        </p:spPr>
        <p:txBody>
          <a:bodyPr>
            <a:noAutofit/>
          </a:bodyPr>
          <a:lstStyle/>
          <a:p>
            <a:r>
              <a:rPr lang="en-GB" sz="3600">
                <a:effectLst/>
                <a:latin typeface="+mn-lt"/>
              </a:rPr>
              <a:t>“Optimal Taxation of Top </a:t>
            </a:r>
            <a:r>
              <a:rPr lang="en-GB" sz="3600" err="1">
                <a:effectLst/>
                <a:latin typeface="+mn-lt"/>
              </a:rPr>
              <a:t>Labor</a:t>
            </a:r>
            <a:r>
              <a:rPr lang="en-GB" sz="3600">
                <a:effectLst/>
                <a:latin typeface="+mn-lt"/>
              </a:rPr>
              <a:t> Incomes:</a:t>
            </a:r>
            <a:br>
              <a:rPr lang="en-GB" sz="3600">
                <a:effectLst/>
                <a:latin typeface="+mn-lt"/>
              </a:rPr>
            </a:br>
            <a:r>
              <a:rPr lang="en-GB" sz="3600">
                <a:effectLst/>
                <a:latin typeface="+mn-lt"/>
              </a:rPr>
              <a:t>A Tale of Three Elasticities” (Thomas Piketty et al.)</a:t>
            </a:r>
            <a:br>
              <a:rPr lang="en-GB" sz="3600">
                <a:effectLst/>
                <a:latin typeface="+mn-lt"/>
              </a:rPr>
            </a:br>
            <a:br>
              <a:rPr lang="en-GB" sz="3600">
                <a:effectLst/>
                <a:latin typeface="+mn-lt"/>
              </a:rPr>
            </a:br>
            <a:endParaRPr lang="en-SI" sz="360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8AEA3-53D1-F785-63F2-F586055D5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74676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IDEJA IN TEORIJA</a:t>
            </a:r>
            <a:endParaRPr lang="en-US" sz="1900" b="1"/>
          </a:p>
          <a:p>
            <a:pPr marL="0" indent="0">
              <a:buNone/>
            </a:pPr>
            <a:r>
              <a:rPr lang="en-US" sz="1900" b="1" err="1">
                <a:solidFill>
                  <a:srgbClr val="000000"/>
                </a:solidFill>
                <a:latin typeface="Franklin Gothic Book"/>
                <a:cs typeface="Arial"/>
              </a:rPr>
              <a:t>Elastičnosti</a:t>
            </a:r>
            <a:r>
              <a:rPr lang="en-US" sz="1900" b="1">
                <a:solidFill>
                  <a:srgbClr val="000000"/>
                </a:solidFill>
                <a:latin typeface="Franklin Gothic Book"/>
                <a:cs typeface="Arial"/>
              </a:rPr>
              <a:t>:</a:t>
            </a:r>
            <a:r>
              <a:rPr lang="en-US" sz="1600">
                <a:solidFill>
                  <a:srgbClr val="000000"/>
                </a:solidFill>
                <a:latin typeface="Franklin Gothic Book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Franklin Gothic Book"/>
                <a:cs typeface="Arial"/>
              </a:rPr>
              <a:t>ponudba</a:t>
            </a:r>
            <a:r>
              <a:rPr lang="en-US" sz="1700">
                <a:solidFill>
                  <a:srgbClr val="000000"/>
                </a:solidFill>
                <a:latin typeface="Franklin Gothic Book"/>
                <a:cs typeface="Arial"/>
              </a:rPr>
              <a:t> dela, </a:t>
            </a:r>
            <a:r>
              <a:rPr lang="en-US" sz="1700" err="1">
                <a:solidFill>
                  <a:srgbClr val="000000"/>
                </a:solidFill>
                <a:latin typeface="Franklin Gothic Book"/>
                <a:cs typeface="Arial"/>
              </a:rPr>
              <a:t>izogibanje</a:t>
            </a:r>
            <a:r>
              <a:rPr lang="en-US" sz="1700">
                <a:solidFill>
                  <a:srgbClr val="000000"/>
                </a:solidFill>
                <a:latin typeface="Franklin Gothic Book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Franklin Gothic Book"/>
                <a:cs typeface="Arial"/>
              </a:rPr>
              <a:t>davkom</a:t>
            </a:r>
            <a:r>
              <a:rPr lang="en-US" sz="1700">
                <a:solidFill>
                  <a:srgbClr val="000000"/>
                </a:solidFill>
                <a:latin typeface="Franklin Gothic Book"/>
                <a:cs typeface="Arial"/>
              </a:rPr>
              <a:t> </a:t>
            </a:r>
            <a:r>
              <a:rPr lang="en-US" sz="1700" err="1">
                <a:solidFill>
                  <a:srgbClr val="000000"/>
                </a:solidFill>
                <a:latin typeface="Franklin Gothic Book"/>
                <a:cs typeface="Arial"/>
              </a:rPr>
              <a:t>pogajalska</a:t>
            </a:r>
            <a:r>
              <a:rPr lang="en-US" sz="1700">
                <a:solidFill>
                  <a:srgbClr val="000000"/>
                </a:solidFill>
                <a:latin typeface="Franklin Gothic Book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Franklin Gothic Book"/>
                <a:cs typeface="Arial"/>
              </a:rPr>
              <a:t>moč</a:t>
            </a:r>
            <a:r>
              <a:rPr lang="en-US" sz="1700">
                <a:solidFill>
                  <a:srgbClr val="000000"/>
                </a:solidFill>
                <a:latin typeface="Franklin Gothic Book"/>
                <a:cs typeface="Arial"/>
              </a:rPr>
              <a:t> </a:t>
            </a:r>
            <a:endParaRPr lang="en-US" sz="1700">
              <a:solidFill>
                <a:srgbClr val="000000"/>
              </a:solidFill>
              <a:latin typeface="Franklin Gothic Book"/>
            </a:endParaRP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  <a:latin typeface="Franklin Gothic Book"/>
              <a:cs typeface="Arial"/>
            </a:endParaRPr>
          </a:p>
          <a:p>
            <a:pPr marL="0" indent="0">
              <a:buNone/>
            </a:pP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Visoki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dohodki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niso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vedno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rezultat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višje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rgbClr val="000000"/>
                </a:solidFill>
                <a:ea typeface="+mn-lt"/>
                <a:cs typeface="+mn-lt"/>
              </a:rPr>
              <a:t>produktivnosti</a:t>
            </a: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</a:endParaRPr>
          </a:p>
          <a:p>
            <a:pPr marL="383540" indent="-383540">
              <a:buNone/>
            </a:pPr>
            <a:r>
              <a:rPr lang="en-US" sz="1700" b="1" err="1">
                <a:solidFill>
                  <a:srgbClr val="000000"/>
                </a:solidFill>
                <a:ea typeface="+mn-lt"/>
                <a:cs typeface="+mn-lt"/>
              </a:rPr>
              <a:t>Optimalna</a:t>
            </a:r>
            <a:r>
              <a:rPr lang="en-US" sz="17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rgbClr val="000000"/>
                </a:solidFill>
                <a:ea typeface="+mn-lt"/>
                <a:cs typeface="+mn-lt"/>
              </a:rPr>
              <a:t>davčna</a:t>
            </a:r>
            <a:r>
              <a:rPr lang="en-US" sz="17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rgbClr val="000000"/>
                </a:solidFill>
                <a:ea typeface="+mn-lt"/>
                <a:cs typeface="+mn-lt"/>
              </a:rPr>
              <a:t>stopnja</a:t>
            </a:r>
            <a:r>
              <a:rPr lang="en-US" sz="1700" b="1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1700" err="1">
                <a:solidFill>
                  <a:srgbClr val="000000"/>
                </a:solidFill>
                <a:latin typeface="Arial"/>
                <a:ea typeface="+mn-lt"/>
                <a:cs typeface="Arial"/>
              </a:rPr>
              <a:t>lahko</a:t>
            </a:r>
            <a:r>
              <a:rPr lang="en-US" sz="17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Arial"/>
                <a:cs typeface="Arial"/>
              </a:rPr>
              <a:t>bistveno</a:t>
            </a:r>
            <a:r>
              <a:rPr lang="en-US" sz="17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Arial"/>
                <a:cs typeface="Arial"/>
              </a:rPr>
              <a:t>višja</a:t>
            </a:r>
            <a:r>
              <a:rPr lang="en-US" sz="1700">
                <a:solidFill>
                  <a:srgbClr val="000000"/>
                </a:solidFill>
                <a:latin typeface="Arial"/>
                <a:cs typeface="Arial"/>
              </a:rPr>
              <a:t> od </a:t>
            </a:r>
            <a:r>
              <a:rPr lang="en-US" sz="1700" err="1">
                <a:solidFill>
                  <a:srgbClr val="000000"/>
                </a:solidFill>
                <a:latin typeface="Arial"/>
                <a:cs typeface="Arial"/>
              </a:rPr>
              <a:t>običajnih</a:t>
            </a:r>
            <a:r>
              <a:rPr lang="en-US" sz="17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700" err="1">
                <a:solidFill>
                  <a:srgbClr val="000000"/>
                </a:solidFill>
                <a:latin typeface="Arial"/>
                <a:cs typeface="Arial"/>
              </a:rPr>
              <a:t>ocen</a:t>
            </a:r>
            <a:endParaRPr lang="en-US" sz="1700" err="1"/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SI"/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95FACFC2-C4F4-6DF7-51D7-AEEEF4967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71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594FE-118C-8B25-0925-15600804E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15245"/>
            <a:ext cx="5960534" cy="5252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GB" sz="1900" b="1"/>
              <a:t>VZOREC IN METODOLOGIJA</a:t>
            </a:r>
          </a:p>
          <a:p>
            <a:pPr marL="0" indent="0">
              <a:buNone/>
            </a:pPr>
            <a:endParaRPr lang="en-GB">
              <a:solidFill>
                <a:srgbClr val="191B0E"/>
              </a:solidFill>
              <a:latin typeface="Franklin Gothic Book"/>
              <a:cs typeface="Arial"/>
            </a:endParaRPr>
          </a:p>
          <a:p>
            <a:pPr marL="0" indent="0">
              <a:buNone/>
            </a:pP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OECD 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države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 </a:t>
            </a:r>
            <a:endParaRPr lang="en-GB" sz="1700">
              <a:solidFill>
                <a:srgbClr val="191B0E"/>
              </a:solidFill>
              <a:latin typeface="Franklin Gothic Book"/>
              <a:cs typeface="Arial"/>
            </a:endParaRPr>
          </a:p>
          <a:p>
            <a:pPr marL="0" indent="0">
              <a:buNone/>
            </a:pP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World Top Incomes Database </a:t>
            </a:r>
            <a:endParaRPr lang="en-GB" sz="1700">
              <a:solidFill>
                <a:srgbClr val="191B0E"/>
              </a:solidFill>
              <a:latin typeface="Franklin Gothic Book"/>
              <a:cs typeface="Arial"/>
            </a:endParaRPr>
          </a:p>
          <a:p>
            <a:pPr marL="0" indent="0">
              <a:buNone/>
            </a:pP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CEO pay data </a:t>
            </a:r>
            <a:endParaRPr lang="en-GB" sz="1700">
              <a:latin typeface="Franklin Gothic Book"/>
              <a:cs typeface="Arial"/>
            </a:endParaRPr>
          </a:p>
          <a:p>
            <a:pPr marL="0" indent="0">
              <a:buNone/>
            </a:pPr>
            <a:endParaRPr lang="en-GB" sz="1700">
              <a:solidFill>
                <a:srgbClr val="000000"/>
              </a:solidFill>
              <a:latin typeface="Franklin Gothic Book"/>
              <a:cs typeface="Arial"/>
            </a:endParaRPr>
          </a:p>
          <a:p>
            <a:pPr marL="0" indent="0">
              <a:buNone/>
            </a:pPr>
            <a:endParaRPr lang="en-GB" sz="1700">
              <a:solidFill>
                <a:srgbClr val="000000"/>
              </a:solidFill>
              <a:latin typeface="Franklin Gothic Book"/>
              <a:cs typeface="Arial"/>
            </a:endParaRPr>
          </a:p>
          <a:p>
            <a:pPr marL="383540" indent="-383540">
              <a:buNone/>
            </a:pP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Analiza 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povezave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 med 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davki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, 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neenakostjo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, 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gospodarsko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 </a:t>
            </a:r>
            <a:r>
              <a:rPr lang="en-GB" sz="1700" err="1">
                <a:solidFill>
                  <a:srgbClr val="000000"/>
                </a:solidFill>
                <a:latin typeface="Franklin Gothic Book"/>
                <a:cs typeface="Arial"/>
              </a:rPr>
              <a:t>rastjo</a:t>
            </a:r>
            <a:r>
              <a:rPr lang="en-GB" sz="1700">
                <a:solidFill>
                  <a:srgbClr val="000000"/>
                </a:solidFill>
                <a:latin typeface="Franklin Gothic Book"/>
                <a:cs typeface="Arial"/>
              </a:rPr>
              <a:t> </a:t>
            </a:r>
            <a:endParaRPr lang="en-GB" sz="1700">
              <a:latin typeface="Franklin Gothic Book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383540" indent="-383540"/>
            <a:endParaRPr lang="en-GB"/>
          </a:p>
        </p:txBody>
      </p:sp>
      <p:pic>
        <p:nvPicPr>
          <p:cNvPr id="4" name="Picture 3" descr="A logo for a university  AI-generated content may be incorrect.">
            <a:extLst>
              <a:ext uri="{FF2B5EF4-FFF2-40B4-BE49-F238E27FC236}">
                <a16:creationId xmlns:a16="http://schemas.microsoft.com/office/drawing/2014/main" id="{EBE70494-40A2-6C78-D0FE-3F1BACAC4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6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A62B7-16DB-E650-FF3E-78A94EB6B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847299"/>
            <a:ext cx="4420738" cy="5020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SI" sz="1900" b="1"/>
              <a:t>REZULTATI</a:t>
            </a:r>
            <a:endParaRPr lang="en-US" sz="1900" b="1"/>
          </a:p>
          <a:p>
            <a:pPr marL="0" indent="0">
              <a:buNone/>
            </a:pPr>
            <a:r>
              <a:rPr lang="en-US" sz="1900" b="1" err="1">
                <a:ea typeface="+mn-lt"/>
                <a:cs typeface="+mn-lt"/>
              </a:rPr>
              <a:t>Nižji</a:t>
            </a:r>
            <a:r>
              <a:rPr lang="en-US" sz="1900" b="1">
                <a:ea typeface="+mn-lt"/>
                <a:cs typeface="+mn-lt"/>
              </a:rPr>
              <a:t> </a:t>
            </a:r>
            <a:r>
              <a:rPr lang="en-US" sz="1900" b="1" err="1">
                <a:ea typeface="+mn-lt"/>
                <a:cs typeface="+mn-lt"/>
              </a:rPr>
              <a:t>davki</a:t>
            </a:r>
            <a:r>
              <a:rPr lang="en-US" sz="1900" b="1">
                <a:ea typeface="+mn-lt"/>
                <a:cs typeface="+mn-lt"/>
              </a:rPr>
              <a:t>:</a:t>
            </a:r>
            <a:r>
              <a:rPr lang="en-US">
                <a:ea typeface="+mn-lt"/>
                <a:cs typeface="+mn-lt"/>
              </a:rPr>
              <a:t>  </a:t>
            </a:r>
            <a:r>
              <a:rPr lang="en-US" sz="1700" err="1">
                <a:ea typeface="+mn-lt"/>
                <a:cs typeface="+mn-lt"/>
              </a:rPr>
              <a:t>Povečanje</a:t>
            </a:r>
            <a:r>
              <a:rPr lang="en-US" sz="1700">
                <a:ea typeface="+mn-lt"/>
                <a:cs typeface="+mn-lt"/>
              </a:rPr>
              <a:t> </a:t>
            </a:r>
            <a:r>
              <a:rPr lang="en-US" sz="1700" err="1">
                <a:ea typeface="+mn-lt"/>
                <a:cs typeface="+mn-lt"/>
              </a:rPr>
              <a:t>neenakosti</a:t>
            </a:r>
            <a:r>
              <a:rPr lang="en-US" sz="1700" i="0">
                <a:ea typeface="+mn-lt"/>
                <a:cs typeface="+mn-lt"/>
              </a:rPr>
              <a:t> </a:t>
            </a:r>
            <a:endParaRPr lang="en-US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                      Ni</a:t>
            </a:r>
            <a:r>
              <a:rPr lang="en-US" sz="1700" i="0">
                <a:ea typeface="+mn-lt"/>
                <a:cs typeface="+mn-lt"/>
              </a:rPr>
              <a:t> </a:t>
            </a:r>
            <a:r>
              <a:rPr lang="en-US" sz="1700" i="0" err="1">
                <a:ea typeface="+mn-lt"/>
                <a:cs typeface="+mn-lt"/>
              </a:rPr>
              <a:t>jasnega</a:t>
            </a:r>
            <a:r>
              <a:rPr lang="en-US" sz="1700" i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povečanja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i="0">
                <a:ea typeface="+mn-lt"/>
                <a:cs typeface="+mn-lt"/>
              </a:rPr>
              <a:t>BDP</a:t>
            </a:r>
            <a:endParaRPr lang="en-SI" sz="1700">
              <a:ea typeface="+mn-lt"/>
              <a:cs typeface="+mn-lt"/>
            </a:endParaRPr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  <a:p>
            <a:pPr marL="383540" indent="-383540"/>
            <a:r>
              <a:rPr lang="en-SI" sz="1900" b="1"/>
              <a:t>KRITIKE</a:t>
            </a:r>
          </a:p>
          <a:p>
            <a:pPr marL="0" indent="0">
              <a:buNone/>
            </a:pPr>
            <a:r>
              <a:rPr lang="en-US" sz="1700" err="1">
                <a:ea typeface="+mn-lt"/>
                <a:cs typeface="+mn-lt"/>
              </a:rPr>
              <a:t>Težko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dokazovanje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pogajalske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moči</a:t>
            </a:r>
            <a:r>
              <a:rPr lang="en-US" sz="1700">
                <a:ea typeface="+mn-lt"/>
                <a:cs typeface="+mn-lt"/>
              </a:rPr>
              <a:t> </a:t>
            </a:r>
            <a:br>
              <a:rPr lang="en-US" sz="1700">
                <a:ea typeface="+mn-lt"/>
                <a:cs typeface="+mn-lt"/>
              </a:rPr>
            </a:br>
            <a:r>
              <a:rPr lang="en-US" sz="1700" err="1">
                <a:ea typeface="+mn-lt"/>
                <a:cs typeface="+mn-lt"/>
              </a:rPr>
              <a:t>Vprašanje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vzročnosti</a:t>
            </a:r>
            <a:r>
              <a:rPr lang="en-US" sz="1700">
                <a:ea typeface="+mn-lt"/>
                <a:cs typeface="+mn-lt"/>
              </a:rPr>
              <a:t> </a:t>
            </a:r>
            <a:br>
              <a:rPr lang="en-US" sz="1700">
                <a:ea typeface="+mn-lt"/>
                <a:cs typeface="+mn-lt"/>
              </a:rPr>
            </a:br>
            <a:r>
              <a:rPr lang="en-US" sz="1700" err="1">
                <a:ea typeface="+mn-lt"/>
                <a:cs typeface="+mn-lt"/>
              </a:rPr>
              <a:t>Vpliv</a:t>
            </a:r>
            <a:r>
              <a:rPr lang="en-US" sz="170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globalizacije</a:t>
            </a:r>
            <a:r>
              <a:rPr lang="en-US" sz="1700">
                <a:ea typeface="+mn-lt"/>
                <a:cs typeface="+mn-lt"/>
              </a:rPr>
              <a:t> in </a:t>
            </a:r>
            <a:r>
              <a:rPr lang="en-US" sz="1700" err="1">
                <a:ea typeface="+mn-lt"/>
                <a:cs typeface="+mn-lt"/>
              </a:rPr>
              <a:t>tehnologije</a:t>
            </a:r>
            <a:endParaRPr lang="en-SI" sz="1700">
              <a:ea typeface="+mn-lt"/>
              <a:cs typeface="+mn-lt"/>
            </a:endParaRPr>
          </a:p>
        </p:txBody>
      </p:sp>
      <p:pic>
        <p:nvPicPr>
          <p:cNvPr id="4" name="Picture 3" descr="A screenshot of a graph  AI-generated content may be incorrect.">
            <a:extLst>
              <a:ext uri="{FF2B5EF4-FFF2-40B4-BE49-F238E27FC236}">
                <a16:creationId xmlns:a16="http://schemas.microsoft.com/office/drawing/2014/main" id="{27A4B00F-38A7-A7F2-C04F-B52B226F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785" y="710679"/>
            <a:ext cx="4534326" cy="5442329"/>
          </a:xfrm>
          <a:prstGeom prst="rect">
            <a:avLst/>
          </a:prstGeom>
        </p:spPr>
      </p:pic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1E24E99F-AF5A-B924-4D09-D7CDC6A6B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1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54859-41DF-112C-E810-D910C14BC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463048" cy="1485900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tx1"/>
                </a:solidFill>
                <a:effectLst/>
                <a:latin typeface="+mn-lt"/>
              </a:rPr>
              <a:t>“The Economic Consequences of Major</a:t>
            </a:r>
            <a:br>
              <a:rPr lang="en-GB" sz="3600">
                <a:solidFill>
                  <a:schemeClr val="tx1"/>
                </a:solidFill>
                <a:effectLst/>
                <a:latin typeface="+mn-lt"/>
              </a:rPr>
            </a:br>
            <a:r>
              <a:rPr lang="en-GB" sz="3600">
                <a:solidFill>
                  <a:schemeClr val="tx1"/>
                </a:solidFill>
                <a:effectLst/>
                <a:latin typeface="+mn-lt"/>
              </a:rPr>
              <a:t>Tax Cuts for the Rich” (</a:t>
            </a:r>
            <a:r>
              <a:rPr lang="en-GB" sz="3600">
                <a:effectLst/>
                <a:latin typeface="+mn-lt"/>
              </a:rPr>
              <a:t>David Hope, Julian </a:t>
            </a:r>
            <a:r>
              <a:rPr lang="en-GB" sz="3600" err="1">
                <a:effectLst/>
                <a:latin typeface="+mn-lt"/>
              </a:rPr>
              <a:t>Limberg</a:t>
            </a:r>
            <a:r>
              <a:rPr lang="en-GB" sz="3600">
                <a:effectLst/>
                <a:latin typeface="+mn-lt"/>
              </a:rPr>
              <a:t>)</a:t>
            </a:r>
            <a:br>
              <a:rPr lang="en-GB" sz="3600">
                <a:effectLst/>
                <a:latin typeface="+mn-lt"/>
              </a:rPr>
            </a:br>
            <a:br>
              <a:rPr lang="en-GB" sz="3600">
                <a:solidFill>
                  <a:schemeClr val="tx1"/>
                </a:solidFill>
                <a:effectLst/>
                <a:latin typeface="+mn-lt"/>
              </a:rPr>
            </a:br>
            <a:endParaRPr lang="en-SI" sz="3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2D93C-3CB0-1CFD-BD46-8E0B009D7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SI" b="1"/>
              <a:t>IZHODIŠČE</a:t>
            </a:r>
          </a:p>
          <a:p>
            <a:pPr marL="0" indent="0">
              <a:buNone/>
            </a:pPr>
            <a:r>
              <a:rPr lang="en-SI" sz="1800"/>
              <a:t>Vpliv raziskav Pikketyja</a:t>
            </a:r>
          </a:p>
          <a:p>
            <a:pPr marL="0" indent="0">
              <a:buNone/>
            </a:pPr>
            <a:r>
              <a:rPr lang="en-SI" sz="1800"/>
              <a:t>Argumenti “Supply side economics”</a:t>
            </a:r>
          </a:p>
          <a:p>
            <a:endParaRPr lang="en-SI"/>
          </a:p>
          <a:p>
            <a:r>
              <a:rPr lang="en-SI" b="1"/>
              <a:t>RAZISKOVALNA VPRAŠANJA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SI" sz="1800">
                <a:effectLst/>
                <a:ea typeface="Times New Roman" panose="02020603050405020304" pitchFamily="18" charset="0"/>
              </a:rPr>
              <a:t>Kakšen je vpliv znižanja davkov za najbogatejše na dohodkovno neenakost, merjeno z deležem dohodka najvišjega 1 % prebivalstva?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SI" sz="1800">
                <a:effectLst/>
                <a:ea typeface="Times New Roman" panose="02020603050405020304" pitchFamily="18" charset="0"/>
              </a:rPr>
              <a:t>Ali znižanje davčnih stopenj za najvišje dohodkovne razrede spodbuja gospodarsko rast?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SI" sz="1800">
                <a:effectLst/>
                <a:ea typeface="Times New Roman" panose="02020603050405020304" pitchFamily="18" charset="0"/>
              </a:rPr>
              <a:t>Kakšen je vpliv davčnih rezov za najbogatejše na stopnjo brezposelnosti?</a:t>
            </a:r>
          </a:p>
          <a:p>
            <a:pPr marL="0" indent="0">
              <a:buNone/>
            </a:pPr>
            <a:endParaRPr lang="en-SI"/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4DB02DB2-73D5-8FDE-15B7-7EDF3F5A3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0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07673-26D4-211F-A308-74BCBA4C7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04497"/>
            <a:ext cx="7570295" cy="606845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83540" indent="-383540"/>
            <a:r>
              <a:rPr lang="en-SI" b="1"/>
              <a:t>VZOREC IN METODOLOGIJA</a:t>
            </a:r>
            <a:endParaRPr lang="en-US"/>
          </a:p>
          <a:p>
            <a:pPr marL="0" indent="0">
              <a:buNone/>
            </a:pPr>
            <a:r>
              <a:rPr lang="en-SI" sz="1800" dirty="0"/>
              <a:t>18 </a:t>
            </a:r>
            <a:r>
              <a:rPr lang="en-SI" sz="1800" dirty="0" err="1"/>
              <a:t>držav</a:t>
            </a:r>
            <a:r>
              <a:rPr lang="en-SI" sz="1800" dirty="0"/>
              <a:t> OECD (1965-2015)</a:t>
            </a:r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r>
              <a:rPr lang="en-SI" b="1" dirty="0" err="1"/>
              <a:t>Odvisne</a:t>
            </a:r>
            <a:r>
              <a:rPr lang="en-SI" b="1" dirty="0"/>
              <a:t> </a:t>
            </a:r>
            <a:r>
              <a:rPr lang="en-SI" b="1" dirty="0" err="1"/>
              <a:t>spremenljivke</a:t>
            </a:r>
            <a:r>
              <a:rPr lang="en-SI" b="1" dirty="0"/>
              <a:t>: </a:t>
            </a:r>
            <a:endParaRPr lang="en-GB" dirty="0"/>
          </a:p>
          <a:p>
            <a:pPr marL="0" indent="0">
              <a:buNone/>
            </a:pPr>
            <a:r>
              <a:rPr lang="en-GB" sz="1800" dirty="0" err="1"/>
              <a:t>Dohodkovna</a:t>
            </a:r>
            <a:r>
              <a:rPr lang="en-GB" sz="1800" dirty="0"/>
              <a:t> </a:t>
            </a:r>
            <a:r>
              <a:rPr lang="en-GB" sz="1800" dirty="0" err="1"/>
              <a:t>neenakost</a:t>
            </a:r>
            <a:r>
              <a:rPr lang="en-GB" sz="1800" dirty="0"/>
              <a:t> (</a:t>
            </a:r>
            <a:r>
              <a:rPr lang="en-GB" sz="1800" dirty="0" err="1"/>
              <a:t>delež</a:t>
            </a:r>
            <a:r>
              <a:rPr lang="en-GB" sz="1800" dirty="0"/>
              <a:t> </a:t>
            </a:r>
            <a:r>
              <a:rPr lang="en-GB" sz="1800" dirty="0" err="1"/>
              <a:t>dohodka</a:t>
            </a:r>
            <a:r>
              <a:rPr lang="en-GB" sz="1800" dirty="0"/>
              <a:t> </a:t>
            </a:r>
            <a:r>
              <a:rPr lang="en-GB" sz="1800" dirty="0" err="1"/>
              <a:t>najvišjega</a:t>
            </a:r>
            <a:r>
              <a:rPr lang="en-GB" sz="1800" dirty="0"/>
              <a:t> 1 % </a:t>
            </a:r>
            <a:r>
              <a:rPr lang="en-GB" sz="1800" dirty="0" err="1"/>
              <a:t>prebivalstva</a:t>
            </a:r>
            <a:r>
              <a:rPr lang="en-GB" sz="1800" dirty="0"/>
              <a:t>) </a:t>
            </a:r>
            <a:endParaRPr lang="en-GB" dirty="0"/>
          </a:p>
          <a:p>
            <a:pPr marL="0" indent="0">
              <a:buNone/>
            </a:pPr>
            <a:r>
              <a:rPr lang="en-GB" sz="1800" dirty="0" err="1"/>
              <a:t>Gospodarska</a:t>
            </a:r>
            <a:r>
              <a:rPr lang="en-GB" sz="1800" dirty="0"/>
              <a:t> </a:t>
            </a:r>
            <a:r>
              <a:rPr lang="en-GB" sz="1800" dirty="0" err="1"/>
              <a:t>rast</a:t>
            </a:r>
            <a:r>
              <a:rPr lang="en-GB" sz="1800" dirty="0"/>
              <a:t> (</a:t>
            </a:r>
            <a:r>
              <a:rPr lang="en-GB" sz="1800" dirty="0" err="1"/>
              <a:t>realni</a:t>
            </a:r>
            <a:r>
              <a:rPr lang="en-GB" sz="1800" dirty="0"/>
              <a:t> BDP na prebivalca) </a:t>
            </a:r>
            <a:endParaRPr lang="en-GB" dirty="0"/>
          </a:p>
          <a:p>
            <a:pPr marL="0" indent="0">
              <a:buNone/>
            </a:pPr>
            <a:r>
              <a:rPr lang="en-GB" sz="1800" dirty="0" err="1"/>
              <a:t>Brezposelnost</a:t>
            </a:r>
            <a:r>
              <a:rPr lang="en-GB" sz="1800" dirty="0"/>
              <a:t> (</a:t>
            </a:r>
            <a:r>
              <a:rPr lang="en-GB" sz="1800" dirty="0" err="1"/>
              <a:t>stopnja</a:t>
            </a:r>
            <a:r>
              <a:rPr lang="en-GB" sz="1800" dirty="0"/>
              <a:t> </a:t>
            </a:r>
            <a:r>
              <a:rPr lang="en-GB" sz="1800" dirty="0" err="1"/>
              <a:t>brezposelnosti</a:t>
            </a:r>
            <a:r>
              <a:rPr lang="en-GB" sz="1800" dirty="0"/>
              <a:t>)</a:t>
            </a:r>
            <a:endParaRPr lang="en-GB" dirty="0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b="1" dirty="0" err="1"/>
              <a:t>Pojasnjevalna</a:t>
            </a:r>
            <a:r>
              <a:rPr lang="en-GB" b="1" dirty="0"/>
              <a:t> </a:t>
            </a:r>
            <a:r>
              <a:rPr lang="en-GB" b="1" dirty="0" err="1"/>
              <a:t>spremenljivka</a:t>
            </a:r>
            <a:r>
              <a:rPr lang="en-GB" b="1" dirty="0"/>
              <a:t>: </a:t>
            </a:r>
            <a:r>
              <a:rPr lang="en-GB" sz="1700" dirty="0" err="1"/>
              <a:t>Ses</a:t>
            </a:r>
            <a:r>
              <a:rPr lang="en-GB" sz="1800" dirty="0" err="1"/>
              <a:t>tavljeni</a:t>
            </a:r>
            <a:r>
              <a:rPr lang="en-GB" sz="1800" dirty="0"/>
              <a:t> </a:t>
            </a:r>
            <a:r>
              <a:rPr lang="en-GB" sz="1800" dirty="0" err="1"/>
              <a:t>latentni</a:t>
            </a:r>
            <a:r>
              <a:rPr lang="en-GB" sz="1800" dirty="0"/>
              <a:t> indicator</a:t>
            </a:r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r>
              <a:rPr lang="en-SI" b="1" dirty="0" err="1"/>
              <a:t>Definicija</a:t>
            </a:r>
            <a:r>
              <a:rPr lang="en-SI" b="1" dirty="0"/>
              <a:t> </a:t>
            </a:r>
            <a:r>
              <a:rPr lang="en-SI" b="1" dirty="0" err="1"/>
              <a:t>večjih</a:t>
            </a:r>
            <a:r>
              <a:rPr lang="en-SI" b="1" dirty="0"/>
              <a:t> </a:t>
            </a:r>
            <a:r>
              <a:rPr lang="en-SI" b="1" dirty="0" err="1"/>
              <a:t>davčnih</a:t>
            </a:r>
            <a:r>
              <a:rPr lang="en-SI" b="1" dirty="0"/>
              <a:t> </a:t>
            </a:r>
            <a:r>
              <a:rPr lang="en-SI" b="1" dirty="0" err="1"/>
              <a:t>rezov</a:t>
            </a:r>
            <a:r>
              <a:rPr lang="en-SI" b="1" dirty="0"/>
              <a:t>: </a:t>
            </a:r>
            <a:r>
              <a:rPr lang="en-SI" sz="1800" dirty="0"/>
              <a:t>Padec </a:t>
            </a:r>
            <a:r>
              <a:rPr lang="en-SI" sz="1800" dirty="0" err="1"/>
              <a:t>latentnega</a:t>
            </a:r>
            <a:r>
              <a:rPr lang="en-SI" sz="1800" dirty="0"/>
              <a:t> </a:t>
            </a:r>
            <a:r>
              <a:rPr lang="en-SI" sz="1800" dirty="0" err="1"/>
              <a:t>kazalnika</a:t>
            </a:r>
            <a:r>
              <a:rPr lang="en-SI" sz="1800" dirty="0"/>
              <a:t> za </a:t>
            </a:r>
            <a:r>
              <a:rPr lang="en-GB" sz="1800" dirty="0"/>
              <a:t>&gt; 2 </a:t>
            </a:r>
            <a:r>
              <a:rPr lang="en-GB" sz="1800" dirty="0" err="1"/>
              <a:t>standardna</a:t>
            </a:r>
            <a:r>
              <a:rPr lang="en-GB" sz="1800" dirty="0"/>
              <a:t> </a:t>
            </a:r>
            <a:r>
              <a:rPr lang="en-GB" sz="1800" dirty="0" err="1"/>
              <a:t>odklona</a:t>
            </a:r>
            <a:endParaRPr lang="en-SI" sz="1800" b="1" dirty="0"/>
          </a:p>
          <a:p>
            <a:pPr marL="0" indent="0">
              <a:buNone/>
            </a:pPr>
            <a:endParaRPr lang="en-SI" b="1"/>
          </a:p>
          <a:p>
            <a:pPr marL="0" indent="0">
              <a:buNone/>
            </a:pPr>
            <a:r>
              <a:rPr lang="en-GB" b="1"/>
              <a:t>Matching: </a:t>
            </a:r>
          </a:p>
          <a:p>
            <a:pPr marL="0" indent="0">
              <a:buNone/>
            </a:pPr>
            <a:r>
              <a:rPr lang="en-GB" sz="1800" dirty="0" err="1"/>
              <a:t>Iskanje</a:t>
            </a:r>
            <a:r>
              <a:rPr lang="en-GB" sz="1800" dirty="0"/>
              <a:t> </a:t>
            </a:r>
            <a:r>
              <a:rPr lang="en-GB" sz="1800" dirty="0" err="1"/>
              <a:t>primerljivih</a:t>
            </a:r>
            <a:r>
              <a:rPr lang="en-GB" sz="1800" dirty="0"/>
              <a:t> </a:t>
            </a:r>
            <a:r>
              <a:rPr lang="en-GB" sz="1800" dirty="0" err="1"/>
              <a:t>držav</a:t>
            </a:r>
            <a:r>
              <a:rPr lang="en-GB" sz="1800" dirty="0"/>
              <a:t> </a:t>
            </a:r>
            <a:r>
              <a:rPr lang="en-GB" sz="1800" dirty="0" err="1"/>
              <a:t>brez</a:t>
            </a:r>
            <a:r>
              <a:rPr lang="en-GB" sz="1800" dirty="0"/>
              <a:t> </a:t>
            </a:r>
            <a:r>
              <a:rPr lang="en-GB" sz="1800" dirty="0" err="1"/>
              <a:t>reforme</a:t>
            </a:r>
            <a:r>
              <a:rPr lang="en-GB" sz="1800" dirty="0"/>
              <a:t> </a:t>
            </a:r>
            <a:endParaRPr lang="en-SI" sz="1800" dirty="0"/>
          </a:p>
          <a:p>
            <a:pPr marL="0" indent="0">
              <a:buNone/>
            </a:pPr>
            <a:r>
              <a:rPr lang="en-GB" sz="1800" dirty="0" err="1"/>
              <a:t>Primerjava</a:t>
            </a:r>
            <a:r>
              <a:rPr lang="en-GB" sz="1800" dirty="0"/>
              <a:t> </a:t>
            </a:r>
            <a:r>
              <a:rPr lang="en-GB" sz="1800" dirty="0" err="1"/>
              <a:t>držav</a:t>
            </a:r>
            <a:r>
              <a:rPr lang="en-GB" sz="1800" dirty="0"/>
              <a:t> s </a:t>
            </a:r>
            <a:r>
              <a:rPr lang="en-GB" sz="1800" dirty="0" err="1"/>
              <a:t>podobnimi</a:t>
            </a:r>
            <a:r>
              <a:rPr lang="en-GB" sz="1800" dirty="0"/>
              <a:t> </a:t>
            </a:r>
            <a:r>
              <a:rPr lang="en-GB" sz="1800" dirty="0" err="1"/>
              <a:t>ekonomskimi</a:t>
            </a:r>
            <a:r>
              <a:rPr lang="en-GB" sz="1800" dirty="0"/>
              <a:t>, </a:t>
            </a:r>
            <a:r>
              <a:rPr lang="en-GB" sz="1800" dirty="0" err="1"/>
              <a:t>političnimi</a:t>
            </a:r>
            <a:r>
              <a:rPr lang="en-GB" sz="1800" dirty="0"/>
              <a:t> </a:t>
            </a:r>
            <a:r>
              <a:rPr lang="en-GB" sz="1800" dirty="0" err="1"/>
              <a:t>značilnostmi</a:t>
            </a:r>
            <a:r>
              <a:rPr lang="en-GB" sz="1800" dirty="0"/>
              <a:t> in </a:t>
            </a:r>
            <a:r>
              <a:rPr lang="en-GB" sz="1800" dirty="0" err="1"/>
              <a:t>davčno</a:t>
            </a:r>
            <a:r>
              <a:rPr lang="en-GB" sz="1800" dirty="0"/>
              <a:t> </a:t>
            </a:r>
            <a:r>
              <a:rPr lang="en-GB" sz="1800" dirty="0" err="1"/>
              <a:t>politiko</a:t>
            </a:r>
            <a:r>
              <a:rPr lang="en-GB" sz="1800" dirty="0"/>
              <a:t>                                                            </a:t>
            </a:r>
            <a:endParaRPr lang="en-SI" sz="1800" dirty="0"/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  <a:p>
            <a:pPr marL="0" indent="0">
              <a:buNone/>
            </a:pPr>
            <a:endParaRPr lang="en-SI"/>
          </a:p>
        </p:txBody>
      </p:sp>
      <p:pic>
        <p:nvPicPr>
          <p:cNvPr id="2" name="Picture 1" descr="A white paper with black text  AI-generated content may be incorrect.">
            <a:extLst>
              <a:ext uri="{FF2B5EF4-FFF2-40B4-BE49-F238E27FC236}">
                <a16:creationId xmlns:a16="http://schemas.microsoft.com/office/drawing/2014/main" id="{BB039914-7F20-EEBD-A30E-E54B042F8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888"/>
          <a:stretch>
            <a:fillRect/>
          </a:stretch>
        </p:blipFill>
        <p:spPr>
          <a:xfrm>
            <a:off x="9101309" y="308453"/>
            <a:ext cx="2615754" cy="3473747"/>
          </a:xfrm>
          <a:prstGeom prst="rect">
            <a:avLst/>
          </a:prstGeom>
        </p:spPr>
      </p:pic>
      <p:pic>
        <p:nvPicPr>
          <p:cNvPr id="4" name="Picture 3" descr="A screenshot of a white background with black text  AI-generated content may be incorrect.">
            <a:extLst>
              <a:ext uri="{FF2B5EF4-FFF2-40B4-BE49-F238E27FC236}">
                <a16:creationId xmlns:a16="http://schemas.microsoft.com/office/drawing/2014/main" id="{48144B6D-6007-A611-C107-9ECF1D8993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8" t="4564" r="-152" b="6606"/>
          <a:stretch>
            <a:fillRect/>
          </a:stretch>
        </p:blipFill>
        <p:spPr>
          <a:xfrm>
            <a:off x="9060110" y="4003342"/>
            <a:ext cx="2691218" cy="268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52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1D45D-29CB-1ACC-E1C7-C680BBF9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79120"/>
            <a:ext cx="5736336" cy="5288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GB" sz="1900" b="1"/>
              <a:t>REZULTATI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GB" sz="1900" b="1" err="1">
                <a:ea typeface="+mn-lt"/>
                <a:cs typeface="+mn-lt"/>
              </a:rPr>
              <a:t>Delež</a:t>
            </a:r>
            <a:r>
              <a:rPr lang="en-GB" sz="1900" b="1">
                <a:ea typeface="+mn-lt"/>
                <a:cs typeface="+mn-lt"/>
              </a:rPr>
              <a:t> </a:t>
            </a:r>
            <a:r>
              <a:rPr lang="en-GB" sz="1900" b="1" err="1">
                <a:ea typeface="+mn-lt"/>
                <a:cs typeface="+mn-lt"/>
              </a:rPr>
              <a:t>dohodka</a:t>
            </a:r>
            <a:r>
              <a:rPr lang="en-GB" sz="1900" b="1">
                <a:ea typeface="+mn-lt"/>
                <a:cs typeface="+mn-lt"/>
              </a:rPr>
              <a:t> </a:t>
            </a:r>
            <a:r>
              <a:rPr lang="en-GB" sz="1900" b="1" err="1">
                <a:ea typeface="+mn-lt"/>
                <a:cs typeface="+mn-lt"/>
              </a:rPr>
              <a:t>najvišjega</a:t>
            </a:r>
            <a:r>
              <a:rPr lang="en-GB" sz="1900" b="1">
                <a:ea typeface="+mn-lt"/>
                <a:cs typeface="+mn-lt"/>
              </a:rPr>
              <a:t> 1 %</a:t>
            </a:r>
            <a:r>
              <a:rPr lang="en-GB" sz="1900">
                <a:ea typeface="+mn-lt"/>
                <a:cs typeface="+mn-lt"/>
              </a:rPr>
              <a:t>: </a:t>
            </a:r>
            <a:endParaRPr lang="en-GB" sz="1900" i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1700">
                <a:ea typeface="+mn-lt"/>
                <a:cs typeface="+mn-lt"/>
              </a:rPr>
              <a:t>po 3 </a:t>
            </a:r>
            <a:r>
              <a:rPr lang="en-GB" sz="1700" err="1">
                <a:ea typeface="+mn-lt"/>
                <a:cs typeface="+mn-lt"/>
              </a:rPr>
              <a:t>letih</a:t>
            </a:r>
            <a:r>
              <a:rPr lang="en-GB" sz="1700">
                <a:ea typeface="+mn-lt"/>
                <a:cs typeface="+mn-lt"/>
              </a:rPr>
              <a:t>: </a:t>
            </a:r>
            <a:r>
              <a:rPr lang="en-GB" sz="1700" i="0">
                <a:ea typeface="+mn-lt"/>
                <a:cs typeface="+mn-lt"/>
              </a:rPr>
              <a:t>+0,6 </a:t>
            </a:r>
            <a:r>
              <a:rPr lang="en-GB" sz="1700" i="0" err="1">
                <a:ea typeface="+mn-lt"/>
                <a:cs typeface="+mn-lt"/>
              </a:rPr>
              <a:t>odstotne</a:t>
            </a:r>
            <a:r>
              <a:rPr lang="en-GB" sz="1700" i="0">
                <a:ea typeface="+mn-lt"/>
                <a:cs typeface="+mn-lt"/>
              </a:rPr>
              <a:t> </a:t>
            </a:r>
            <a:r>
              <a:rPr lang="en-GB" sz="1700" i="0" err="1">
                <a:ea typeface="+mn-lt"/>
                <a:cs typeface="+mn-lt"/>
              </a:rPr>
              <a:t>točke</a:t>
            </a:r>
            <a:r>
              <a:rPr lang="en-GB" sz="1700" i="0">
                <a:ea typeface="+mn-lt"/>
                <a:cs typeface="+mn-lt"/>
              </a:rPr>
              <a:t> </a:t>
            </a:r>
            <a:endParaRPr lang="en-GB" sz="1700" i="1"/>
          </a:p>
          <a:p>
            <a:pPr marL="0" indent="0">
              <a:buNone/>
            </a:pPr>
            <a:r>
              <a:rPr lang="en-GB" sz="1700">
                <a:ea typeface="+mn-lt"/>
                <a:cs typeface="+mn-lt"/>
              </a:rPr>
              <a:t>po 5 </a:t>
            </a:r>
            <a:r>
              <a:rPr lang="en-GB" sz="1700" err="1">
                <a:ea typeface="+mn-lt"/>
                <a:cs typeface="+mn-lt"/>
              </a:rPr>
              <a:t>letih</a:t>
            </a:r>
            <a:r>
              <a:rPr lang="en-GB" sz="1700">
                <a:ea typeface="+mn-lt"/>
                <a:cs typeface="+mn-lt"/>
              </a:rPr>
              <a:t>: </a:t>
            </a:r>
            <a:r>
              <a:rPr lang="en-GB" sz="1700" i="0" err="1">
                <a:ea typeface="+mn-lt"/>
                <a:cs typeface="+mn-lt"/>
              </a:rPr>
              <a:t>več</a:t>
            </a:r>
            <a:r>
              <a:rPr lang="en-GB" sz="1700" i="0">
                <a:ea typeface="+mn-lt"/>
                <a:cs typeface="+mn-lt"/>
              </a:rPr>
              <a:t> </a:t>
            </a:r>
            <a:r>
              <a:rPr lang="en-GB" sz="1700" i="0" err="1">
                <a:ea typeface="+mn-lt"/>
                <a:cs typeface="+mn-lt"/>
              </a:rPr>
              <a:t>kot</a:t>
            </a:r>
            <a:r>
              <a:rPr lang="en-GB" sz="1700" i="0">
                <a:ea typeface="+mn-lt"/>
                <a:cs typeface="+mn-lt"/>
              </a:rPr>
              <a:t> +0,8 </a:t>
            </a:r>
            <a:r>
              <a:rPr lang="en-GB" sz="1700" i="0" err="1">
                <a:ea typeface="+mn-lt"/>
                <a:cs typeface="+mn-lt"/>
              </a:rPr>
              <a:t>odstotne</a:t>
            </a:r>
            <a:r>
              <a:rPr lang="en-GB" sz="1700" i="0">
                <a:ea typeface="+mn-lt"/>
                <a:cs typeface="+mn-lt"/>
              </a:rPr>
              <a:t> </a:t>
            </a:r>
            <a:r>
              <a:rPr lang="en-GB" sz="1700" i="0" err="1">
                <a:ea typeface="+mn-lt"/>
                <a:cs typeface="+mn-lt"/>
              </a:rPr>
              <a:t>točke</a:t>
            </a:r>
            <a:r>
              <a:rPr lang="en-GB" sz="1700" i="0">
                <a:ea typeface="+mn-lt"/>
                <a:cs typeface="+mn-lt"/>
              </a:rPr>
              <a:t> </a:t>
            </a:r>
            <a:endParaRPr lang="en-GB" sz="1700" i="1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>
              <a:ea typeface="+mn-lt"/>
              <a:cs typeface="+mn-lt"/>
            </a:endParaRPr>
          </a:p>
          <a:p>
            <a:pPr marL="0" indent="0">
              <a:buNone/>
            </a:pPr>
            <a:endParaRPr lang="en-GB">
              <a:ea typeface="+mn-lt"/>
              <a:cs typeface="+mn-lt"/>
            </a:endParaRPr>
          </a:p>
          <a:p>
            <a:pPr marL="0" indent="0">
              <a:buNone/>
            </a:pPr>
            <a:endParaRPr lang="en-GB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1700" b="1">
                <a:ea typeface="+mn-lt"/>
                <a:cs typeface="+mn-lt"/>
              </a:rPr>
              <a:t>BDP </a:t>
            </a:r>
            <a:r>
              <a:rPr lang="en-GB" sz="1700" b="1" err="1">
                <a:ea typeface="+mn-lt"/>
                <a:cs typeface="+mn-lt"/>
              </a:rPr>
              <a:t>na</a:t>
            </a:r>
            <a:r>
              <a:rPr lang="en-GB" sz="1700" b="1">
                <a:ea typeface="+mn-lt"/>
                <a:cs typeface="+mn-lt"/>
              </a:rPr>
              <a:t> </a:t>
            </a:r>
            <a:r>
              <a:rPr lang="en-GB" sz="1700" b="1" err="1">
                <a:ea typeface="+mn-lt"/>
                <a:cs typeface="+mn-lt"/>
              </a:rPr>
              <a:t>prebivalca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brez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statistično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značilnega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vpliva</a:t>
            </a:r>
            <a:endParaRPr lang="en-GB" sz="1700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pic>
        <p:nvPicPr>
          <p:cNvPr id="4" name="Picture 3" descr="A graph with lines and dots  AI-generated content may be incorrect.">
            <a:extLst>
              <a:ext uri="{FF2B5EF4-FFF2-40B4-BE49-F238E27FC236}">
                <a16:creationId xmlns:a16="http://schemas.microsoft.com/office/drawing/2014/main" id="{A5ADAD9B-6FE5-4B58-729E-2088879488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50" r="49654" b="-217"/>
          <a:stretch>
            <a:fillRect/>
          </a:stretch>
        </p:blipFill>
        <p:spPr>
          <a:xfrm>
            <a:off x="6429707" y="447272"/>
            <a:ext cx="2991816" cy="2977464"/>
          </a:xfrm>
          <a:prstGeom prst="rect">
            <a:avLst/>
          </a:prstGeom>
        </p:spPr>
      </p:pic>
      <p:pic>
        <p:nvPicPr>
          <p:cNvPr id="5" name="Picture 4" descr="A graph with black lines and dots  AI-generated content may be incorrect.">
            <a:extLst>
              <a:ext uri="{FF2B5EF4-FFF2-40B4-BE49-F238E27FC236}">
                <a16:creationId xmlns:a16="http://schemas.microsoft.com/office/drawing/2014/main" id="{B501681E-A099-B766-7817-20450E612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518" r="56732" b="-617"/>
          <a:stretch>
            <a:fillRect/>
          </a:stretch>
        </p:blipFill>
        <p:spPr>
          <a:xfrm>
            <a:off x="9571178" y="814676"/>
            <a:ext cx="2385469" cy="2248919"/>
          </a:xfrm>
          <a:prstGeom prst="rect">
            <a:avLst/>
          </a:prstGeom>
        </p:spPr>
      </p:pic>
      <p:pic>
        <p:nvPicPr>
          <p:cNvPr id="6" name="Picture 5" descr="A graph of tax cuts  AI-generated content may be incorrect.">
            <a:extLst>
              <a:ext uri="{FF2B5EF4-FFF2-40B4-BE49-F238E27FC236}">
                <a16:creationId xmlns:a16="http://schemas.microsoft.com/office/drawing/2014/main" id="{299864DE-095A-A8CB-9623-7039EA93CF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57" t="19899" r="8392" b="-271"/>
          <a:stretch>
            <a:fillRect/>
          </a:stretch>
        </p:blipFill>
        <p:spPr>
          <a:xfrm>
            <a:off x="6429759" y="3671154"/>
            <a:ext cx="5320455" cy="2466048"/>
          </a:xfrm>
          <a:prstGeom prst="rect">
            <a:avLst/>
          </a:prstGeom>
        </p:spPr>
      </p:pic>
      <p:pic>
        <p:nvPicPr>
          <p:cNvPr id="7" name="Picture 6" descr="A logo for a university  AI-generated content may be incorrect.">
            <a:extLst>
              <a:ext uri="{FF2B5EF4-FFF2-40B4-BE49-F238E27FC236}">
                <a16:creationId xmlns:a16="http://schemas.microsoft.com/office/drawing/2014/main" id="{2609F7BE-8CB6-F13B-FE67-8FC4951D3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56350-4AF6-C764-AFC8-10C8E3504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54736"/>
            <a:ext cx="5394960" cy="53126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GB" sz="1900" b="1"/>
              <a:t>REZULTATI</a:t>
            </a:r>
          </a:p>
          <a:p>
            <a:pPr marL="383540" indent="-383540"/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sz="1700" b="1" err="1"/>
              <a:t>Stopnja</a:t>
            </a:r>
            <a:r>
              <a:rPr lang="en-GB" sz="1700" b="1"/>
              <a:t> </a:t>
            </a:r>
            <a:r>
              <a:rPr lang="en-GB" sz="1700" b="1" err="1"/>
              <a:t>brezposelnosti</a:t>
            </a:r>
            <a:r>
              <a:rPr lang="en-GB" sz="1700"/>
              <a:t> </a:t>
            </a:r>
            <a:r>
              <a:rPr lang="en-GB" sz="1700" err="1"/>
              <a:t>brez</a:t>
            </a:r>
            <a:r>
              <a:rPr lang="en-GB" sz="1700"/>
              <a:t> </a:t>
            </a:r>
            <a:r>
              <a:rPr lang="en-GB" sz="1700" err="1"/>
              <a:t>statistično</a:t>
            </a:r>
            <a:r>
              <a:rPr lang="en-GB" sz="1700"/>
              <a:t> </a:t>
            </a:r>
            <a:r>
              <a:rPr lang="en-GB" sz="1700" err="1"/>
              <a:t>značilnega</a:t>
            </a:r>
            <a:r>
              <a:rPr lang="en-GB" sz="1700"/>
              <a:t> </a:t>
            </a:r>
            <a:r>
              <a:rPr lang="en-GB" sz="1700" err="1"/>
              <a:t>vpliva</a:t>
            </a:r>
            <a:r>
              <a:rPr lang="en-GB" sz="1700"/>
              <a:t>.</a:t>
            </a:r>
            <a:endParaRPr lang="en-GB"/>
          </a:p>
          <a:p>
            <a:pPr marL="0" indent="0">
              <a:buNone/>
            </a:pPr>
            <a:endParaRPr lang="en-GB" sz="1700"/>
          </a:p>
          <a:p>
            <a:pPr marL="0" indent="0">
              <a:buNone/>
            </a:pPr>
            <a:endParaRPr lang="en-GB" sz="1700"/>
          </a:p>
          <a:p>
            <a:pPr marL="0" indent="0">
              <a:buNone/>
            </a:pPr>
            <a:endParaRPr lang="en-GB" sz="1700"/>
          </a:p>
          <a:p>
            <a:pPr marL="383540" indent="-383540"/>
            <a:r>
              <a:rPr lang="en-GB" sz="1900" b="1"/>
              <a:t>ROBUSTNESS CHECKS</a:t>
            </a:r>
          </a:p>
          <a:p>
            <a:pPr marL="0" indent="0">
              <a:buNone/>
            </a:pPr>
            <a:r>
              <a:rPr lang="en-GB" sz="1700">
                <a:ea typeface="+mn-lt"/>
                <a:cs typeface="+mn-lt"/>
              </a:rPr>
              <a:t>Prag 1 </a:t>
            </a:r>
            <a:r>
              <a:rPr lang="en-GB" sz="1700" err="1">
                <a:ea typeface="+mn-lt"/>
                <a:cs typeface="+mn-lt"/>
              </a:rPr>
              <a:t>standardnega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odklona</a:t>
            </a:r>
            <a:r>
              <a:rPr lang="en-GB" sz="1700">
                <a:ea typeface="+mn-lt"/>
                <a:cs typeface="+mn-lt"/>
              </a:rPr>
              <a:t> (</a:t>
            </a:r>
            <a:r>
              <a:rPr lang="en-GB" sz="1700" err="1">
                <a:ea typeface="+mn-lt"/>
                <a:cs typeface="+mn-lt"/>
              </a:rPr>
              <a:t>vključeni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tudi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manjši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davčni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rezi</a:t>
            </a:r>
            <a:r>
              <a:rPr lang="en-GB" sz="1700">
                <a:ea typeface="+mn-lt"/>
                <a:cs typeface="+mn-lt"/>
              </a:rPr>
              <a:t>)</a:t>
            </a:r>
            <a:endParaRPr lang="en-GB" sz="1700"/>
          </a:p>
          <a:p>
            <a:pPr marL="0" indent="0">
              <a:buNone/>
            </a:pPr>
            <a:r>
              <a:rPr lang="en-GB" sz="1700" err="1">
                <a:ea typeface="+mn-lt"/>
                <a:cs typeface="+mn-lt"/>
              </a:rPr>
              <a:t>Krajše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predreformsko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obdobje</a:t>
            </a:r>
            <a:r>
              <a:rPr lang="en-GB" sz="1700">
                <a:ea typeface="+mn-lt"/>
                <a:cs typeface="+mn-lt"/>
              </a:rPr>
              <a:t> (1 </a:t>
            </a:r>
            <a:r>
              <a:rPr lang="en-GB" sz="1700" err="1">
                <a:ea typeface="+mn-lt"/>
                <a:cs typeface="+mn-lt"/>
              </a:rPr>
              <a:t>leto</a:t>
            </a:r>
            <a:r>
              <a:rPr lang="en-GB" sz="1700">
                <a:ea typeface="+mn-lt"/>
                <a:cs typeface="+mn-lt"/>
              </a:rPr>
              <a:t>)</a:t>
            </a:r>
            <a:endParaRPr lang="en-GB" sz="1700"/>
          </a:p>
          <a:p>
            <a:pPr marL="383540" indent="-383540">
              <a:buNone/>
            </a:pPr>
            <a:r>
              <a:rPr lang="en-GB" sz="1700" err="1">
                <a:ea typeface="+mn-lt"/>
                <a:cs typeface="+mn-lt"/>
              </a:rPr>
              <a:t>Primerjava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držav</a:t>
            </a:r>
            <a:r>
              <a:rPr lang="en-GB" sz="1700">
                <a:ea typeface="+mn-lt"/>
                <a:cs typeface="+mn-lt"/>
              </a:rPr>
              <a:t> glede </a:t>
            </a:r>
            <a:r>
              <a:rPr lang="en-GB" sz="1700" err="1">
                <a:ea typeface="+mn-lt"/>
                <a:cs typeface="+mn-lt"/>
              </a:rPr>
              <a:t>na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verjetnost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izvedbe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davčnega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reza</a:t>
            </a:r>
            <a:endParaRPr lang="en-GB" sz="1700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383540" indent="-383540"/>
            <a:endParaRPr lang="en-GB"/>
          </a:p>
          <a:p>
            <a:pPr marL="383540" indent="-383540"/>
            <a:endParaRPr lang="en-GB"/>
          </a:p>
          <a:p>
            <a:pPr marL="0" indent="0">
              <a:buNone/>
            </a:pPr>
            <a:endParaRPr lang="en-GB" sz="1700"/>
          </a:p>
          <a:p>
            <a:pPr marL="0" indent="0">
              <a:buNone/>
            </a:pPr>
            <a:endParaRPr lang="en-GB" sz="1700"/>
          </a:p>
          <a:p>
            <a:pPr marL="0" indent="0">
              <a:buNone/>
            </a:pPr>
            <a:endParaRPr lang="en-GB" sz="1700"/>
          </a:p>
        </p:txBody>
      </p:sp>
      <p:pic>
        <p:nvPicPr>
          <p:cNvPr id="5" name="Picture 4" descr="A graph of tax cuts  AI-generated content may be incorrect.">
            <a:extLst>
              <a:ext uri="{FF2B5EF4-FFF2-40B4-BE49-F238E27FC236}">
                <a16:creationId xmlns:a16="http://schemas.microsoft.com/office/drawing/2014/main" id="{83CBF22A-29DD-4A2F-E6FA-7E73CEDF5D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3" t="20297" r="9145" b="269"/>
          <a:stretch>
            <a:fillRect/>
          </a:stretch>
        </p:blipFill>
        <p:spPr>
          <a:xfrm>
            <a:off x="7138096" y="941697"/>
            <a:ext cx="4678684" cy="2269844"/>
          </a:xfrm>
          <a:prstGeom prst="rect">
            <a:avLst/>
          </a:prstGeom>
        </p:spPr>
      </p:pic>
      <p:pic>
        <p:nvPicPr>
          <p:cNvPr id="4" name="Picture 3" descr="A logo for a university  AI-generated content may be incorrect.">
            <a:extLst>
              <a:ext uri="{FF2B5EF4-FFF2-40B4-BE49-F238E27FC236}">
                <a16:creationId xmlns:a16="http://schemas.microsoft.com/office/drawing/2014/main" id="{6BDE6B7B-7DBE-22A5-5843-B9F9ACAC6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47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E1B00-9CE3-7D3F-B1EC-970EA25D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E9A6-6130-8D9F-25C0-ED65C92C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463048" cy="1485900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tx1"/>
                </a:solidFill>
                <a:effectLst/>
                <a:latin typeface="+mn-lt"/>
              </a:rPr>
              <a:t>“</a:t>
            </a:r>
            <a:r>
              <a:rPr lang="en-GB" sz="3600">
                <a:solidFill>
                  <a:schemeClr val="tx1"/>
                </a:solidFill>
                <a:effectLst/>
                <a:ea typeface="+mj-lt"/>
                <a:cs typeface="+mj-lt"/>
              </a:rPr>
              <a:t>Tax </a:t>
            </a:r>
            <a:r>
              <a:rPr lang="en-GB" sz="3600">
                <a:solidFill>
                  <a:schemeClr val="tx1"/>
                </a:solidFill>
                <a:ea typeface="+mj-lt"/>
                <a:cs typeface="+mj-lt"/>
              </a:rPr>
              <a:t>cuts </a:t>
            </a:r>
            <a:r>
              <a:rPr lang="en-GB" sz="3600">
                <a:solidFill>
                  <a:schemeClr val="tx1"/>
                </a:solidFill>
                <a:effectLst/>
                <a:ea typeface="+mj-lt"/>
                <a:cs typeface="+mj-lt"/>
              </a:rPr>
              <a:t>for </a:t>
            </a:r>
            <a:r>
              <a:rPr lang="en-GB" sz="3600">
                <a:solidFill>
                  <a:schemeClr val="tx1"/>
                </a:solidFill>
                <a:ea typeface="+mj-lt"/>
                <a:cs typeface="+mj-lt"/>
              </a:rPr>
              <a:t>whom? Heterogeneous effects of income tax changes on growth and employment</a:t>
            </a:r>
            <a:r>
              <a:rPr lang="en-GB" sz="3600">
                <a:solidFill>
                  <a:schemeClr val="tx1"/>
                </a:solidFill>
                <a:effectLst/>
                <a:latin typeface="+mn-lt"/>
              </a:rPr>
              <a:t>” (</a:t>
            </a:r>
            <a:r>
              <a:rPr lang="en-GB" sz="3600">
                <a:latin typeface="+mn-lt"/>
              </a:rPr>
              <a:t>Zidar</a:t>
            </a:r>
            <a:r>
              <a:rPr lang="en-GB" sz="3600">
                <a:effectLst/>
                <a:latin typeface="+mn-lt"/>
              </a:rPr>
              <a:t>)</a:t>
            </a:r>
            <a:br>
              <a:rPr lang="en-GB" sz="3600">
                <a:effectLst/>
                <a:latin typeface="+mn-lt"/>
              </a:rPr>
            </a:br>
            <a:br>
              <a:rPr lang="en-GB" sz="3600">
                <a:effectLst/>
                <a:latin typeface="+mn-lt"/>
              </a:rPr>
            </a:br>
            <a:endParaRPr lang="en-SI" sz="3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B2FA7-EB12-28CC-6E99-EB4568575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505" y="2364111"/>
            <a:ext cx="9561095" cy="402255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83540" indent="-383540"/>
            <a:r>
              <a:rPr lang="en-SI" b="1" dirty="0"/>
              <a:t>KLJUČNO VPRAŠANJE</a:t>
            </a:r>
            <a:endParaRPr lang="en-US" dirty="0"/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Ali je </a:t>
            </a:r>
            <a:r>
              <a:rPr lang="en-US" sz="1800" dirty="0" err="1">
                <a:ea typeface="+mn-lt"/>
                <a:cs typeface="+mn-lt"/>
              </a:rPr>
              <a:t>pomembno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komu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znižaš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davke</a:t>
            </a:r>
            <a:r>
              <a:rPr lang="en-US" sz="1800" dirty="0">
                <a:ea typeface="+mn-lt"/>
                <a:cs typeface="+mn-lt"/>
              </a:rPr>
              <a:t>?</a:t>
            </a:r>
            <a:endParaRPr lang="en-US" dirty="0">
              <a:ea typeface="+mn-lt"/>
              <a:cs typeface="+mn-lt"/>
            </a:endParaRPr>
          </a:p>
          <a:p>
            <a:endParaRPr lang="en-SI" dirty="0"/>
          </a:p>
          <a:p>
            <a:pPr marL="383540" indent="-383540"/>
            <a:r>
              <a:rPr lang="en-SI" b="1" dirty="0"/>
              <a:t>METODOLOGIJA</a:t>
            </a:r>
          </a:p>
          <a:p>
            <a:pPr marL="383540" indent="-383540" algn="just">
              <a:buNone/>
            </a:pPr>
            <a:r>
              <a:rPr lang="en-US" sz="1800" dirty="0">
                <a:ea typeface="+mn-lt"/>
                <a:cs typeface="+mn-lt"/>
              </a:rPr>
              <a:t>TAXSIM </a:t>
            </a:r>
            <a:r>
              <a:rPr lang="en-US" sz="1800" dirty="0" err="1">
                <a:ea typeface="+mn-lt"/>
                <a:cs typeface="+mn-lt"/>
              </a:rPr>
              <a:t>baza</a:t>
            </a:r>
            <a:endParaRPr lang="en-SI" sz="1800" dirty="0"/>
          </a:p>
          <a:p>
            <a:pPr marL="383540" indent="-383540" algn="just">
              <a:buNone/>
            </a:pPr>
            <a:endParaRPr lang="en-SI" sz="1800" dirty="0"/>
          </a:p>
          <a:p>
            <a:pPr marL="383540" indent="-383540" algn="just">
              <a:buNone/>
            </a:pPr>
            <a:r>
              <a:rPr lang="en-US" sz="1800" dirty="0" err="1">
                <a:ea typeface="+mn-lt"/>
                <a:cs typeface="+mn-lt"/>
              </a:rPr>
              <a:t>eksogeni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davčni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šoki</a:t>
            </a:r>
            <a:endParaRPr lang="en-SI" sz="1800" dirty="0"/>
          </a:p>
          <a:p>
            <a:pPr marL="383540" indent="-383540" algn="just">
              <a:buNone/>
            </a:pPr>
            <a:endParaRPr lang="en-SI" sz="1800" dirty="0"/>
          </a:p>
          <a:p>
            <a:pPr marL="383540" indent="-383540" algn="just">
              <a:buNone/>
            </a:pPr>
            <a:r>
              <a:rPr lang="en-US" sz="1800" dirty="0" err="1">
                <a:ea typeface="+mn-lt"/>
                <a:cs typeface="+mn-lt"/>
              </a:rPr>
              <a:t>regionalne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razlike</a:t>
            </a:r>
            <a:r>
              <a:rPr lang="en-US" sz="1800" dirty="0">
                <a:ea typeface="+mn-lt"/>
                <a:cs typeface="+mn-lt"/>
              </a:rPr>
              <a:t> ZDA</a:t>
            </a:r>
            <a:endParaRPr lang="en-SI" sz="1800" dirty="0"/>
          </a:p>
          <a:p>
            <a:pPr marL="383540" indent="-383540" algn="just">
              <a:buNone/>
            </a:pPr>
            <a:endParaRPr lang="en-SI" sz="18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800" dirty="0">
                <a:ea typeface="+mn-lt"/>
                <a:cs typeface="+mn-lt"/>
              </a:rPr>
              <a:t>event study in distributed lag </a:t>
            </a:r>
            <a:r>
              <a:rPr lang="en-US" sz="1800" dirty="0" err="1">
                <a:ea typeface="+mn-lt"/>
                <a:cs typeface="+mn-lt"/>
              </a:rPr>
              <a:t>modeli</a:t>
            </a:r>
            <a:endParaRPr lang="en-SI" dirty="0"/>
          </a:p>
          <a:p>
            <a:pPr marL="0" indent="0">
              <a:buNone/>
            </a:pPr>
            <a:endParaRPr lang="en-SI" dirty="0"/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AAB4C8E3-B84F-BFC1-D91D-4EAB86508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27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CD6B-BCFB-7F6A-54EC-803DE87AC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ADEE4-4A04-741A-9259-89D792B92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79120"/>
            <a:ext cx="5736336" cy="528828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83540" indent="-383540"/>
            <a:r>
              <a:rPr lang="en-GB" sz="1900" b="1"/>
              <a:t>REZULTATI</a:t>
            </a:r>
          </a:p>
          <a:p>
            <a:pPr marL="0" indent="0">
              <a:buNone/>
            </a:pPr>
            <a:endParaRPr lang="en-US"/>
          </a:p>
          <a:p>
            <a:pPr marL="383540" indent="-383540">
              <a:buNone/>
            </a:pPr>
            <a:r>
              <a:rPr lang="en-GB" sz="1900">
                <a:ea typeface="+mn-lt"/>
                <a:cs typeface="+mn-lt"/>
              </a:rPr>
              <a:t>Davčni </a:t>
            </a:r>
            <a:r>
              <a:rPr lang="en-GB" sz="1900" err="1">
                <a:ea typeface="+mn-lt"/>
                <a:cs typeface="+mn-lt"/>
              </a:rPr>
              <a:t>rezi</a:t>
            </a:r>
            <a:r>
              <a:rPr lang="en-GB" sz="1900">
                <a:ea typeface="+mn-lt"/>
                <a:cs typeface="+mn-lt"/>
              </a:rPr>
              <a:t> za </a:t>
            </a:r>
            <a:r>
              <a:rPr lang="en-GB" sz="1900" err="1">
                <a:ea typeface="+mn-lt"/>
                <a:cs typeface="+mn-lt"/>
              </a:rPr>
              <a:t>spodnjih</a:t>
            </a:r>
            <a:r>
              <a:rPr lang="en-GB" sz="1900">
                <a:ea typeface="+mn-lt"/>
                <a:cs typeface="+mn-lt"/>
              </a:rPr>
              <a:t> 90 %:</a:t>
            </a:r>
            <a:endParaRPr lang="en-GB"/>
          </a:p>
          <a:p>
            <a:pPr marL="383540" indent="-383540">
              <a:buNone/>
            </a:pPr>
            <a:endParaRPr lang="en-GB"/>
          </a:p>
          <a:p>
            <a:pPr marL="383540" indent="-383540">
              <a:buNone/>
            </a:pPr>
            <a:r>
              <a:rPr lang="en-GB" sz="1900" err="1">
                <a:ea typeface="+mn-lt"/>
                <a:cs typeface="+mn-lt"/>
              </a:rPr>
              <a:t>Povečanje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err="1">
                <a:ea typeface="+mn-lt"/>
                <a:cs typeface="+mn-lt"/>
              </a:rPr>
              <a:t>zaposlenosti</a:t>
            </a:r>
            <a:endParaRPr lang="en-GB" err="1"/>
          </a:p>
          <a:p>
            <a:pPr marL="383540" indent="-383540">
              <a:buNone/>
            </a:pPr>
            <a:endParaRPr lang="en-GB"/>
          </a:p>
          <a:p>
            <a:pPr marL="383540" indent="-383540">
              <a:buNone/>
            </a:pPr>
            <a:r>
              <a:rPr lang="en-GB" sz="1900" err="1">
                <a:ea typeface="+mn-lt"/>
                <a:cs typeface="+mn-lt"/>
              </a:rPr>
              <a:t>Povečanje</a:t>
            </a:r>
            <a:r>
              <a:rPr lang="en-GB" sz="1900">
                <a:ea typeface="+mn-lt"/>
                <a:cs typeface="+mn-lt"/>
              </a:rPr>
              <a:t> BDP</a:t>
            </a:r>
            <a:endParaRPr lang="en-GB"/>
          </a:p>
          <a:p>
            <a:pPr marL="383540" indent="-383540">
              <a:buNone/>
            </a:pPr>
            <a:endParaRPr lang="en-GB"/>
          </a:p>
          <a:p>
            <a:pPr marL="383540" indent="-383540">
              <a:buNone/>
            </a:pPr>
            <a:r>
              <a:rPr lang="en-GB" sz="1900" err="1">
                <a:ea typeface="+mn-lt"/>
                <a:cs typeface="+mn-lt"/>
              </a:rPr>
              <a:t>Povečanje</a:t>
            </a:r>
            <a:r>
              <a:rPr lang="en-GB" sz="1900">
                <a:ea typeface="+mn-lt"/>
                <a:cs typeface="+mn-lt"/>
              </a:rPr>
              <a:t> </a:t>
            </a:r>
            <a:r>
              <a:rPr lang="en-GB" sz="1900" err="1">
                <a:ea typeface="+mn-lt"/>
                <a:cs typeface="+mn-lt"/>
              </a:rPr>
              <a:t>agregatnega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err="1">
                <a:ea typeface="+mn-lt"/>
                <a:cs typeface="+mn-lt"/>
              </a:rPr>
              <a:t>povpraševanja</a:t>
            </a:r>
            <a:endParaRPr lang="en-GB" err="1"/>
          </a:p>
          <a:p>
            <a:pPr marL="383540" indent="-383540">
              <a:buNone/>
            </a:pPr>
            <a:endParaRPr lang="en-GB"/>
          </a:p>
          <a:p>
            <a:pPr marL="383540" indent="-383540">
              <a:buNone/>
            </a:pPr>
            <a:r>
              <a:rPr lang="en-GB" sz="1900">
                <a:ea typeface="+mn-lt"/>
                <a:cs typeface="+mn-lt"/>
              </a:rPr>
              <a:t>Davčni </a:t>
            </a:r>
            <a:r>
              <a:rPr lang="en-GB" sz="1900" err="1">
                <a:ea typeface="+mn-lt"/>
                <a:cs typeface="+mn-lt"/>
              </a:rPr>
              <a:t>rezi</a:t>
            </a:r>
            <a:r>
              <a:rPr lang="en-GB" sz="1900">
                <a:ea typeface="+mn-lt"/>
                <a:cs typeface="+mn-lt"/>
              </a:rPr>
              <a:t> za top 10 %:</a:t>
            </a:r>
            <a:endParaRPr lang="en-GB"/>
          </a:p>
          <a:p>
            <a:pPr marL="383540" indent="-383540">
              <a:buNone/>
            </a:pPr>
            <a:endParaRPr lang="en-GB"/>
          </a:p>
          <a:p>
            <a:pPr marL="0" indent="0">
              <a:buNone/>
            </a:pPr>
            <a:r>
              <a:rPr lang="en-GB" sz="1900" err="1">
                <a:ea typeface="+mn-lt"/>
                <a:cs typeface="+mn-lt"/>
              </a:rPr>
              <a:t>majhen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err="1">
                <a:ea typeface="+mn-lt"/>
                <a:cs typeface="+mn-lt"/>
              </a:rPr>
              <a:t>ali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err="1">
                <a:ea typeface="+mn-lt"/>
                <a:cs typeface="+mn-lt"/>
              </a:rPr>
              <a:t>nepomemben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err="1">
                <a:ea typeface="+mn-lt"/>
                <a:cs typeface="+mn-lt"/>
              </a:rPr>
              <a:t>učinek</a:t>
            </a:r>
            <a:endParaRPr lang="en-GB" err="1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pic>
        <p:nvPicPr>
          <p:cNvPr id="2" name="Picture 1" descr="A screenshot of a graph  AI-generated content may be incorrect.">
            <a:extLst>
              <a:ext uri="{FF2B5EF4-FFF2-40B4-BE49-F238E27FC236}">
                <a16:creationId xmlns:a16="http://schemas.microsoft.com/office/drawing/2014/main" id="{3D045DB7-0521-809F-A8BC-77C56263F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794" y="578925"/>
            <a:ext cx="4958651" cy="2368013"/>
          </a:xfrm>
          <a:prstGeom prst="rect">
            <a:avLst/>
          </a:prstGeom>
        </p:spPr>
      </p:pic>
      <p:pic>
        <p:nvPicPr>
          <p:cNvPr id="7" name="Picture 6" descr="A table with numbers and symbols  AI-generated content may be incorrect.">
            <a:extLst>
              <a:ext uri="{FF2B5EF4-FFF2-40B4-BE49-F238E27FC236}">
                <a16:creationId xmlns:a16="http://schemas.microsoft.com/office/drawing/2014/main" id="{141C89D2-1F5F-7951-4348-005B38514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023" y="3429103"/>
            <a:ext cx="3919448" cy="2973957"/>
          </a:xfrm>
          <a:prstGeom prst="rect">
            <a:avLst/>
          </a:prstGeom>
        </p:spPr>
      </p:pic>
      <p:pic>
        <p:nvPicPr>
          <p:cNvPr id="9" name="Picture 8" descr="A logo for a university  AI-generated content may be incorrect.">
            <a:extLst>
              <a:ext uri="{FF2B5EF4-FFF2-40B4-BE49-F238E27FC236}">
                <a16:creationId xmlns:a16="http://schemas.microsoft.com/office/drawing/2014/main" id="{F100647B-1D4D-8404-92BC-1E7872ADD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3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49DB8-F254-E3DC-49C7-FCDC73A88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2. VPRAŠANJE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1D3E7-E01B-E47D-C8F4-6BDC8B21A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Ali </a:t>
            </a:r>
            <a:r>
              <a:rPr lang="en-US" err="1">
                <a:ea typeface="+mn-lt"/>
                <a:cs typeface="+mn-lt"/>
              </a:rPr>
              <a:t>menite</a:t>
            </a:r>
            <a:r>
              <a:rPr lang="en-US">
                <a:ea typeface="+mn-lt"/>
                <a:cs typeface="+mn-lt"/>
              </a:rPr>
              <a:t>, da bi </a:t>
            </a:r>
            <a:r>
              <a:rPr lang="en-US" err="1">
                <a:ea typeface="+mn-lt"/>
                <a:cs typeface="+mn-lt"/>
              </a:rPr>
              <a:t>bilo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bolj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smiselno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davčno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razbremeniti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povprečnega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delavca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kot</a:t>
            </a:r>
            <a:r>
              <a:rPr lang="en-US">
                <a:ea typeface="+mn-lt"/>
                <a:cs typeface="+mn-lt"/>
              </a:rPr>
              <a:t> pa </a:t>
            </a:r>
            <a:r>
              <a:rPr lang="en-US" err="1">
                <a:ea typeface="+mn-lt"/>
                <a:cs typeface="+mn-lt"/>
              </a:rPr>
              <a:t>visoke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dohodke</a:t>
            </a:r>
            <a:r>
              <a:rPr lang="en-US">
                <a:ea typeface="+mn-lt"/>
                <a:cs typeface="+mn-lt"/>
              </a:rPr>
              <a:t> in </a:t>
            </a:r>
            <a:r>
              <a:rPr lang="en-US" err="1">
                <a:ea typeface="+mn-lt"/>
                <a:cs typeface="+mn-lt"/>
              </a:rPr>
              <a:t>zakaj</a:t>
            </a:r>
            <a:r>
              <a:rPr lang="en-US">
                <a:ea typeface="+mn-lt"/>
                <a:cs typeface="+mn-lt"/>
              </a:rPr>
              <a:t>?</a:t>
            </a:r>
            <a:endParaRPr lang="en-SI">
              <a:ea typeface="+mn-lt"/>
              <a:cs typeface="+mn-lt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295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FD1D-14CA-D0C2-4F29-210AEFA2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0191"/>
          </a:xfrm>
        </p:spPr>
        <p:txBody>
          <a:bodyPr>
            <a:normAutofit/>
          </a:bodyPr>
          <a:lstStyle/>
          <a:p>
            <a:r>
              <a:rPr lang="en-GB" sz="3600" dirty="0"/>
              <a:t>LASTNA EMPIRIČNA RAZISKAVA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B17E2-81D7-BBAA-7990-C562D3E51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478" y="1638300"/>
            <a:ext cx="9601200" cy="509402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383540" marR="0" lvl="0" indent="-38354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sl-SI" sz="7600" b="1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ANALIZA I: PODATKI IN METODOLOGIJA (NMT)</a:t>
            </a:r>
            <a:endParaRPr lang="sl-SI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</a:endParaRPr>
          </a:p>
          <a:p>
            <a:pPr marL="0" indent="0">
              <a:buNone/>
              <a:defRPr/>
            </a:pPr>
            <a:r>
              <a:rPr lang="sl" sz="7600">
                <a:solidFill>
                  <a:srgbClr val="191B0E"/>
                </a:solidFill>
                <a:ea typeface="+mn-lt"/>
                <a:cs typeface="+mn-lt"/>
              </a:rPr>
              <a:t>rgᵢₜ = α + β₁·L.NMTᵢₜ + β₂·lcgdp_lagᵢₜ + β₃·L.lfsᵢₜ + β₄·L.tradeᵢₜ + β₅·L.gfcfᵢₜ + β₆·crisisₜ + [μᵢ] + εᵢₜ</a:t>
            </a:r>
            <a:endParaRPr lang="sl-SI">
              <a:ea typeface="+mn-lt"/>
              <a:cs typeface="+mn-lt"/>
            </a:endParaRPr>
          </a:p>
          <a:p>
            <a:pPr marL="0" marR="0" lvl="0" indent="0" algn="l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None/>
              <a:tabLst/>
              <a:defRPr/>
            </a:pPr>
            <a:endParaRPr lang="sl-SI" sz="7600" b="1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Vzorec: 38 OECD držav, 2000–2024 (787 opazovanj po izpustu outlierjev)</a:t>
            </a: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endParaRPr kumimoji="0" lang="sl-SI" sz="68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Odvisna spremenljivka: realna rast BDP na prebivalca (%)</a:t>
            </a: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endParaRPr kumimoji="0" lang="sl-SI" sz="68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Osrednja razlagalna spr.: L.NMT = 1 − </a:t>
            </a:r>
            <a:r>
              <a:rPr lang="sl-SI" sz="6800">
                <a:solidFill>
                  <a:srgbClr val="191B0E"/>
                </a:solidFill>
                <a:latin typeface="Franklin Gothic Book" panose="020B0503020102020204"/>
              </a:rPr>
              <a:t>PIT </a:t>
            </a: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(zamik 1 leto)</a:t>
            </a: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  Višji NMT = nižji davek.</a:t>
            </a:r>
            <a:endParaRPr lang="sl-SI" sz="68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highlight>
                <a:srgbClr val="FFFF00"/>
              </a:highlight>
              <a:uLnTx/>
              <a:uFillTx/>
              <a:latin typeface="Franklin Gothic Book" panose="020B05030201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endParaRPr kumimoji="0" lang="sl-SI" sz="6800" b="0" i="0" u="none" strike="noStrike" kern="1200" cap="none" spc="0" normalizeH="0" baseline="0" noProof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Kontrolne spr.: ln(BDP), zaposlenost, odprtost, investicije</a:t>
            </a:r>
          </a:p>
          <a:p>
            <a:pPr marL="0" indent="0">
              <a:buNone/>
              <a:defRPr/>
            </a:pPr>
            <a:r>
              <a:rPr lang="sl-SI" sz="6800">
                <a:solidFill>
                  <a:srgbClr val="191B0E"/>
                </a:solidFill>
                <a:latin typeface="Franklin Gothic Book" panose="020B0503020102020204"/>
              </a:rPr>
              <a:t>    </a:t>
            </a: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Krizni dummy: D = 1 za 2009–2013 in 2020</a:t>
            </a: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sl-SI" sz="68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Modeli: OLS, FE po državah, regresije ločeno EU / ne-EU</a:t>
            </a:r>
          </a:p>
          <a:p>
            <a:pPr marL="0" indent="0">
              <a:buNone/>
              <a:defRPr/>
            </a:pPr>
            <a:r>
              <a:rPr lang="sl-SI" sz="6800" dirty="0">
                <a:solidFill>
                  <a:srgbClr val="191B0E"/>
                </a:solidFill>
                <a:latin typeface="Franklin Gothic Book" panose="020B0503020102020204"/>
              </a:rPr>
              <a:t>    </a:t>
            </a:r>
            <a:endParaRPr lang="sl-SI" sz="68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highlight>
                <a:srgbClr val="FFFF00"/>
              </a:highlight>
              <a:uLnTx/>
              <a:uFillTx/>
              <a:latin typeface="Franklin Gothic Book" panose="020B0503020102020204"/>
            </a:endParaRPr>
          </a:p>
          <a:p>
            <a:endParaRPr lang="en-GB"/>
          </a:p>
        </p:txBody>
      </p:sp>
      <p:pic>
        <p:nvPicPr>
          <p:cNvPr id="5" name="Picture 4" descr="A logo for a university  AI-generated content may be incorrect.">
            <a:extLst>
              <a:ext uri="{FF2B5EF4-FFF2-40B4-BE49-F238E27FC236}">
                <a16:creationId xmlns:a16="http://schemas.microsoft.com/office/drawing/2014/main" id="{1A55D7FC-FCC4-96B0-1A11-879D78AFF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21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idx="1"/>
          </p:nvPr>
        </p:nvSpPr>
        <p:spPr>
          <a:xfrm>
            <a:off x="1211282" y="150000"/>
            <a:ext cx="10218717" cy="700000"/>
          </a:xfrm>
        </p:spPr>
        <p:txBody>
          <a:bodyPr vert="horz" lIns="91440" tIns="45720" rIns="91440" bIns="45720" rtlCol="0" anchor="ctr"/>
          <a:lstStyle/>
          <a:p>
            <a:r>
              <a:rPr lang="sl-SI" sz="1900" b="1"/>
              <a:t>GRAFIČNA ANALIZA: RAST BDP IN PIT STOPNJA (OECD)</a:t>
            </a:r>
          </a:p>
          <a:p>
            <a:endParaRPr lang="sl-SI" sz="1900" b="1"/>
          </a:p>
        </p:txBody>
      </p:sp>
      <p:pic>
        <p:nvPicPr>
          <p:cNvPr id="5" name="Graph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21" y="1557350"/>
            <a:ext cx="5423907" cy="3963875"/>
          </a:xfrm>
          <a:prstGeom prst="rect">
            <a:avLst/>
          </a:prstGeom>
        </p:spPr>
      </p:pic>
      <p:pic>
        <p:nvPicPr>
          <p:cNvPr id="6" name="Graph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174" y="1557350"/>
            <a:ext cx="5731852" cy="3965736"/>
          </a:xfrm>
          <a:prstGeom prst="rect">
            <a:avLst/>
          </a:prstGeom>
        </p:spPr>
      </p:pic>
      <p:pic>
        <p:nvPicPr>
          <p:cNvPr id="4" name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idx="1"/>
          </p:nvPr>
        </p:nvSpPr>
        <p:spPr>
          <a:xfrm>
            <a:off x="919200" y="108000"/>
            <a:ext cx="10972800" cy="700000"/>
          </a:xfrm>
        </p:spPr>
        <p:txBody>
          <a:bodyPr vert="horz" lIns="91440" tIns="45720" rIns="91440" bIns="45720" rtlCol="0" anchor="ctr"/>
          <a:lstStyle/>
          <a:p>
            <a:r>
              <a:rPr lang="sl-SI" sz="1900" b="1"/>
              <a:t>GRAFIČNA ANALIZA: KONTROLNE SPREMENLJIVKE</a:t>
            </a:r>
          </a:p>
        </p:txBody>
      </p:sp>
      <p:pic>
        <p:nvPicPr>
          <p:cNvPr id="5" name="Graph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00" y="1508847"/>
            <a:ext cx="5080800" cy="3597040"/>
          </a:xfrm>
          <a:prstGeom prst="rect">
            <a:avLst/>
          </a:prstGeom>
        </p:spPr>
      </p:pic>
      <p:pic>
        <p:nvPicPr>
          <p:cNvPr id="6" name="Graph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02" y="1497474"/>
            <a:ext cx="5700000" cy="3597040"/>
          </a:xfrm>
          <a:prstGeom prst="rect">
            <a:avLst/>
          </a:prstGeom>
        </p:spPr>
      </p:pic>
      <p:pic>
        <p:nvPicPr>
          <p:cNvPr id="4" name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idx="1"/>
          </p:nvPr>
        </p:nvSpPr>
        <p:spPr>
          <a:xfrm>
            <a:off x="780096" y="173605"/>
            <a:ext cx="10972800" cy="700000"/>
          </a:xfrm>
        </p:spPr>
        <p:txBody>
          <a:bodyPr vert="horz" lIns="91440" tIns="45720" rIns="91440" bIns="45720" rtlCol="0" anchor="ctr"/>
          <a:lstStyle/>
          <a:p>
            <a:r>
              <a:rPr lang="sl-SI" sz="1900" b="1"/>
              <a:t>GRAFIČNA ANALIZA: EU / NE-EU IN SLOVENIJA</a:t>
            </a:r>
          </a:p>
        </p:txBody>
      </p:sp>
      <p:pic>
        <p:nvPicPr>
          <p:cNvPr id="5" name="Graph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96" y="1736766"/>
            <a:ext cx="5219905" cy="3384468"/>
          </a:xfrm>
          <a:prstGeom prst="rect">
            <a:avLst/>
          </a:prstGeom>
        </p:spPr>
      </p:pic>
      <p:pic>
        <p:nvPicPr>
          <p:cNvPr id="6" name="Graph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01" y="1736767"/>
            <a:ext cx="5700000" cy="3384468"/>
          </a:xfrm>
          <a:prstGeom prst="rect">
            <a:avLst/>
          </a:prstGeom>
        </p:spPr>
      </p:pic>
      <p:pic>
        <p:nvPicPr>
          <p:cNvPr id="4" name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idx="1"/>
          </p:nvPr>
        </p:nvSpPr>
        <p:spPr>
          <a:xfrm>
            <a:off x="761999" y="173605"/>
            <a:ext cx="10972800" cy="700000"/>
          </a:xfrm>
        </p:spPr>
        <p:txBody>
          <a:bodyPr vert="horz" lIns="91440" tIns="45720" rIns="91440" bIns="45720" rtlCol="0" anchor="ctr"/>
          <a:lstStyle/>
          <a:p>
            <a:pPr marL="383540" indent="-383540"/>
            <a:r>
              <a:rPr lang="sl-SI" sz="1900" b="1"/>
              <a:t>PIT STOPNJE IN RASTI BDP PO DRŽAVAH</a:t>
            </a:r>
            <a:endParaRPr lang="en-US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12E15F-F48A-D588-D1FD-AC8AC4B88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954" y="810746"/>
            <a:ext cx="3819820" cy="2621076"/>
          </a:xfrm>
          <a:prstGeom prst="rect">
            <a:avLst/>
          </a:prstGeom>
        </p:spPr>
      </p:pic>
      <p:pic>
        <p:nvPicPr>
          <p:cNvPr id="6" name="Picture 5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14DD9034-4B0E-1874-8DF0-ABC5920A2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4" y="3749450"/>
            <a:ext cx="3818279" cy="2816066"/>
          </a:xfrm>
          <a:prstGeom prst="rect">
            <a:avLst/>
          </a:prstGeom>
        </p:spPr>
      </p:pic>
      <p:pic>
        <p:nvPicPr>
          <p:cNvPr id="7" name="Picture 6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CBD3398E-B7AF-4BEA-66AD-3649478EE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5205" y="3763818"/>
            <a:ext cx="3838804" cy="2801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01F1AE-883B-2367-AA9B-93243F4B7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809" y="815878"/>
            <a:ext cx="3854198" cy="26246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B8BC4-0C29-DA44-109E-4959FD7A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C8EF338-62B8-1678-BF5D-1DC4D6A2A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73605"/>
            <a:ext cx="10972800" cy="700000"/>
          </a:xfrm>
        </p:spPr>
        <p:txBody>
          <a:bodyPr vert="horz" lIns="91440" tIns="45720" rIns="91440" bIns="45720" rtlCol="0" anchor="ctr"/>
          <a:lstStyle/>
          <a:p>
            <a:pPr marL="383540" indent="-383540"/>
            <a:r>
              <a:rPr lang="sl-SI" sz="1900" b="1"/>
              <a:t>PIT STOPNJE IN RASTI BDP PO DRŽAVAH</a:t>
            </a:r>
            <a:endParaRPr lang="en-US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93190407-4378-D0B5-EAE3-4D47420E0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1F518A-4DA0-2465-1A06-AD706070C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751" y="985211"/>
            <a:ext cx="3808016" cy="2786304"/>
          </a:xfrm>
          <a:prstGeom prst="rect">
            <a:avLst/>
          </a:prstGeom>
        </p:spPr>
      </p:pic>
      <p:pic>
        <p:nvPicPr>
          <p:cNvPr id="6" name="Picture 5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1BB0538F-88E0-7A4A-8E70-113DC8599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750" y="3956242"/>
            <a:ext cx="3738743" cy="2732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163BE4-2D21-F00A-F007-2D00945EC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659" y="985211"/>
            <a:ext cx="3769530" cy="2778608"/>
          </a:xfrm>
          <a:prstGeom prst="rect">
            <a:avLst/>
          </a:prstGeom>
        </p:spPr>
      </p:pic>
      <p:pic>
        <p:nvPicPr>
          <p:cNvPr id="8" name="Picture 7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C8F1F079-4993-90C0-92D9-16F37C589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8964" y="3933151"/>
            <a:ext cx="3777228" cy="27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84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115" y="228923"/>
            <a:ext cx="9601200" cy="640817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83540" indent="-383540"/>
            <a:r>
              <a:rPr lang="sl-SI" sz="1900" b="1"/>
              <a:t>OLS REZULTATI: VPLIV NMT NA RAST BDP</a:t>
            </a:r>
          </a:p>
          <a:p>
            <a:pPr marL="383540" indent="-383540"/>
            <a:endParaRPr lang="sl-SI" sz="1900" b="1">
              <a:solidFill>
                <a:srgbClr val="191B0E"/>
              </a:solidFill>
              <a:latin typeface="Franklin Gothic Book"/>
              <a:cs typeface="Courier New"/>
            </a:endParaRPr>
          </a:p>
          <a:p>
            <a:pPr marL="0" indent="0">
              <a:buNone/>
            </a:pPr>
            <a:r>
              <a:rPr lang="sl" sz="1600">
                <a:solidFill>
                  <a:schemeClr val="tx1"/>
                </a:solidFill>
                <a:latin typeface="Franklin Gothic Book"/>
                <a:cs typeface="Courier New"/>
              </a:rPr>
              <a:t>OLS-1: rgᵢₜ = α + β₁·L.NMTᵢₜ + β₂·lcgdp_lagᵢₜ + β₃·L.lfsᵢₜ + β₄·L.tradeᵢₜ + β₅·L.gfcfᵢₜ + β₆·crisisₜ + εᵢₜ</a:t>
            </a:r>
            <a:endParaRPr lang="sl-SI" sz="1600">
              <a:solidFill>
                <a:schemeClr val="tx1"/>
              </a:solidFill>
              <a:latin typeface="Franklin Gothic Book"/>
            </a:endParaRPr>
          </a:p>
          <a:p>
            <a:pPr marL="0" indent="0">
              <a:buNone/>
            </a:pPr>
            <a:endParaRPr lang="sl-SI" sz="1900" b="1"/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600"/>
              <a:t>Model (1) : L.NMT = </a:t>
            </a:r>
            <a:r>
              <a:rPr lang="sl-SI" sz="1600">
                <a:ea typeface="+mn-lt"/>
                <a:cs typeface="+mn-lt"/>
              </a:rPr>
              <a:t>Če se PIT stopnja zniža za 1 o. t. </a:t>
            </a:r>
            <a:endParaRPr lang="sl-SI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600">
                <a:ea typeface="+mn-lt"/>
                <a:cs typeface="+mn-lt"/>
              </a:rPr>
              <a:t>se realna rast BDP v povprečju poveča za približno</a:t>
            </a:r>
            <a:r>
              <a:rPr lang="sl-SI" sz="1600" b="1">
                <a:ea typeface="+mn-lt"/>
                <a:cs typeface="+mn-lt"/>
              </a:rPr>
              <a:t> 0.03 o. t.</a:t>
            </a:r>
            <a:endParaRPr lang="sl-SI" b="1"/>
          </a:p>
          <a:p>
            <a:pPr marL="0" indent="0">
              <a:buNone/>
            </a:pPr>
            <a:r>
              <a:rPr lang="sl-SI" sz="1700"/>
              <a:t>   Skladno s supply-side tezo, a OLS nima FE.</a:t>
            </a:r>
          </a:p>
          <a:p>
            <a:pPr marL="0" indent="0">
              <a:buNone/>
            </a:pPr>
            <a:endParaRPr lang="sl-SI" sz="1200"/>
          </a:p>
          <a:p>
            <a:pPr marL="0" indent="0">
              <a:buNone/>
            </a:pPr>
            <a:r>
              <a:rPr lang="sl-SI" sz="1700"/>
              <a:t>Model (2) + EU dummy: L.NMT = +0,0037 (neznačilen)</a:t>
            </a:r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r>
              <a:rPr lang="sl-SI" sz="1700"/>
              <a:t>Model (3) + SLO dummy: NMT×SLO = −0,327*** </a:t>
            </a:r>
            <a:endParaRPr lang="sl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Skupni učinek NMT za Slovenijo = +0,029 + (−0,327) = </a:t>
            </a:r>
            <a:r>
              <a:rPr lang="sl-SI" sz="1700" b="1">
                <a:ea typeface="+mn-lt"/>
                <a:cs typeface="+mn-lt"/>
              </a:rPr>
              <a:t>−0,298</a:t>
            </a:r>
            <a:r>
              <a:rPr lang="sl-SI" sz="1700">
                <a:ea typeface="+mn-lt"/>
                <a:cs typeface="+mn-lt"/>
              </a:rPr>
              <a:t>.</a:t>
            </a:r>
            <a:endParaRPr lang="sl-SI"/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Znižanje PIT stopnje za 1 odstotno točko je v Sloveniji povezano</a:t>
            </a:r>
            <a:endParaRPr lang="sl-SI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z nižjo gospodarsko rastjo glede na preostale OECD države.</a:t>
            </a:r>
            <a:endParaRPr lang="sl-SI"/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/>
              <a:t>Krizni dummy: −2,5 do −2,6*** (robusten v vseh modelih)</a:t>
            </a:r>
          </a:p>
          <a:p>
            <a:pPr marL="0" indent="0">
              <a:buNone/>
            </a:pPr>
            <a:endParaRPr lang="sl-SI" sz="17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5041" y="-2273"/>
            <a:ext cx="1296838" cy="870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3B2FE0-C94C-62D1-57CA-9EAE1CCC7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58" b="-114"/>
          <a:stretch>
            <a:fillRect/>
          </a:stretch>
        </p:blipFill>
        <p:spPr>
          <a:xfrm>
            <a:off x="6610665" y="1537975"/>
            <a:ext cx="4996839" cy="49998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E0098C1-B98E-A187-421A-A181C35FD5C3}"/>
                  </a:ext>
                </a:extLst>
              </p14:cNvPr>
              <p14:cNvContentPartPr/>
              <p14:nvPr/>
            </p14:nvContentPartPr>
            <p14:xfrm>
              <a:off x="8693659" y="2383467"/>
              <a:ext cx="416384" cy="11288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E0098C1-B98E-A187-421A-A181C35FD5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57671" y="1819067"/>
                <a:ext cx="488001" cy="11372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8B62506-3AF1-D6B7-7B60-A303D74D4F45}"/>
                  </a:ext>
                </a:extLst>
              </p14:cNvPr>
              <p14:cNvContentPartPr/>
              <p14:nvPr/>
            </p14:nvContentPartPr>
            <p14:xfrm>
              <a:off x="9669024" y="2334324"/>
              <a:ext cx="469457" cy="26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8B62506-3AF1-D6B7-7B60-A303D74D4F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3050" y="2263189"/>
                <a:ext cx="541045" cy="1682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6E890AD-24C0-8E0F-38E3-2B85BE5D4CC0}"/>
                  </a:ext>
                </a:extLst>
              </p14:cNvPr>
              <p14:cNvContentPartPr/>
              <p14:nvPr/>
            </p14:nvContentPartPr>
            <p14:xfrm>
              <a:off x="10820807" y="2351945"/>
              <a:ext cx="434727" cy="11288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6E890AD-24C0-8E0F-38E3-2B85BE5D4C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84849" y="2233124"/>
                <a:ext cx="506283" cy="2483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4FC6A4E-D9B6-E081-6FCA-5F5766E89D27}"/>
                  </a:ext>
                </a:extLst>
              </p14:cNvPr>
              <p14:cNvContentPartPr/>
              <p14:nvPr/>
            </p14:nvContentPartPr>
            <p14:xfrm>
              <a:off x="10751501" y="3562683"/>
              <a:ext cx="509570" cy="40557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4FC6A4E-D9B6-E081-6FCA-5F5766E89D2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715514" y="3491530"/>
                <a:ext cx="581183" cy="182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2198A4C-012C-3CAA-14C2-A598FD29BFAF}"/>
                  </a:ext>
                </a:extLst>
              </p14:cNvPr>
              <p14:cNvContentPartPr/>
              <p14:nvPr/>
            </p14:nvContentPartPr>
            <p14:xfrm>
              <a:off x="8676060" y="3906165"/>
              <a:ext cx="466392" cy="11579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2198A4C-012C-3CAA-14C2-A598FD29BF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40101" y="3835989"/>
                <a:ext cx="537951" cy="1515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CA52863-7AAD-41C7-88FA-638107852457}"/>
                  </a:ext>
                </a:extLst>
              </p14:cNvPr>
              <p14:cNvContentPartPr/>
              <p14:nvPr/>
            </p14:nvContentPartPr>
            <p14:xfrm>
              <a:off x="9692952" y="3918061"/>
              <a:ext cx="436167" cy="11288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CA52863-7AAD-41C7-88FA-63810785245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56965" y="3729928"/>
                <a:ext cx="507782" cy="3866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99996F7-809F-3D28-E0D1-80D43D1EB076}"/>
                  </a:ext>
                </a:extLst>
              </p14:cNvPr>
              <p14:cNvContentPartPr/>
              <p14:nvPr/>
            </p14:nvContentPartPr>
            <p14:xfrm>
              <a:off x="10829504" y="3921427"/>
              <a:ext cx="433929" cy="11288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99996F7-809F-3D28-E0D1-80D43D1EB07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793523" y="1663827"/>
                <a:ext cx="505531" cy="4515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023" y="438509"/>
            <a:ext cx="9635066" cy="616546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83540" indent="-383540"/>
            <a:r>
              <a:rPr lang="sl-SI" sz="1900" b="1"/>
              <a:t>FE REZULTATI: VPLIV NMT NA RAST BDP</a:t>
            </a:r>
          </a:p>
          <a:p>
            <a:pPr marL="0" indent="0">
              <a:buNone/>
            </a:pPr>
            <a:endParaRPr lang="sl-SI" sz="1900" b="1">
              <a:solidFill>
                <a:srgbClr val="191B0E"/>
              </a:solidFill>
              <a:latin typeface="Franklin Gothic Book"/>
              <a:cs typeface="Courier New"/>
            </a:endParaRPr>
          </a:p>
          <a:p>
            <a:pPr marL="0" indent="0">
              <a:buNone/>
            </a:pPr>
            <a:r>
              <a:rPr lang="sl" sz="1600">
                <a:solidFill>
                  <a:schemeClr val="tx1"/>
                </a:solidFill>
                <a:latin typeface="Franklin Gothic Book"/>
                <a:cs typeface="Courier New"/>
              </a:rPr>
              <a:t>FE-1: rgᵢₜ = μᵢ + β₁·L.NMTᵢₜ + β₂·lcgdp_lagᵢₜ + β₃·L.lfsᵢₜ + β₄·L.tradeᵢₜ + β₅·L.gfcfᵢₜ + β₆·crisisₜ + εᵢₜ</a:t>
            </a:r>
            <a:endParaRPr lang="sl-SI" sz="1600">
              <a:solidFill>
                <a:schemeClr val="tx1"/>
              </a:solidFill>
              <a:latin typeface="Franklin Gothic Book"/>
            </a:endParaRPr>
          </a:p>
          <a:p>
            <a:pPr marL="0" indent="0">
              <a:buNone/>
            </a:pPr>
            <a:endParaRPr lang="sl-SI" sz="1900" b="1"/>
          </a:p>
          <a:p>
            <a:pPr marL="0" indent="0">
              <a:buNone/>
            </a:pPr>
            <a:r>
              <a:rPr lang="sl-SI" sz="1700" b="1"/>
              <a:t>FE osnova: L.NMT = +0,0348 — NEZNAČILEN</a:t>
            </a:r>
          </a:p>
          <a:p>
            <a:pPr marL="0" indent="0">
              <a:buNone/>
            </a:pPr>
            <a:r>
              <a:rPr lang="sl-SI" sz="1700"/>
              <a:t>   Ko nadzorujemo za heterogenost: ni dokaza za supply-side tezo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/>
              <a:t>NMT×SLO: −0,302*** — Slovenija specifičen negativen vzorec</a:t>
            </a:r>
          </a:p>
          <a:p>
            <a:pPr marL="0" indent="0">
              <a:buNone/>
            </a:pPr>
            <a:r>
              <a:rPr lang="sl-SI" sz="1700"/>
              <a:t>Skupni učinek SLO: +0,042 + (−0,302) = −0,260</a:t>
            </a:r>
          </a:p>
          <a:p>
            <a:pPr marL="0" indent="0">
              <a:buNone/>
            </a:pPr>
            <a:endParaRPr lang="sl-SI" sz="19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900">
                <a:ea typeface="+mn-lt"/>
                <a:cs typeface="+mn-lt"/>
              </a:rPr>
              <a:t>Znižanje PIT za 1 o.t. je v Sloveniji asociirano z </a:t>
            </a:r>
            <a:endParaRPr lang="sl-SI" sz="19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900" b="1">
                <a:ea typeface="+mn-lt"/>
                <a:cs typeface="+mn-lt"/>
              </a:rPr>
              <a:t>nižjo</a:t>
            </a:r>
            <a:r>
              <a:rPr lang="sl-SI" sz="1900">
                <a:ea typeface="+mn-lt"/>
                <a:cs typeface="+mn-lt"/>
              </a:rPr>
              <a:t> rastjo za 0,260 o.t.</a:t>
            </a:r>
            <a:endParaRPr lang="sl-SI" sz="19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sl-SI" sz="1700" dirty="0">
              <a:ea typeface="+mn-lt"/>
              <a:cs typeface="+mn-lt"/>
            </a:endParaRPr>
          </a:p>
          <a:p>
            <a:pPr marL="0" indent="0">
              <a:buNone/>
            </a:pPr>
            <a:endParaRPr lang="sl-SI" sz="1700" dirty="0">
              <a:ea typeface="+mn-lt"/>
              <a:cs typeface="+mn-lt"/>
            </a:endParaRPr>
          </a:p>
          <a:p>
            <a:pPr marL="0" indent="0">
              <a:buNone/>
            </a:pPr>
            <a:endParaRPr lang="sl-SI" sz="1700" dirty="0">
              <a:ea typeface="+mn-lt"/>
              <a:cs typeface="+mn-lt"/>
            </a:endParaRPr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r>
              <a:rPr lang="sl-SI" sz="1700"/>
              <a:t>Krizni dummy EU: −3,439*** vs. ne-EU: −1,547***</a:t>
            </a:r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D7448D-F738-A237-D2AC-C096DF5BF9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99"/>
          <a:stretch>
            <a:fillRect/>
          </a:stretch>
        </p:blipFill>
        <p:spPr>
          <a:xfrm>
            <a:off x="6660604" y="1590118"/>
            <a:ext cx="5414596" cy="47269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DEA416-6A0A-2553-E152-C2348699925A}"/>
                  </a:ext>
                </a:extLst>
              </p14:cNvPr>
              <p14:cNvContentPartPr/>
              <p14:nvPr/>
            </p14:nvContentPartPr>
            <p14:xfrm>
              <a:off x="9034586" y="2412905"/>
              <a:ext cx="413681" cy="11316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DEA416-6A0A-2553-E152-C234869992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98614" y="2344323"/>
                <a:ext cx="485266" cy="148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C56D2BD-883D-BF3A-854B-19410A02A181}"/>
                  </a:ext>
                </a:extLst>
              </p14:cNvPr>
              <p14:cNvContentPartPr/>
              <p14:nvPr/>
            </p14:nvContentPartPr>
            <p14:xfrm>
              <a:off x="11311476" y="2419476"/>
              <a:ext cx="510314" cy="35748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C56D2BD-883D-BF3A-854B-19410A02A1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75513" y="2347980"/>
                <a:ext cx="581880" cy="1783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87CC1C5-E8F6-FBE3-55A8-B8435FAE9881}"/>
                  </a:ext>
                </a:extLst>
              </p14:cNvPr>
              <p14:cNvContentPartPr/>
              <p14:nvPr/>
            </p14:nvContentPartPr>
            <p14:xfrm>
              <a:off x="11226078" y="3098426"/>
              <a:ext cx="626122" cy="20081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87CC1C5-E8F6-FBE3-55A8-B8435FAE98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190094" y="3027966"/>
                <a:ext cx="697730" cy="160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76C1273-704C-4746-7832-566E0CD7E246}"/>
                  </a:ext>
                </a:extLst>
              </p14:cNvPr>
              <p14:cNvContentPartPr/>
              <p14:nvPr/>
            </p14:nvContentPartPr>
            <p14:xfrm>
              <a:off x="8945624" y="3443691"/>
              <a:ext cx="542531" cy="11288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76C1273-704C-4746-7832-566E0CD7E2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09647" y="3192847"/>
                <a:ext cx="614125" cy="5117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37D1B23-CB2B-4225-2CCF-76517F3B7928}"/>
                  </a:ext>
                </a:extLst>
              </p14:cNvPr>
              <p14:cNvContentPartPr/>
              <p14:nvPr/>
            </p14:nvContentPartPr>
            <p14:xfrm>
              <a:off x="10044112" y="3489491"/>
              <a:ext cx="456367" cy="1128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37D1B23-CB2B-4225-2CCF-76517F3B792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08121" y="3348391"/>
                <a:ext cx="527989" cy="292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B08EC57-8293-29C9-E2C8-F45357992C39}"/>
                  </a:ext>
                </a:extLst>
              </p14:cNvPr>
              <p14:cNvContentPartPr/>
              <p14:nvPr/>
            </p14:nvContentPartPr>
            <p14:xfrm>
              <a:off x="11264700" y="3465838"/>
              <a:ext cx="583160" cy="11288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B08EC57-8293-29C9-E2C8-F45357992C3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228702" y="1208238"/>
                <a:ext cx="654795" cy="4515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423873-EC19-27D9-8557-6463E4897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3670" y="685318"/>
            <a:ext cx="4465380" cy="57057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36634B-CDBD-7FC9-C59D-EE99BDDA430D}"/>
              </a:ext>
            </a:extLst>
          </p:cNvPr>
          <p:cNvSpPr txBox="1"/>
          <p:nvPr/>
        </p:nvSpPr>
        <p:spPr>
          <a:xfrm>
            <a:off x="983005" y="204137"/>
            <a:ext cx="6096000" cy="68326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 NMT </a:t>
            </a:r>
            <a:r>
              <a:rPr lang="en-US" sz="1500" dirty="0" err="1">
                <a:ea typeface="+mn-lt"/>
                <a:cs typeface="+mn-lt"/>
              </a:rPr>
              <a:t>izven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krize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r>
              <a:rPr lang="en-US" sz="1500" dirty="0">
                <a:latin typeface="Franklin Gothic Book"/>
              </a:rPr>
              <a:t>net_of_tax_l1</a:t>
            </a:r>
            <a:r>
              <a:rPr lang="en-US" sz="1500" dirty="0">
                <a:ea typeface="+mn-lt"/>
                <a:cs typeface="+mn-lt"/>
              </a:rPr>
              <a:t> = +0,0325 (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r>
              <a:rPr lang="en-US" sz="1500" dirty="0">
                <a:ea typeface="+mn-lt"/>
                <a:cs typeface="+mn-lt"/>
              </a:rPr>
              <a:t>) → </a:t>
            </a:r>
            <a:r>
              <a:rPr lang="en-US" sz="1500" dirty="0" err="1">
                <a:ea typeface="+mn-lt"/>
                <a:cs typeface="+mn-lt"/>
              </a:rPr>
              <a:t>ni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dokazov</a:t>
            </a:r>
            <a:r>
              <a:rPr lang="en-US" sz="1500" dirty="0">
                <a:ea typeface="+mn-lt"/>
                <a:cs typeface="+mn-lt"/>
              </a:rPr>
              <a:t> za supply-side </a:t>
            </a:r>
            <a:r>
              <a:rPr lang="en-US" sz="1500" dirty="0" err="1">
                <a:ea typeface="+mn-lt"/>
                <a:cs typeface="+mn-lt"/>
              </a:rPr>
              <a:t>tezo</a:t>
            </a:r>
            <a:r>
              <a:rPr lang="en-US" sz="1500" dirty="0">
                <a:ea typeface="+mn-lt"/>
                <a:cs typeface="+mn-lt"/>
              </a:rPr>
              <a:t> v </a:t>
            </a:r>
            <a:r>
              <a:rPr lang="en-US" sz="1500" dirty="0" err="1">
                <a:ea typeface="+mn-lt"/>
                <a:cs typeface="+mn-lt"/>
              </a:rPr>
              <a:t>normalnih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letih</a:t>
            </a:r>
            <a:endParaRPr lang="en-US" sz="15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 NMT med </a:t>
            </a:r>
            <a:r>
              <a:rPr lang="en-US" sz="1500" dirty="0" err="1">
                <a:ea typeface="+mn-lt"/>
                <a:cs typeface="+mn-lt"/>
              </a:rPr>
              <a:t>krizo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r>
              <a:rPr lang="en-US" sz="1500" dirty="0">
                <a:latin typeface="Franklin Gothic Book"/>
              </a:rPr>
              <a:t>nmt_l1_x_crisis</a:t>
            </a:r>
            <a:r>
              <a:rPr lang="en-US" sz="1500" dirty="0">
                <a:ea typeface="+mn-lt"/>
                <a:cs typeface="+mn-lt"/>
              </a:rPr>
              <a:t> = +0,00736 (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r>
              <a:rPr lang="en-US" sz="1500" dirty="0">
                <a:ea typeface="+mn-lt"/>
                <a:cs typeface="+mn-lt"/>
              </a:rPr>
              <a:t>) → </a:t>
            </a:r>
            <a:r>
              <a:rPr lang="en-US" sz="1500" dirty="0" err="1">
                <a:ea typeface="+mn-lt"/>
                <a:cs typeface="+mn-lt"/>
              </a:rPr>
              <a:t>dodatni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 med </a:t>
            </a:r>
            <a:r>
              <a:rPr lang="en-US" sz="1500" dirty="0" err="1">
                <a:ea typeface="+mn-lt"/>
                <a:cs typeface="+mn-lt"/>
              </a:rPr>
              <a:t>krizo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prav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tako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endParaRPr lang="en-US" sz="1500" dirty="0"/>
          </a:p>
          <a:p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500" dirty="0" err="1">
                <a:ea typeface="+mn-lt"/>
                <a:cs typeface="+mn-lt"/>
              </a:rPr>
              <a:t>Skupni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 = +0,0325 + 0,00736 = +0,0399 (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r>
              <a:rPr lang="en-US" sz="1500" dirty="0">
                <a:ea typeface="+mn-lt"/>
                <a:cs typeface="+mn-lt"/>
              </a:rPr>
              <a:t>)</a:t>
            </a:r>
            <a:endParaRPr lang="en-US" sz="1500" dirty="0"/>
          </a:p>
          <a:p>
            <a:endParaRPr lang="en-US" sz="1500" b="1"/>
          </a:p>
          <a:p>
            <a:r>
              <a:rPr lang="en-US" sz="1500" dirty="0" err="1">
                <a:ea typeface="+mn-lt"/>
                <a:cs typeface="+mn-lt"/>
              </a:rPr>
              <a:t>Krizni</a:t>
            </a:r>
            <a:r>
              <a:rPr lang="en-US" sz="1500" dirty="0">
                <a:ea typeface="+mn-lt"/>
                <a:cs typeface="+mn-lt"/>
              </a:rPr>
              <a:t> dummy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r>
              <a:rPr lang="en-US" sz="1500" dirty="0">
                <a:latin typeface="Franklin Gothic Book"/>
              </a:rPr>
              <a:t>-3,059**</a:t>
            </a:r>
            <a:r>
              <a:rPr lang="en-US" sz="1500" dirty="0">
                <a:ea typeface="+mn-lt"/>
                <a:cs typeface="+mn-lt"/>
              </a:rPr>
              <a:t> → </a:t>
            </a:r>
            <a:r>
              <a:rPr lang="en-US" sz="1500" dirty="0" err="1">
                <a:ea typeface="+mn-lt"/>
                <a:cs typeface="+mn-lt"/>
              </a:rPr>
              <a:t>kriza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sama</a:t>
            </a:r>
            <a:r>
              <a:rPr lang="en-US" sz="1500" dirty="0">
                <a:ea typeface="+mn-lt"/>
                <a:cs typeface="+mn-lt"/>
              </a:rPr>
              <a:t> po </a:t>
            </a:r>
            <a:r>
              <a:rPr lang="en-US" sz="1500" dirty="0" err="1">
                <a:ea typeface="+mn-lt"/>
                <a:cs typeface="+mn-lt"/>
              </a:rPr>
              <a:t>sebi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močno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znižuje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rast</a:t>
            </a:r>
            <a:r>
              <a:rPr lang="en-US" sz="1500" dirty="0">
                <a:ea typeface="+mn-lt"/>
                <a:cs typeface="+mn-lt"/>
              </a:rPr>
              <a:t>, </a:t>
            </a:r>
            <a:r>
              <a:rPr lang="en-US" sz="1500" dirty="0" err="1">
                <a:ea typeface="+mn-lt"/>
                <a:cs typeface="+mn-lt"/>
              </a:rPr>
              <a:t>neodvisno</a:t>
            </a:r>
            <a:r>
              <a:rPr lang="en-US" sz="1500" dirty="0">
                <a:ea typeface="+mn-lt"/>
                <a:cs typeface="+mn-lt"/>
              </a:rPr>
              <a:t> od </a:t>
            </a:r>
            <a:r>
              <a:rPr lang="en-US" sz="1500" dirty="0" err="1">
                <a:ea typeface="+mn-lt"/>
                <a:cs typeface="+mn-lt"/>
              </a:rPr>
              <a:t>davčne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politike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r>
              <a:rPr lang="en-US" sz="1500" dirty="0" err="1">
                <a:ea typeface="+mn-lt"/>
                <a:cs typeface="+mn-lt"/>
              </a:rPr>
              <a:t>Skupni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zaključek</a:t>
            </a:r>
            <a:endParaRPr lang="en-US" sz="1500" dirty="0"/>
          </a:p>
          <a:p>
            <a:endParaRPr lang="en-US" sz="1500" b="1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 NMT 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tako</a:t>
            </a:r>
            <a:r>
              <a:rPr lang="en-US" sz="1500" dirty="0">
                <a:ea typeface="+mn-lt"/>
                <a:cs typeface="+mn-lt"/>
              </a:rPr>
              <a:t> v </a:t>
            </a:r>
            <a:r>
              <a:rPr lang="en-US" sz="1500" dirty="0" err="1">
                <a:ea typeface="+mn-lt"/>
                <a:cs typeface="+mn-lt"/>
              </a:rPr>
              <a:t>kriznih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kot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nekriznih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letih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500" dirty="0" err="1">
                <a:ea typeface="+mn-lt"/>
                <a:cs typeface="+mn-lt"/>
              </a:rPr>
              <a:t>Pozitiven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predznak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interakcije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nakazuje</a:t>
            </a:r>
            <a:r>
              <a:rPr lang="en-US" sz="1500" dirty="0">
                <a:ea typeface="+mn-lt"/>
                <a:cs typeface="+mn-lt"/>
              </a:rPr>
              <a:t> da je </a:t>
            </a:r>
            <a:r>
              <a:rPr lang="en-US" sz="1500" dirty="0" err="1">
                <a:ea typeface="+mn-lt"/>
                <a:cs typeface="+mn-lt"/>
              </a:rPr>
              <a:t>učinek</a:t>
            </a:r>
            <a:r>
              <a:rPr lang="en-US" sz="1500" dirty="0">
                <a:ea typeface="+mn-lt"/>
                <a:cs typeface="+mn-lt"/>
              </a:rPr>
              <a:t> NMT med </a:t>
            </a:r>
            <a:r>
              <a:rPr lang="en-US" sz="1500" dirty="0" err="1">
                <a:ea typeface="+mn-lt"/>
                <a:cs typeface="+mn-lt"/>
              </a:rPr>
              <a:t>krizo</a:t>
            </a:r>
            <a:r>
              <a:rPr lang="en-US" sz="1500" dirty="0">
                <a:ea typeface="+mn-lt"/>
                <a:cs typeface="+mn-lt"/>
              </a:rPr>
              <a:t> </a:t>
            </a:r>
            <a:r>
              <a:rPr lang="en-US" sz="1500" dirty="0" err="1">
                <a:ea typeface="+mn-lt"/>
                <a:cs typeface="+mn-lt"/>
              </a:rPr>
              <a:t>nekoliko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večji</a:t>
            </a:r>
            <a:r>
              <a:rPr lang="en-US" sz="1500" dirty="0">
                <a:ea typeface="+mn-lt"/>
                <a:cs typeface="+mn-lt"/>
              </a:rPr>
              <a:t>, a </a:t>
            </a:r>
            <a:r>
              <a:rPr lang="en-US" sz="1500" dirty="0" err="1">
                <a:ea typeface="+mn-lt"/>
                <a:cs typeface="+mn-lt"/>
              </a:rPr>
              <a:t>premajhen</a:t>
            </a:r>
            <a:r>
              <a:rPr lang="en-US" sz="1500" dirty="0">
                <a:ea typeface="+mn-lt"/>
                <a:cs typeface="+mn-lt"/>
              </a:rPr>
              <a:t> za </a:t>
            </a:r>
            <a:r>
              <a:rPr lang="en-US" sz="1500" dirty="0" err="1">
                <a:ea typeface="+mn-lt"/>
                <a:cs typeface="+mn-lt"/>
              </a:rPr>
              <a:t>statistično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zanesljiv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sklep</a:t>
            </a:r>
            <a:r>
              <a:rPr lang="en-US" sz="1500" dirty="0">
                <a:ea typeface="+mn-lt"/>
                <a:cs typeface="+mn-lt"/>
              </a:rPr>
              <a:t> (Supply </a:t>
            </a:r>
            <a:r>
              <a:rPr lang="en-US" sz="1500" dirty="0" err="1">
                <a:ea typeface="+mn-lt"/>
                <a:cs typeface="+mn-lt"/>
              </a:rPr>
              <a:t>ecnomics</a:t>
            </a:r>
            <a:r>
              <a:rPr lang="en-US" sz="1500" dirty="0">
                <a:ea typeface="+mn-lt"/>
                <a:cs typeface="+mn-lt"/>
              </a:rPr>
              <a:t>)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500" dirty="0">
                <a:ea typeface="+mn-lt"/>
                <a:cs typeface="+mn-lt"/>
              </a:rPr>
              <a:t>Davčna </a:t>
            </a:r>
            <a:r>
              <a:rPr lang="en-US" sz="1500" dirty="0" err="1">
                <a:ea typeface="+mn-lt"/>
                <a:cs typeface="+mn-lt"/>
              </a:rPr>
              <a:t>politika</a:t>
            </a:r>
            <a:r>
              <a:rPr lang="en-US" sz="1500" dirty="0">
                <a:ea typeface="+mn-lt"/>
                <a:cs typeface="+mn-lt"/>
              </a:rPr>
              <a:t> ne </a:t>
            </a:r>
            <a:r>
              <a:rPr lang="en-US" sz="1500" dirty="0" err="1">
                <a:ea typeface="+mn-lt"/>
                <a:cs typeface="+mn-lt"/>
              </a:rPr>
              <a:t>igra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ključne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vloge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pri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blaženju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kriznih</a:t>
            </a:r>
            <a:r>
              <a:rPr lang="en-US" sz="1500" dirty="0">
                <a:ea typeface="+mn-lt"/>
                <a:cs typeface="+mn-lt"/>
              </a:rPr>
              <a:t> </a:t>
            </a:r>
            <a:r>
              <a:rPr lang="en-US" sz="1500" dirty="0" err="1">
                <a:ea typeface="+mn-lt"/>
                <a:cs typeface="+mn-lt"/>
              </a:rPr>
              <a:t>šokov</a:t>
            </a:r>
            <a:endParaRPr lang="en-US" sz="1500" dirty="0"/>
          </a:p>
          <a:p>
            <a:pPr marL="285750" indent="-285750">
              <a:buFont typeface="Arial"/>
              <a:buChar char="•"/>
            </a:pPr>
            <a:endParaRPr lang="en-US" sz="1500">
              <a:ea typeface="+mn-lt"/>
              <a:cs typeface="+mn-lt"/>
            </a:endParaRPr>
          </a:p>
          <a:p>
            <a:endParaRPr lang="en-US" sz="15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500" dirty="0" err="1">
                <a:ea typeface="+mn-lt"/>
                <a:cs typeface="+mn-lt"/>
              </a:rPr>
              <a:t>Konsistentno</a:t>
            </a:r>
            <a:r>
              <a:rPr lang="en-US" sz="1500" dirty="0">
                <a:ea typeface="+mn-lt"/>
                <a:cs typeface="+mn-lt"/>
              </a:rPr>
              <a:t> z </a:t>
            </a:r>
            <a:r>
              <a:rPr lang="en-US" sz="1500" dirty="0" err="1">
                <a:ea typeface="+mn-lt"/>
                <a:cs typeface="+mn-lt"/>
              </a:rPr>
              <a:t>glavnimi</a:t>
            </a:r>
            <a:r>
              <a:rPr lang="en-US" sz="1500" dirty="0">
                <a:ea typeface="+mn-lt"/>
                <a:cs typeface="+mn-lt"/>
              </a:rPr>
              <a:t> FE </a:t>
            </a:r>
            <a:r>
              <a:rPr lang="en-US" sz="1500" dirty="0" err="1">
                <a:ea typeface="+mn-lt"/>
                <a:cs typeface="+mn-lt"/>
              </a:rPr>
              <a:t>rezultati</a:t>
            </a:r>
            <a:r>
              <a:rPr lang="en-US" sz="1500" dirty="0">
                <a:ea typeface="+mn-lt"/>
                <a:cs typeface="+mn-lt"/>
              </a:rPr>
              <a:t> (+0,035, </a:t>
            </a:r>
            <a:r>
              <a:rPr lang="en-US" sz="1500" dirty="0" err="1">
                <a:ea typeface="+mn-lt"/>
                <a:cs typeface="+mn-lt"/>
              </a:rPr>
              <a:t>neznačilen</a:t>
            </a:r>
            <a:r>
              <a:rPr lang="en-US" sz="1500" dirty="0">
                <a:ea typeface="+mn-lt"/>
                <a:cs typeface="+mn-lt"/>
              </a:rPr>
              <a:t>)</a:t>
            </a:r>
            <a:endParaRPr lang="en-US" sz="1500" dirty="0"/>
          </a:p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F8F7FF-E0E6-E242-2C5C-DC282C19BAD7}"/>
                  </a:ext>
                </a:extLst>
              </p14:cNvPr>
              <p14:cNvContentPartPr/>
              <p14:nvPr/>
            </p14:nvContentPartPr>
            <p14:xfrm>
              <a:off x="9220520" y="1355073"/>
              <a:ext cx="509742" cy="1480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F8F7FF-E0E6-E242-2C5C-DC282C19BA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84521" y="1284583"/>
                <a:ext cx="581379" cy="1554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2557403-796F-FE36-1B4A-6F0220063A2E}"/>
                  </a:ext>
                </a:extLst>
              </p14:cNvPr>
              <p14:cNvContentPartPr/>
              <p14:nvPr/>
            </p14:nvContentPartPr>
            <p14:xfrm>
              <a:off x="9260398" y="4466555"/>
              <a:ext cx="483845" cy="12495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2557403-796F-FE36-1B4A-6F0220063A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4424" y="4395155"/>
                <a:ext cx="555432" cy="1549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191C8AE-5C6B-6658-01E2-D3B8E4363BF0}"/>
                  </a:ext>
                </a:extLst>
              </p14:cNvPr>
              <p14:cNvContentPartPr/>
              <p14:nvPr/>
            </p14:nvContentPartPr>
            <p14:xfrm>
              <a:off x="9262556" y="1828655"/>
              <a:ext cx="468903" cy="180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191C8AE-5C6B-6658-01E2-D3B8E4363BF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26597" y="1757831"/>
                <a:ext cx="540461" cy="1593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672954B-0D99-48D3-2DE6-ED345E2E51A9}"/>
                  </a:ext>
                </a:extLst>
              </p14:cNvPr>
              <p14:cNvContentPartPr/>
              <p14:nvPr/>
            </p14:nvContentPartPr>
            <p14:xfrm>
              <a:off x="9215449" y="5493801"/>
              <a:ext cx="510240" cy="12184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672954B-0D99-48D3-2DE6-ED345E2E51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79466" y="5424178"/>
                <a:ext cx="581846" cy="1510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7510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023" y="438509"/>
            <a:ext cx="9601200" cy="564617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83540" indent="-383540">
              <a:buFont typeface="Calibri" panose="020B0503020102020204" pitchFamily="34" charset="0"/>
              <a:buChar char="-"/>
            </a:pPr>
            <a:r>
              <a:rPr lang="sl-SI" sz="1900" b="1"/>
              <a:t>FE REZULTATI: VPLIV NMT NA RAST BDP</a:t>
            </a:r>
            <a:endParaRPr lang="en-US"/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/>
              <a:t>EU podvzorec: L.NMT = +0,049* </a:t>
            </a: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V EU državah je znižanje PIT za 1 o.t. vodi do</a:t>
            </a: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višje rasti za 0,049 o.t.</a:t>
            </a:r>
            <a:endParaRPr lang="sl-SI" sz="1700"/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r>
              <a:rPr lang="sl-SI" sz="1700"/>
              <a:t>Ne-EU: L.NMT = +0,032 (neznačilen)</a:t>
            </a: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Zunaj EU ni statistično zanesljive zveze </a:t>
            </a:r>
            <a:endParaRPr lang="sl-SI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med znižanjem PIT in rastjo. </a:t>
            </a:r>
            <a:endParaRPr lang="sl-SI"/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EU države so krize občutile bistveno bolj </a:t>
            </a:r>
            <a:endParaRPr lang="sl-SI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izgubile so </a:t>
            </a:r>
            <a:r>
              <a:rPr lang="sl-SI" sz="1700" b="1">
                <a:ea typeface="+mn-lt"/>
                <a:cs typeface="+mn-lt"/>
              </a:rPr>
              <a:t>3,4 o.t.</a:t>
            </a:r>
            <a:r>
              <a:rPr lang="sl-SI" sz="1700">
                <a:ea typeface="+mn-lt"/>
                <a:cs typeface="+mn-lt"/>
              </a:rPr>
              <a:t> rasti v kriznih letih, </a:t>
            </a:r>
            <a:endParaRPr lang="sl-SI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ne-EU pa le </a:t>
            </a:r>
            <a:r>
              <a:rPr lang="sl-SI" sz="1700" b="1">
                <a:ea typeface="+mn-lt"/>
                <a:cs typeface="+mn-lt"/>
              </a:rPr>
              <a:t>1,5 o.t.</a:t>
            </a:r>
            <a:endParaRPr lang="sl-SI"/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r>
              <a:rPr lang="sl-SI" sz="1700"/>
              <a:t>Krizni dummy EU: −3,439*** vs. ne-EU: −1,547***</a:t>
            </a:r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6B3776-638A-4151-CC66-F956AF249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129" y="1472338"/>
            <a:ext cx="5880186" cy="39133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C0D3AD-0343-CFD6-9088-BA0A19CB8120}"/>
                  </a:ext>
                </a:extLst>
              </p14:cNvPr>
              <p14:cNvContentPartPr/>
              <p14:nvPr/>
            </p14:nvContentPartPr>
            <p14:xfrm>
              <a:off x="8377301" y="2268102"/>
              <a:ext cx="453254" cy="26414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C0D3AD-0343-CFD6-9088-BA0A19CB81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41328" y="2196713"/>
                <a:ext cx="524839" cy="1688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628AA9E-F4B9-46D4-371E-70D3E5264401}"/>
                  </a:ext>
                </a:extLst>
              </p14:cNvPr>
              <p14:cNvContentPartPr/>
              <p14:nvPr/>
            </p14:nvContentPartPr>
            <p14:xfrm>
              <a:off x="9439379" y="2245014"/>
              <a:ext cx="598409" cy="11288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628AA9E-F4B9-46D4-371E-70D3E52644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03417" y="2039778"/>
                <a:ext cx="669974" cy="4207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0658557-9DA4-BCB6-0C52-521E047F2CF3}"/>
                  </a:ext>
                </a:extLst>
              </p14:cNvPr>
              <p14:cNvContentPartPr/>
              <p14:nvPr/>
            </p14:nvContentPartPr>
            <p14:xfrm>
              <a:off x="10914442" y="2303449"/>
              <a:ext cx="352755" cy="11288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0658557-9DA4-BCB6-0C52-521E047F2CF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878483" y="2232899"/>
                <a:ext cx="424313" cy="1520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4B8C5A7-41CD-3611-C1B1-6292FFC9D2B0}"/>
                  </a:ext>
                </a:extLst>
              </p14:cNvPr>
              <p14:cNvContentPartPr/>
              <p14:nvPr/>
            </p14:nvContentPartPr>
            <p14:xfrm>
              <a:off x="8382167" y="2632031"/>
              <a:ext cx="472125" cy="1128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4B8C5A7-41CD-3611-C1B1-6292FFC9D2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46182" y="2551402"/>
                <a:ext cx="543735" cy="172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7704C5C-9764-A79E-D47D-E4E0888F90D6}"/>
                  </a:ext>
                </a:extLst>
              </p14:cNvPr>
              <p14:cNvContentPartPr/>
              <p14:nvPr/>
            </p14:nvContentPartPr>
            <p14:xfrm>
              <a:off x="9501703" y="2624344"/>
              <a:ext cx="577610" cy="11288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7704C5C-9764-A79E-D47D-E4E0888F90D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65715" y="2436211"/>
                <a:ext cx="649226" cy="3866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02F9C1B-6F30-420F-F922-424632069C8B}"/>
                  </a:ext>
                </a:extLst>
              </p14:cNvPr>
              <p14:cNvContentPartPr/>
              <p14:nvPr/>
            </p14:nvContentPartPr>
            <p14:xfrm>
              <a:off x="10807115" y="2608563"/>
              <a:ext cx="529664" cy="11288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02F9C1B-6F30-420F-F922-424632069C8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771132" y="2518259"/>
                <a:ext cx="601269" cy="19144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6896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961" y="280603"/>
            <a:ext cx="9601200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sl-SI" sz="1900" b="1"/>
              <a:t>ROBUSTNOSTNE PREVERITVE: IZPUST KRIZNIH LET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/>
              <a:t>Namen: preveriti stabilnost koeficienta ob izpustu kriznih let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/>
              <a:t>FE osnova (787 opaz.):   L.NMT = +0,035 (neznačilen)</a:t>
            </a:r>
          </a:p>
          <a:p>
            <a:pPr marL="0" indent="0">
              <a:buNone/>
            </a:pPr>
            <a:r>
              <a:rPr lang="sl-SI" sz="1700"/>
              <a:t>Brez 2009–13 (621 opaz.): L.NMT = +0,019 (neznačilen)</a:t>
            </a:r>
          </a:p>
          <a:p>
            <a:pPr marL="0" indent="0">
              <a:buNone/>
            </a:pPr>
            <a:r>
              <a:rPr lang="sl-SI" sz="1700"/>
              <a:t>Brez 2020 (757 opaz.):    L.NMT = +0,007 (neznačilen)</a:t>
            </a:r>
          </a:p>
          <a:p>
            <a:pPr marL="0" indent="0">
              <a:buNone/>
            </a:pPr>
            <a:r>
              <a:rPr lang="sl-SI" sz="1700"/>
              <a:t>Brez vseh kriz (591 opaz.): L.NMT = +0,017 (neznačilen)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 b="1"/>
              <a:t>Ugotovitev: koeficient ostaja POZITIVEN IN NEZNAČILEN</a:t>
            </a:r>
          </a:p>
          <a:p>
            <a:pPr marL="0" indent="0">
              <a:buNone/>
            </a:pPr>
            <a:r>
              <a:rPr lang="sl-SI" sz="1700"/>
              <a:t>   v vseh robustnostnih specifikacijah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endParaRPr lang="sl-SI" sz="1700" dirty="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3C5969-0943-A232-70C0-9B4572B62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577" y="1562745"/>
            <a:ext cx="5868576" cy="34483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D383BB0-5EC4-C272-BB4A-5E610CED1B3C}"/>
                  </a:ext>
                </a:extLst>
              </p14:cNvPr>
              <p14:cNvContentPartPr/>
              <p14:nvPr/>
            </p14:nvContentPartPr>
            <p14:xfrm>
              <a:off x="8432246" y="2563732"/>
              <a:ext cx="410640" cy="16518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D383BB0-5EC4-C272-BB4A-5E610CED1B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96288" y="2493443"/>
                <a:ext cx="482196" cy="1567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025E396-A1D7-09CB-D4BC-6E92B4376F71}"/>
                  </a:ext>
                </a:extLst>
              </p14:cNvPr>
              <p14:cNvContentPartPr/>
              <p14:nvPr/>
            </p14:nvContentPartPr>
            <p14:xfrm>
              <a:off x="9340537" y="2557664"/>
              <a:ext cx="468361" cy="11288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025E396-A1D7-09CB-D4BC-6E92B4376F7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04565" y="2455046"/>
                <a:ext cx="539946" cy="2160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E259380-C7AD-BE26-A3C7-9C91F7F525EB}"/>
                  </a:ext>
                </a:extLst>
              </p14:cNvPr>
              <p14:cNvContentPartPr/>
              <p14:nvPr/>
            </p14:nvContentPartPr>
            <p14:xfrm>
              <a:off x="10378971" y="2553310"/>
              <a:ext cx="496329" cy="40638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E259380-C7AD-BE26-A3C7-9C91F7F525E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342979" y="2482015"/>
                <a:ext cx="567953" cy="1828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C4AC0A2-C4C5-8BE6-52B5-2E0C099E6C65}"/>
                  </a:ext>
                </a:extLst>
              </p14:cNvPr>
              <p14:cNvContentPartPr/>
              <p14:nvPr/>
            </p14:nvContentPartPr>
            <p14:xfrm>
              <a:off x="8476369" y="2266131"/>
              <a:ext cx="274462" cy="11288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C4AC0A2-C4C5-8BE6-52B5-2E0C099E6C6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40445" y="8531"/>
                <a:ext cx="345951" cy="45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E10A771-CC5D-5583-3873-9CD2C6B6CBE8}"/>
                  </a:ext>
                </a:extLst>
              </p14:cNvPr>
              <p14:cNvContentPartPr/>
              <p14:nvPr/>
            </p14:nvContentPartPr>
            <p14:xfrm>
              <a:off x="9462489" y="2243926"/>
              <a:ext cx="380760" cy="1128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E10A771-CC5D-5583-3873-9CD2C6B6CBE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26500" y="2157095"/>
                <a:ext cx="452377" cy="184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47FA9E6-E578-AC21-3FFE-7877C756B83C}"/>
                  </a:ext>
                </a:extLst>
              </p14:cNvPr>
              <p14:cNvContentPartPr/>
              <p14:nvPr/>
            </p14:nvContentPartPr>
            <p14:xfrm>
              <a:off x="10338066" y="2267904"/>
              <a:ext cx="403387" cy="11288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47FA9E6-E578-AC21-3FFE-7877C756B83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02081" y="10304"/>
                <a:ext cx="474996" cy="45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E6DEB25-D20D-5D2B-561E-CE9876389D4E}"/>
                  </a:ext>
                </a:extLst>
              </p14:cNvPr>
              <p14:cNvContentPartPr/>
              <p14:nvPr/>
            </p14:nvContentPartPr>
            <p14:xfrm>
              <a:off x="11430769" y="2242870"/>
              <a:ext cx="339740" cy="11288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E6DEB25-D20D-5D2B-561E-CE9876389D4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394818" y="-14730"/>
                <a:ext cx="411283" cy="4515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90" y="438509"/>
            <a:ext cx="5600000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" panose="020B0503020102020204" pitchFamily="34" charset="0"/>
              <a:buChar char="§"/>
            </a:pPr>
            <a:r>
              <a:rPr lang="sl-SI" sz="1900" b="1"/>
              <a:t>ANALIZA II: AVG_PIT — GRAFIČNA ANALIZA</a:t>
            </a:r>
            <a:endParaRPr lang="sl-SI"/>
          </a:p>
          <a:p>
            <a:pPr marL="0" indent="0">
              <a:buNone/>
            </a:pPr>
            <a:endParaRPr lang="sl-SI" sz="1700"/>
          </a:p>
          <a:p>
            <a:pPr marL="285750" indent="-285750">
              <a:buFont typeface="Wingdings" panose="020B0503020102020204" pitchFamily="34" charset="0"/>
              <a:buChar char="§"/>
            </a:pPr>
            <a:r>
              <a:rPr lang="sl-SI" sz="1700">
                <a:ea typeface="+mn-lt"/>
                <a:cs typeface="+mn-lt"/>
              </a:rPr>
              <a:t>Odvisna spremenljivka: </a:t>
            </a:r>
            <a:r>
              <a:rPr lang="sl-SI" sz="1700">
                <a:latin typeface="Franklin Gothic Book"/>
              </a:rPr>
              <a:t>rg</a:t>
            </a:r>
            <a:r>
              <a:rPr lang="sl-SI" sz="1700">
                <a:ea typeface="+mn-lt"/>
                <a:cs typeface="+mn-lt"/>
              </a:rPr>
              <a:t> = letna realna stopnja rasti BDP na prebivalca (%)</a:t>
            </a:r>
            <a:endParaRPr lang="sl-SI" sz="1700"/>
          </a:p>
          <a:p>
            <a:pPr marL="285750" indent="-285750">
              <a:buFont typeface="Wingdings" panose="020B0503020102020204" pitchFamily="34" charset="0"/>
              <a:buChar char="§"/>
            </a:pPr>
            <a:r>
              <a:rPr lang="sl-SI" sz="1700">
                <a:ea typeface="+mn-lt"/>
                <a:cs typeface="+mn-lt"/>
              </a:rPr>
              <a:t>Osrednja razlagalna spr.: </a:t>
            </a:r>
            <a:r>
              <a:rPr lang="sl-SI" sz="1700">
                <a:latin typeface="Franklin Gothic Book"/>
              </a:rPr>
              <a:t>L.avg_pit_rate</a:t>
            </a:r>
            <a:r>
              <a:rPr lang="sl-SI" sz="1700">
                <a:ea typeface="+mn-lt"/>
                <a:cs typeface="+mn-lt"/>
              </a:rPr>
              <a:t> = povprečna efektivna PIT stopnja z zamikom 1 leto (OECD Taxing Wages)</a:t>
            </a:r>
            <a:endParaRPr lang="sl-SI" sz="1700"/>
          </a:p>
          <a:p>
            <a:pPr marL="285750" indent="-285750">
              <a:buFont typeface="Wingdings" panose="020B0503020102020204" pitchFamily="34" charset="0"/>
              <a:buChar char="§"/>
            </a:pPr>
            <a:r>
              <a:rPr lang="sl-SI" sz="1700">
                <a:ea typeface="+mn-lt"/>
                <a:cs typeface="+mn-lt"/>
              </a:rPr>
              <a:t>Graf: efektivna PIT stopnja stabilna (~14–15 %), rast BDP močno niha z globalnimi šoki (2009, 2020) → davčna stopnja ne pojasnjuje nihanj rasti</a:t>
            </a:r>
            <a:endParaRPr lang="sl-SI" sz="1700"/>
          </a:p>
          <a:p>
            <a:pPr marL="285750" indent="-285750">
              <a:buFont typeface="Wingdings" panose="020B0503020102020204" pitchFamily="34" charset="0"/>
              <a:buChar char="§"/>
            </a:pPr>
            <a:r>
              <a:rPr lang="sl-SI" sz="1700">
                <a:ea typeface="+mn-lt"/>
                <a:cs typeface="+mn-lt"/>
              </a:rPr>
              <a:t>Razsevni diagram: rahlo negativen naklon → višja PIT stopnja asociirana z rahlo počasnejšo rastjo; korelacija šibka in heterogena</a:t>
            </a:r>
            <a:endParaRPr lang="sl-SI"/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endParaRPr lang="sl-SI" sz="1700"/>
          </a:p>
        </p:txBody>
      </p:sp>
      <p:pic>
        <p:nvPicPr>
          <p:cNvPr id="5" name="Grap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209" y="76928"/>
            <a:ext cx="4804486" cy="3266844"/>
          </a:xfrm>
          <a:prstGeom prst="rect">
            <a:avLst/>
          </a:prstGeom>
        </p:spPr>
      </p:pic>
      <p:pic>
        <p:nvPicPr>
          <p:cNvPr id="2" name="Slika 1" descr="Slika, ki vsebuje besede besedilo, posnetek zaslona, diagram, vrstica&#10;&#10;Vsebina, ustvarjena z UI, morda ni pravilna.">
            <a:extLst>
              <a:ext uri="{FF2B5EF4-FFF2-40B4-BE49-F238E27FC236}">
                <a16:creationId xmlns:a16="http://schemas.microsoft.com/office/drawing/2014/main" id="{B3501FF1-7500-7A79-993F-4AA581F7C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420" y="3528703"/>
            <a:ext cx="4817192" cy="330333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955" y="0"/>
            <a:ext cx="6264568" cy="68451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950">
              <a:solidFill>
                <a:srgbClr val="1F3864"/>
              </a:solidFill>
              <a:latin typeface="Courier New"/>
              <a:ea typeface="Courier New"/>
              <a:cs typeface="Courier New"/>
            </a:endParaRPr>
          </a:p>
          <a:p>
            <a:pPr marL="383540" indent="-383540"/>
            <a:r>
              <a:rPr lang="en-GB" sz="1900" b="1">
                <a:solidFill>
                  <a:schemeClr val="tx1"/>
                </a:solidFill>
                <a:ea typeface="+mn-lt"/>
                <a:cs typeface="+mn-lt"/>
              </a:rPr>
              <a:t>AVG_PIT: OLS </a:t>
            </a:r>
            <a:r>
              <a:rPr lang="en-GB" sz="1900" b="1" err="1">
                <a:solidFill>
                  <a:schemeClr val="tx1"/>
                </a:solidFill>
                <a:ea typeface="+mn-lt"/>
                <a:cs typeface="+mn-lt"/>
              </a:rPr>
              <a:t>modeli</a:t>
            </a:r>
            <a:endParaRPr lang="en-GB" sz="1900" b="1" err="1">
              <a:solidFill>
                <a:schemeClr val="tx1"/>
              </a:solidFill>
              <a:latin typeface="Courier New"/>
              <a:cs typeface="Courier New"/>
            </a:endParaRPr>
          </a:p>
          <a:p>
            <a:pPr marL="0" indent="0">
              <a:buNone/>
            </a:pPr>
            <a:endParaRPr lang="sl-SI" sz="1100"/>
          </a:p>
          <a:p>
            <a:pPr marL="0" indent="0">
              <a:buNone/>
            </a:pP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OLS-1: 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rg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= α + β₁·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L.avg_pit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+ β₂·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lcgdp_lag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+ β₃·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L.lfs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+ β₄·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L.trade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+ β₅·</a:t>
            </a:r>
            <a:r>
              <a:rPr lang="en-GB" sz="1700" i="1" err="1">
                <a:solidFill>
                  <a:schemeClr val="tx1"/>
                </a:solidFill>
                <a:latin typeface="Franklin Gothic Book"/>
                <a:cs typeface="Courier New"/>
              </a:rPr>
              <a:t>L.gfcf</a:t>
            </a:r>
            <a:r>
              <a:rPr lang="en-GB" sz="1700" i="1">
                <a:solidFill>
                  <a:schemeClr val="tx1"/>
                </a:solidFill>
                <a:latin typeface="Franklin Gothic Book"/>
                <a:cs typeface="Courier New"/>
              </a:rPr>
              <a:t>ᵢₜ + β₆·crisisₜ + εᵢₜ</a:t>
            </a:r>
            <a:endParaRPr lang="sl-SI" sz="1700" i="1">
              <a:solidFill>
                <a:schemeClr val="tx1"/>
              </a:solidFill>
              <a:latin typeface="Franklin Gothic Book"/>
            </a:endParaRPr>
          </a:p>
          <a:p>
            <a:pPr marL="0" indent="0">
              <a:buNone/>
            </a:pPr>
            <a:r>
              <a:rPr lang="en-GB" sz="1700" b="1">
                <a:solidFill>
                  <a:schemeClr val="tx1"/>
                </a:solidFill>
                <a:ea typeface="+mn-lt"/>
                <a:cs typeface="+mn-lt"/>
              </a:rPr>
              <a:t> β₁ = −0,038**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→ 1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o.t.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višja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povprečna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efektivna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 PIT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stopnja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asociirana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z 0,038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o.t.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počasnejšo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rastjo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BDP v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naslednjem</a:t>
            </a:r>
            <a:r>
              <a:rPr lang="en-GB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GB" sz="1700" err="1">
                <a:solidFill>
                  <a:schemeClr val="tx1"/>
                </a:solidFill>
                <a:ea typeface="+mn-lt"/>
                <a:cs typeface="+mn-lt"/>
              </a:rPr>
              <a:t>letu</a:t>
            </a:r>
            <a:endParaRPr lang="en-GB" err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7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700" i="1">
                <a:ea typeface="+mn-lt"/>
                <a:cs typeface="+mn-lt"/>
              </a:rPr>
              <a:t>Model (2): OLS-1 + EU dummy + (</a:t>
            </a:r>
            <a:r>
              <a:rPr lang="en-GB" sz="1700" i="1" err="1">
                <a:ea typeface="+mn-lt"/>
                <a:cs typeface="+mn-lt"/>
              </a:rPr>
              <a:t>L.avg_pit</a:t>
            </a:r>
            <a:r>
              <a:rPr lang="en-GB" sz="1700" i="1">
                <a:ea typeface="+mn-lt"/>
                <a:cs typeface="+mn-lt"/>
              </a:rPr>
              <a:t> × EU): </a:t>
            </a:r>
          </a:p>
          <a:p>
            <a:pPr marL="0" indent="0">
              <a:buNone/>
            </a:pPr>
            <a:r>
              <a:rPr lang="en-GB" sz="1700" b="1">
                <a:ea typeface="+mn-lt"/>
                <a:cs typeface="+mn-lt"/>
              </a:rPr>
              <a:t> β₁ = −0,019 (</a:t>
            </a:r>
            <a:r>
              <a:rPr lang="en-GB" sz="1700" b="1" err="1">
                <a:ea typeface="+mn-lt"/>
                <a:cs typeface="+mn-lt"/>
              </a:rPr>
              <a:t>neznačilen</a:t>
            </a:r>
            <a:r>
              <a:rPr lang="en-GB" sz="1700" b="1">
                <a:ea typeface="+mn-lt"/>
                <a:cs typeface="+mn-lt"/>
              </a:rPr>
              <a:t>)</a:t>
            </a:r>
            <a:r>
              <a:rPr lang="en-GB" sz="1700">
                <a:ea typeface="+mn-lt"/>
                <a:cs typeface="+mn-lt"/>
              </a:rPr>
              <a:t> → </a:t>
            </a:r>
            <a:r>
              <a:rPr lang="en-GB" sz="1700" err="1">
                <a:ea typeface="+mn-lt"/>
                <a:cs typeface="+mn-lt"/>
              </a:rPr>
              <a:t>učinek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izgine</a:t>
            </a:r>
            <a:r>
              <a:rPr lang="en-GB" sz="1700">
                <a:ea typeface="+mn-lt"/>
                <a:cs typeface="+mn-lt"/>
              </a:rPr>
              <a:t> ko </a:t>
            </a:r>
            <a:r>
              <a:rPr lang="en-GB" sz="1700" err="1">
                <a:ea typeface="+mn-lt"/>
                <a:cs typeface="+mn-lt"/>
              </a:rPr>
              <a:t>kontroliramo</a:t>
            </a:r>
            <a:r>
              <a:rPr lang="en-GB" sz="1700">
                <a:ea typeface="+mn-lt"/>
                <a:cs typeface="+mn-lt"/>
              </a:rPr>
              <a:t> za EU </a:t>
            </a:r>
            <a:r>
              <a:rPr lang="en-GB" sz="1700" err="1">
                <a:ea typeface="+mn-lt"/>
                <a:cs typeface="+mn-lt"/>
              </a:rPr>
              <a:t>članstvo</a:t>
            </a:r>
            <a:r>
              <a:rPr lang="en-GB" sz="1700">
                <a:ea typeface="+mn-lt"/>
                <a:cs typeface="+mn-lt"/>
              </a:rPr>
              <a:t>;</a:t>
            </a:r>
            <a:r>
              <a:rPr lang="en-GB" sz="1700" b="1">
                <a:ea typeface="+mn-lt"/>
                <a:cs typeface="+mn-lt"/>
              </a:rPr>
              <a:t> EU dummy −1,161*</a:t>
            </a:r>
            <a:r>
              <a:rPr lang="en-GB" sz="1700">
                <a:ea typeface="+mn-lt"/>
                <a:cs typeface="+mn-lt"/>
              </a:rPr>
              <a:t> → EU </a:t>
            </a:r>
            <a:r>
              <a:rPr lang="en-GB" sz="1700" err="1">
                <a:ea typeface="+mn-lt"/>
                <a:cs typeface="+mn-lt"/>
              </a:rPr>
              <a:t>države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rastejo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povprečno</a:t>
            </a:r>
            <a:r>
              <a:rPr lang="en-GB" sz="1700">
                <a:ea typeface="+mn-lt"/>
                <a:cs typeface="+mn-lt"/>
              </a:rPr>
              <a:t> 1,2 </a:t>
            </a:r>
            <a:r>
              <a:rPr lang="en-GB" sz="1700" err="1">
                <a:ea typeface="+mn-lt"/>
                <a:cs typeface="+mn-lt"/>
              </a:rPr>
              <a:t>o.t.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počasneje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kot</a:t>
            </a:r>
            <a:r>
              <a:rPr lang="en-GB" sz="1700">
                <a:ea typeface="+mn-lt"/>
                <a:cs typeface="+mn-lt"/>
              </a:rPr>
              <a:t> ne-EU;</a:t>
            </a:r>
            <a:r>
              <a:rPr lang="en-GB" sz="1700" b="1">
                <a:ea typeface="+mn-lt"/>
                <a:cs typeface="+mn-lt"/>
              </a:rPr>
              <a:t> </a:t>
            </a:r>
            <a:r>
              <a:rPr lang="en-GB" sz="1700" b="1" err="1">
                <a:ea typeface="+mn-lt"/>
                <a:cs typeface="+mn-lt"/>
              </a:rPr>
              <a:t>avg_pit×EU</a:t>
            </a:r>
            <a:r>
              <a:rPr lang="en-GB" sz="1700" b="1">
                <a:ea typeface="+mn-lt"/>
                <a:cs typeface="+mn-lt"/>
              </a:rPr>
              <a:t> = +0,006 (</a:t>
            </a:r>
            <a:r>
              <a:rPr lang="en-GB" sz="1700" b="1" err="1">
                <a:ea typeface="+mn-lt"/>
                <a:cs typeface="+mn-lt"/>
              </a:rPr>
              <a:t>neznačilen</a:t>
            </a:r>
            <a:r>
              <a:rPr lang="en-GB" sz="1700" b="1">
                <a:ea typeface="+mn-lt"/>
                <a:cs typeface="+mn-lt"/>
              </a:rPr>
              <a:t>)</a:t>
            </a:r>
            <a:r>
              <a:rPr lang="en-GB" sz="1700">
                <a:ea typeface="+mn-lt"/>
                <a:cs typeface="+mn-lt"/>
              </a:rPr>
              <a:t> → </a:t>
            </a:r>
            <a:r>
              <a:rPr lang="en-GB" sz="1700" err="1">
                <a:ea typeface="+mn-lt"/>
                <a:cs typeface="+mn-lt"/>
              </a:rPr>
              <a:t>ni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dokazov</a:t>
            </a:r>
            <a:r>
              <a:rPr lang="en-GB" sz="1700">
                <a:ea typeface="+mn-lt"/>
                <a:cs typeface="+mn-lt"/>
              </a:rPr>
              <a:t> da je </a:t>
            </a:r>
            <a:r>
              <a:rPr lang="en-GB" sz="1700" err="1">
                <a:ea typeface="+mn-lt"/>
                <a:cs typeface="+mn-lt"/>
              </a:rPr>
              <a:t>učinek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davčne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stopnje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na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rast</a:t>
            </a:r>
            <a:r>
              <a:rPr lang="en-GB" sz="1700">
                <a:ea typeface="+mn-lt"/>
                <a:cs typeface="+mn-lt"/>
              </a:rPr>
              <a:t> v EU </a:t>
            </a:r>
            <a:r>
              <a:rPr lang="en-GB" sz="1700" err="1">
                <a:ea typeface="+mn-lt"/>
                <a:cs typeface="+mn-lt"/>
              </a:rPr>
              <a:t>državah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statistično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drugačen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kot</a:t>
            </a:r>
            <a:r>
              <a:rPr lang="en-GB" sz="1700">
                <a:ea typeface="+mn-lt"/>
                <a:cs typeface="+mn-lt"/>
              </a:rPr>
              <a:t> v </a:t>
            </a:r>
            <a:r>
              <a:rPr lang="en-GB" sz="1700" err="1">
                <a:ea typeface="+mn-lt"/>
                <a:cs typeface="+mn-lt"/>
              </a:rPr>
              <a:t>preostalih</a:t>
            </a:r>
            <a:r>
              <a:rPr lang="en-GB" sz="1700">
                <a:ea typeface="+mn-lt"/>
                <a:cs typeface="+mn-lt"/>
              </a:rPr>
              <a:t> OECD </a:t>
            </a:r>
            <a:r>
              <a:rPr lang="en-GB" sz="1700" err="1">
                <a:ea typeface="+mn-lt"/>
                <a:cs typeface="+mn-lt"/>
              </a:rPr>
              <a:t>državah</a:t>
            </a:r>
            <a:r>
              <a:rPr lang="en-GB" sz="1700">
                <a:ea typeface="+mn-lt"/>
                <a:cs typeface="+mn-lt"/>
              </a:rPr>
              <a:t>  </a:t>
            </a:r>
            <a:endParaRPr lang="en-GB"/>
          </a:p>
          <a:p>
            <a:pPr marL="0" indent="0">
              <a:buNone/>
            </a:pPr>
            <a:r>
              <a:rPr lang="en-GB" sz="1700">
                <a:ea typeface="+mn-lt"/>
                <a:cs typeface="+mn-lt"/>
              </a:rPr>
              <a:t>           </a:t>
            </a:r>
            <a:endParaRPr lang="en-GB" sz="1700"/>
          </a:p>
          <a:p>
            <a:pPr marL="0" indent="0">
              <a:buNone/>
            </a:pPr>
            <a:r>
              <a:rPr lang="en-GB" sz="1700" i="1">
                <a:ea typeface="+mn-lt"/>
                <a:cs typeface="+mn-lt"/>
              </a:rPr>
              <a:t>Model (3): OLS-1 + SLO dummy + (</a:t>
            </a:r>
            <a:r>
              <a:rPr lang="en-GB" sz="1700" i="1" err="1">
                <a:ea typeface="+mn-lt"/>
                <a:cs typeface="+mn-lt"/>
              </a:rPr>
              <a:t>L.avg_pit</a:t>
            </a:r>
            <a:r>
              <a:rPr lang="en-GB" sz="1700" i="1">
                <a:ea typeface="+mn-lt"/>
                <a:cs typeface="+mn-lt"/>
              </a:rPr>
              <a:t> × SLO): </a:t>
            </a:r>
            <a:endParaRPr lang="en-GB" sz="1700" i="1"/>
          </a:p>
          <a:p>
            <a:pPr marL="0" indent="0">
              <a:buNone/>
            </a:pPr>
            <a:r>
              <a:rPr lang="en-GB" sz="1700" b="1" err="1">
                <a:ea typeface="+mn-lt"/>
                <a:cs typeface="+mn-lt"/>
              </a:rPr>
              <a:t>avg_pit×SLO</a:t>
            </a:r>
            <a:r>
              <a:rPr lang="en-GB" sz="1700" b="1">
                <a:ea typeface="+mn-lt"/>
                <a:cs typeface="+mn-lt"/>
              </a:rPr>
              <a:t> = +0,790***</a:t>
            </a:r>
            <a:r>
              <a:rPr lang="en-GB" sz="1700">
                <a:ea typeface="+mn-lt"/>
                <a:cs typeface="+mn-lt"/>
              </a:rPr>
              <a:t> → </a:t>
            </a:r>
            <a:r>
              <a:rPr lang="en-GB" sz="1700" err="1">
                <a:ea typeface="+mn-lt"/>
                <a:cs typeface="+mn-lt"/>
              </a:rPr>
              <a:t>skupni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učinek</a:t>
            </a:r>
            <a:r>
              <a:rPr lang="en-GB" sz="1700">
                <a:ea typeface="+mn-lt"/>
                <a:cs typeface="+mn-lt"/>
              </a:rPr>
              <a:t> za SLO: −0,040 + 0,790 = +0,750 </a:t>
            </a:r>
            <a:r>
              <a:rPr lang="en-GB" sz="1700" err="1">
                <a:ea typeface="+mn-lt"/>
                <a:cs typeface="+mn-lt"/>
              </a:rPr>
              <a:t>o.t.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hitrejše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rasti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na</a:t>
            </a:r>
            <a:r>
              <a:rPr lang="en-GB" sz="1700">
                <a:ea typeface="+mn-lt"/>
                <a:cs typeface="+mn-lt"/>
              </a:rPr>
              <a:t> 1 </a:t>
            </a:r>
            <a:r>
              <a:rPr lang="en-GB" sz="1700" err="1">
                <a:ea typeface="+mn-lt"/>
                <a:cs typeface="+mn-lt"/>
              </a:rPr>
              <a:t>o.t.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višje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davčne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stopnje</a:t>
            </a:r>
            <a:r>
              <a:rPr lang="en-GB" sz="1700">
                <a:ea typeface="+mn-lt"/>
                <a:cs typeface="+mn-lt"/>
              </a:rPr>
              <a:t> — </a:t>
            </a:r>
            <a:r>
              <a:rPr lang="en-GB" sz="1700" err="1">
                <a:ea typeface="+mn-lt"/>
                <a:cs typeface="+mn-lt"/>
              </a:rPr>
              <a:t>paradoksen</a:t>
            </a:r>
            <a:r>
              <a:rPr lang="en-GB" sz="1700">
                <a:ea typeface="+mn-lt"/>
                <a:cs typeface="+mn-lt"/>
              </a:rPr>
              <a:t> </a:t>
            </a:r>
            <a:r>
              <a:rPr lang="en-GB" sz="1700" err="1">
                <a:ea typeface="+mn-lt"/>
                <a:cs typeface="+mn-lt"/>
              </a:rPr>
              <a:t>rezultat</a:t>
            </a:r>
            <a:r>
              <a:rPr lang="en-GB" sz="1700">
                <a:ea typeface="+mn-lt"/>
                <a:cs typeface="+mn-lt"/>
              </a:rPr>
              <a:t>, </a:t>
            </a:r>
            <a:r>
              <a:rPr lang="en-GB" sz="1700" err="1">
                <a:ea typeface="+mn-lt"/>
                <a:cs typeface="+mn-lt"/>
              </a:rPr>
              <a:t>razlaga</a:t>
            </a:r>
            <a:r>
              <a:rPr lang="en-GB" sz="1700">
                <a:ea typeface="+mn-lt"/>
                <a:cs typeface="+mn-lt"/>
              </a:rPr>
              <a:t>: </a:t>
            </a:r>
            <a:r>
              <a:rPr lang="en-GB" sz="1700" err="1">
                <a:ea typeface="+mn-lt"/>
                <a:cs typeface="+mn-lt"/>
              </a:rPr>
              <a:t>procikličnost</a:t>
            </a:r>
            <a:endParaRPr lang="en-GB" err="1"/>
          </a:p>
          <a:p>
            <a:pPr marL="0" indent="0">
              <a:buNone/>
            </a:pPr>
            <a:endParaRPr lang="en-GB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240E00-DBAC-D2F8-D00D-F01BCB1B50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523" r="3662" b="114"/>
          <a:stretch>
            <a:fillRect/>
          </a:stretch>
        </p:blipFill>
        <p:spPr>
          <a:xfrm>
            <a:off x="7055684" y="899525"/>
            <a:ext cx="4931947" cy="50056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Rokopis 4">
                <a:extLst>
                  <a:ext uri="{FF2B5EF4-FFF2-40B4-BE49-F238E27FC236}">
                    <a16:creationId xmlns:a16="http://schemas.microsoft.com/office/drawing/2014/main" id="{B952B7F2-A343-49F8-9EA1-54ED49DC0C3C}"/>
                  </a:ext>
                </a:extLst>
              </p14:cNvPr>
              <p14:cNvContentPartPr/>
              <p14:nvPr/>
            </p14:nvContentPartPr>
            <p14:xfrm>
              <a:off x="9166348" y="1735666"/>
              <a:ext cx="453901" cy="10583"/>
            </p14:xfrm>
          </p:contentPart>
        </mc:Choice>
        <mc:Fallback xmlns="">
          <p:pic>
            <p:nvPicPr>
              <p:cNvPr id="5" name="Rokopis 4">
                <a:extLst>
                  <a:ext uri="{FF2B5EF4-FFF2-40B4-BE49-F238E27FC236}">
                    <a16:creationId xmlns:a16="http://schemas.microsoft.com/office/drawing/2014/main" id="{B952B7F2-A343-49F8-9EA1-54ED49DC0C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12398" y="-1439234"/>
                <a:ext cx="561442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Rokopis 5">
                <a:extLst>
                  <a:ext uri="{FF2B5EF4-FFF2-40B4-BE49-F238E27FC236}">
                    <a16:creationId xmlns:a16="http://schemas.microsoft.com/office/drawing/2014/main" id="{F67B9AF7-8211-CAD9-E81F-AAB561353AB9}"/>
                  </a:ext>
                </a:extLst>
              </p14:cNvPr>
              <p14:cNvContentPartPr/>
              <p14:nvPr/>
            </p14:nvContentPartPr>
            <p14:xfrm>
              <a:off x="10182343" y="1767416"/>
              <a:ext cx="422156" cy="10583"/>
            </p14:xfrm>
          </p:contentPart>
        </mc:Choice>
        <mc:Fallback xmlns="">
          <p:pic>
            <p:nvPicPr>
              <p:cNvPr id="6" name="Rokopis 5">
                <a:extLst>
                  <a:ext uri="{FF2B5EF4-FFF2-40B4-BE49-F238E27FC236}">
                    <a16:creationId xmlns:a16="http://schemas.microsoft.com/office/drawing/2014/main" id="{F67B9AF7-8211-CAD9-E81F-AAB561353A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28405" y="-1407484"/>
                <a:ext cx="529673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816CF1CA-559B-A239-B9E3-4A52E6CA7976}"/>
                  </a:ext>
                </a:extLst>
              </p14:cNvPr>
              <p14:cNvContentPartPr/>
              <p14:nvPr/>
            </p14:nvContentPartPr>
            <p14:xfrm>
              <a:off x="11283010" y="1767416"/>
              <a:ext cx="485656" cy="10583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816CF1CA-559B-A239-B9E3-4A52E6CA79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29048" y="-1407484"/>
                <a:ext cx="593220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Rokopis 7">
                <a:extLst>
                  <a:ext uri="{FF2B5EF4-FFF2-40B4-BE49-F238E27FC236}">
                    <a16:creationId xmlns:a16="http://schemas.microsoft.com/office/drawing/2014/main" id="{F43307D8-4E7A-9630-D9A1-B5824867662D}"/>
                  </a:ext>
                </a:extLst>
              </p14:cNvPr>
              <p14:cNvContentPartPr/>
              <p14:nvPr/>
            </p14:nvContentPartPr>
            <p14:xfrm>
              <a:off x="10171759" y="2158999"/>
              <a:ext cx="411574" cy="10583"/>
            </p14:xfrm>
          </p:contentPart>
        </mc:Choice>
        <mc:Fallback xmlns="">
          <p:pic>
            <p:nvPicPr>
              <p:cNvPr id="8" name="Rokopis 7">
                <a:extLst>
                  <a:ext uri="{FF2B5EF4-FFF2-40B4-BE49-F238E27FC236}">
                    <a16:creationId xmlns:a16="http://schemas.microsoft.com/office/drawing/2014/main" id="{F43307D8-4E7A-9630-D9A1-B5824867662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117794" y="-1015901"/>
                <a:ext cx="519144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Rokopis 8">
                <a:extLst>
                  <a:ext uri="{FF2B5EF4-FFF2-40B4-BE49-F238E27FC236}">
                    <a16:creationId xmlns:a16="http://schemas.microsoft.com/office/drawing/2014/main" id="{E1A550E0-9B30-A626-3052-0306752F10BE}"/>
                  </a:ext>
                </a:extLst>
              </p14:cNvPr>
              <p14:cNvContentPartPr/>
              <p14:nvPr/>
            </p14:nvContentPartPr>
            <p14:xfrm>
              <a:off x="10205776" y="2496929"/>
              <a:ext cx="419889" cy="21904"/>
            </p14:xfrm>
          </p:contentPart>
        </mc:Choice>
        <mc:Fallback xmlns="">
          <p:pic>
            <p:nvPicPr>
              <p:cNvPr id="9" name="Rokopis 8">
                <a:extLst>
                  <a:ext uri="{FF2B5EF4-FFF2-40B4-BE49-F238E27FC236}">
                    <a16:creationId xmlns:a16="http://schemas.microsoft.com/office/drawing/2014/main" id="{E1A550E0-9B30-A626-3052-0306752F10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51806" y="2390942"/>
                <a:ext cx="527470" cy="2335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Rokopis 9">
                <a:extLst>
                  <a:ext uri="{FF2B5EF4-FFF2-40B4-BE49-F238E27FC236}">
                    <a16:creationId xmlns:a16="http://schemas.microsoft.com/office/drawing/2014/main" id="{04895087-A880-C21F-B1B5-96D351DFC1FA}"/>
                  </a:ext>
                </a:extLst>
              </p14:cNvPr>
              <p14:cNvContentPartPr/>
              <p14:nvPr/>
            </p14:nvContentPartPr>
            <p14:xfrm>
              <a:off x="11367676" y="3047999"/>
              <a:ext cx="379823" cy="10583"/>
            </p14:xfrm>
          </p:contentPart>
        </mc:Choice>
        <mc:Fallback xmlns="">
          <p:pic>
            <p:nvPicPr>
              <p:cNvPr id="10" name="Rokopis 9">
                <a:extLst>
                  <a:ext uri="{FF2B5EF4-FFF2-40B4-BE49-F238E27FC236}">
                    <a16:creationId xmlns:a16="http://schemas.microsoft.com/office/drawing/2014/main" id="{04895087-A880-C21F-B1B5-96D351DFC1F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313724" y="2915711"/>
                <a:ext cx="487368" cy="27471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4796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794" y="221226"/>
            <a:ext cx="5506810" cy="63740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sl-SI" sz="1900" b="1"/>
              <a:t>AVG_PIT: FE REZULTATI</a:t>
            </a:r>
          </a:p>
          <a:p>
            <a:pPr marL="0" indent="0">
              <a:buNone/>
            </a:pPr>
            <a:endParaRPr lang="sl-SI" sz="1900" b="1">
              <a:solidFill>
                <a:srgbClr val="191B0E"/>
              </a:solidFill>
            </a:endParaRPr>
          </a:p>
          <a:p>
            <a:pPr marL="0" indent="0">
              <a:buNone/>
            </a:pPr>
            <a:r>
              <a:rPr lang="sl-SI" sz="1600" i="1">
                <a:solidFill>
                  <a:schemeClr val="tx1"/>
                </a:solidFill>
              </a:rPr>
              <a:t>FE-1</a:t>
            </a:r>
            <a:r>
              <a:rPr lang="sl-SI" sz="1600" i="1">
                <a:solidFill>
                  <a:schemeClr val="tx1"/>
                </a:solidFill>
                <a:ea typeface="+mn-lt"/>
                <a:cs typeface="+mn-lt"/>
              </a:rPr>
              <a:t>: </a:t>
            </a:r>
            <a:r>
              <a:rPr lang="sl-SI" sz="1600">
                <a:solidFill>
                  <a:schemeClr val="tx1"/>
                </a:solidFill>
                <a:ea typeface="+mn-lt"/>
                <a:cs typeface="+mn-lt"/>
              </a:rPr>
              <a:t>rgᵢₜ = μᵢ + β₁·L.avg_pitᵢₜ + β₂·lcgdp_lagᵢₜ + β₃·L.lfsᵢₜ + β₄·L.tradeᵢₜ + β₅·L.gfcfᵢₜ + β₆·crisisₜ + εᵢₜ</a:t>
            </a:r>
            <a:endParaRPr lang="sl-SI" sz="160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r>
              <a:rPr lang="sl-SI" sz="1600" b="1">
                <a:solidFill>
                  <a:srgbClr val="191B0E"/>
                </a:solidFill>
                <a:ea typeface="+mn-lt"/>
                <a:cs typeface="+mn-lt"/>
              </a:rPr>
              <a:t>β₁ = −0,055 (neznačilen) </a:t>
            </a:r>
            <a:r>
              <a:rPr lang="sl-SI" sz="1600">
                <a:solidFill>
                  <a:srgbClr val="191B0E"/>
                </a:solidFill>
                <a:ea typeface="+mn-lt"/>
                <a:cs typeface="+mn-lt"/>
              </a:rPr>
              <a:t>→ 1 o.t. višja povprečna efektivna PIT stopnja asociirana z 0,055 o.t. počasnejšo rastjo BDP — ekonomsko majhen in statistično neznačilen; </a:t>
            </a:r>
          </a:p>
          <a:p>
            <a:pPr marL="0" indent="0">
              <a:buNone/>
            </a:pPr>
            <a:endParaRPr lang="sl-SI" sz="1600">
              <a:solidFill>
                <a:srgbClr val="191B0E"/>
              </a:solidFill>
            </a:endParaRPr>
          </a:p>
          <a:p>
            <a:pPr marL="383540" indent="-383540">
              <a:buNone/>
            </a:pPr>
            <a:r>
              <a:rPr lang="sl-SI" sz="1600" i="1">
                <a:ea typeface="+mn-lt"/>
                <a:cs typeface="+mn-lt"/>
              </a:rPr>
              <a:t>Model (2): FE-1 + (L.avg_pit × EU)</a:t>
            </a:r>
            <a:endParaRPr lang="sl-SI" sz="1600" i="1"/>
          </a:p>
          <a:p>
            <a:pPr marL="383540" indent="-383540">
              <a:buNone/>
            </a:pPr>
            <a:r>
              <a:rPr lang="sl-SI" sz="1600" b="1">
                <a:solidFill>
                  <a:srgbClr val="191B0E"/>
                </a:solidFill>
                <a:ea typeface="+mn-lt"/>
                <a:cs typeface="+mn-lt"/>
              </a:rPr>
              <a:t>avg_pit×EU = +0,191 (neznačilen)</a:t>
            </a:r>
            <a:r>
              <a:rPr lang="sl-SI" sz="1600">
                <a:solidFill>
                  <a:srgbClr val="191B0E"/>
                </a:solidFill>
                <a:ea typeface="+mn-lt"/>
                <a:cs typeface="+mn-lt"/>
              </a:rPr>
              <a:t> → ni dokazov da je učinek davčne stopnje v EU državah statistično drugačen kot v preostalih OECD</a:t>
            </a:r>
            <a:endParaRPr lang="sl-SI" sz="1600"/>
          </a:p>
          <a:p>
            <a:pPr marL="383540" indent="-383540">
              <a:buNone/>
            </a:pPr>
            <a:endParaRPr lang="sl-SI" sz="1600">
              <a:solidFill>
                <a:srgbClr val="191B0E"/>
              </a:solidFill>
              <a:ea typeface="+mn-lt"/>
              <a:cs typeface="+mn-lt"/>
            </a:endParaRPr>
          </a:p>
          <a:p>
            <a:pPr marL="383540" indent="-383540">
              <a:buNone/>
            </a:pPr>
            <a:r>
              <a:rPr lang="sl-SI" sz="1600" i="1">
                <a:solidFill>
                  <a:srgbClr val="191B0E"/>
                </a:solidFill>
                <a:ea typeface="+mn-lt"/>
                <a:cs typeface="+mn-lt"/>
              </a:rPr>
              <a:t>Model (3): FE-1 + (L.avg_pit × SLO)</a:t>
            </a:r>
            <a:endParaRPr lang="sl-SI" sz="1600" i="1"/>
          </a:p>
          <a:p>
            <a:pPr marL="0" indent="0">
              <a:buNone/>
            </a:pPr>
            <a:r>
              <a:rPr lang="sl-SI" sz="1600" b="1">
                <a:solidFill>
                  <a:srgbClr val="191B0E"/>
                </a:solidFill>
                <a:ea typeface="+mn-lt"/>
                <a:cs typeface="+mn-lt"/>
              </a:rPr>
              <a:t>avg_pit×SLO = +0,698*** </a:t>
            </a:r>
            <a:r>
              <a:rPr lang="sl-SI" sz="1600">
                <a:solidFill>
                  <a:srgbClr val="191B0E"/>
                </a:solidFill>
                <a:ea typeface="+mn-lt"/>
                <a:cs typeface="+mn-lt"/>
              </a:rPr>
              <a:t>→ skupni učinek za SLO: −0,062 + 0,698 = +0,636 o.t. hitrejše rasti na 1 o.t. višje davčne stopnje — paradoksen rezultat, razlaga: procikličnost efektivne stopnje v Sloveniji</a:t>
            </a:r>
            <a:endParaRPr lang="sl-SI" sz="160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70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sl-SI" sz="14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8896F1-5612-A114-D2E6-3732FB7D6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251" y="1110711"/>
            <a:ext cx="5826384" cy="46365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F384A587-506E-7EB9-6DB9-41386B625469}"/>
                  </a:ext>
                </a:extLst>
              </p14:cNvPr>
              <p14:cNvContentPartPr/>
              <p14:nvPr/>
            </p14:nvContentPartPr>
            <p14:xfrm>
              <a:off x="8679796" y="1841038"/>
              <a:ext cx="432453" cy="22197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F384A587-506E-7EB9-6DB9-41386B6254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25829" y="1735338"/>
                <a:ext cx="540027" cy="2332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Rokopis 7">
                <a:extLst>
                  <a:ext uri="{FF2B5EF4-FFF2-40B4-BE49-F238E27FC236}">
                    <a16:creationId xmlns:a16="http://schemas.microsoft.com/office/drawing/2014/main" id="{E955BBAD-B904-F148-0B15-F89CD03E3C04}"/>
                  </a:ext>
                </a:extLst>
              </p14:cNvPr>
              <p14:cNvContentPartPr/>
              <p14:nvPr/>
            </p14:nvContentPartPr>
            <p14:xfrm>
              <a:off x="9769446" y="1852083"/>
              <a:ext cx="411719" cy="31988"/>
            </p14:xfrm>
          </p:contentPart>
        </mc:Choice>
        <mc:Fallback xmlns="">
          <p:pic>
            <p:nvPicPr>
              <p:cNvPr id="8" name="Rokopis 7">
                <a:extLst>
                  <a:ext uri="{FF2B5EF4-FFF2-40B4-BE49-F238E27FC236}">
                    <a16:creationId xmlns:a16="http://schemas.microsoft.com/office/drawing/2014/main" id="{E955BBAD-B904-F148-0B15-F89CD03E3C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15509" y="1745456"/>
                <a:ext cx="519233" cy="2448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Rokopis 8">
                <a:extLst>
                  <a:ext uri="{FF2B5EF4-FFF2-40B4-BE49-F238E27FC236}">
                    <a16:creationId xmlns:a16="http://schemas.microsoft.com/office/drawing/2014/main" id="{F5AF11D9-FAA7-105E-88B9-39192D22EA34}"/>
                  </a:ext>
                </a:extLst>
              </p14:cNvPr>
              <p14:cNvContentPartPr/>
              <p14:nvPr/>
            </p14:nvContentPartPr>
            <p14:xfrm>
              <a:off x="10976496" y="1862205"/>
              <a:ext cx="453503" cy="11505"/>
            </p14:xfrm>
          </p:contentPart>
        </mc:Choice>
        <mc:Fallback xmlns="">
          <p:pic>
            <p:nvPicPr>
              <p:cNvPr id="9" name="Rokopis 8">
                <a:extLst>
                  <a:ext uri="{FF2B5EF4-FFF2-40B4-BE49-F238E27FC236}">
                    <a16:creationId xmlns:a16="http://schemas.microsoft.com/office/drawing/2014/main" id="{F5AF11D9-FAA7-105E-88B9-39192D22EA3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922508" y="1757614"/>
                <a:ext cx="561120" cy="220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Rokopis 9">
                <a:extLst>
                  <a:ext uri="{FF2B5EF4-FFF2-40B4-BE49-F238E27FC236}">
                    <a16:creationId xmlns:a16="http://schemas.microsoft.com/office/drawing/2014/main" id="{90F76C56-B5C4-5D88-5E5C-32085111E5F4}"/>
                  </a:ext>
                </a:extLst>
              </p14:cNvPr>
              <p14:cNvContentPartPr/>
              <p14:nvPr/>
            </p14:nvContentPartPr>
            <p14:xfrm>
              <a:off x="9822509" y="2328333"/>
              <a:ext cx="305740" cy="10583"/>
            </p14:xfrm>
          </p:contentPart>
        </mc:Choice>
        <mc:Fallback xmlns="">
          <p:pic>
            <p:nvPicPr>
              <p:cNvPr id="10" name="Rokopis 9">
                <a:extLst>
                  <a:ext uri="{FF2B5EF4-FFF2-40B4-BE49-F238E27FC236}">
                    <a16:creationId xmlns:a16="http://schemas.microsoft.com/office/drawing/2014/main" id="{90F76C56-B5C4-5D88-5E5C-32085111E5F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68555" y="-846567"/>
                <a:ext cx="413289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Rokopis 10">
                <a:extLst>
                  <a:ext uri="{FF2B5EF4-FFF2-40B4-BE49-F238E27FC236}">
                    <a16:creationId xmlns:a16="http://schemas.microsoft.com/office/drawing/2014/main" id="{0AE37C1D-1393-4EE5-1A79-8B360F474446}"/>
                  </a:ext>
                </a:extLst>
              </p14:cNvPr>
              <p14:cNvContentPartPr/>
              <p14:nvPr/>
            </p14:nvContentPartPr>
            <p14:xfrm>
              <a:off x="10986676" y="2666999"/>
              <a:ext cx="422156" cy="10583"/>
            </p14:xfrm>
          </p:contentPart>
        </mc:Choice>
        <mc:Fallback xmlns="">
          <p:pic>
            <p:nvPicPr>
              <p:cNvPr id="11" name="Rokopis 10">
                <a:extLst>
                  <a:ext uri="{FF2B5EF4-FFF2-40B4-BE49-F238E27FC236}">
                    <a16:creationId xmlns:a16="http://schemas.microsoft.com/office/drawing/2014/main" id="{0AE37C1D-1393-4EE5-1A79-8B360F47444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32738" y="-507901"/>
                <a:ext cx="529673" cy="634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925" y="221226"/>
            <a:ext cx="5728502" cy="64204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sl-SI" sz="1900" b="1"/>
              <a:t>AVG_PIT: REZULTATI LOČENO PO REGIJAH</a:t>
            </a:r>
          </a:p>
          <a:p>
            <a:pPr marL="383540" indent="-383540"/>
            <a:endParaRPr lang="sl-SI" sz="1900" b="1"/>
          </a:p>
          <a:p>
            <a:pPr marL="0" indent="0">
              <a:buNone/>
            </a:pPr>
            <a:r>
              <a:rPr lang="sl-SI" sz="1700" i="1">
                <a:ea typeface="+mn-lt"/>
                <a:cs typeface="+mn-lt"/>
              </a:rPr>
              <a:t>FE-EU: rgᵢₜ = μᵢ + β₁·L.avg_pitᵢₜ + kontrole + β₆·crisisₜ + εᵢₜ,          i ∈ EU</a:t>
            </a:r>
            <a:endParaRPr lang="sl-SI" sz="1700" i="1"/>
          </a:p>
          <a:p>
            <a:pPr marL="0" indent="0">
              <a:buNone/>
            </a:pPr>
            <a:r>
              <a:rPr lang="sl-SI" sz="1700">
                <a:solidFill>
                  <a:srgbClr val="191B0E"/>
                </a:solidFill>
                <a:ea typeface="+mn-lt"/>
                <a:cs typeface="+mn-lt"/>
              </a:rPr>
              <a:t>EU (N=459):</a:t>
            </a:r>
            <a:r>
              <a:rPr lang="sl-SI" sz="1700" b="1">
                <a:solidFill>
                  <a:srgbClr val="191B0E"/>
                </a:solidFill>
                <a:ea typeface="+mn-lt"/>
                <a:cs typeface="+mn-lt"/>
              </a:rPr>
              <a:t> β₁ = −0,024 (neznačilen)</a:t>
            </a:r>
            <a:r>
              <a:rPr lang="sl-SI" sz="1700">
                <a:solidFill>
                  <a:srgbClr val="191B0E"/>
                </a:solidFill>
                <a:ea typeface="+mn-lt"/>
                <a:cs typeface="+mn-lt"/>
              </a:rPr>
              <a:t> → 1 o.t. višja povprečna efektivna PIT stopnja asociirana z 0,024 o.t. počasnejšo rastjo BDP v EU — ekonomsko zanemarljivo;     </a:t>
            </a:r>
            <a:endParaRPr lang="sl-SI" sz="1700"/>
          </a:p>
          <a:p>
            <a:pPr marL="0" indent="0">
              <a:buNone/>
            </a:pPr>
            <a:endParaRPr lang="sl-SI" sz="1700">
              <a:solidFill>
                <a:srgbClr val="191B0E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 i="1">
                <a:solidFill>
                  <a:srgbClr val="191B0E"/>
                </a:solidFill>
                <a:ea typeface="+mn-lt"/>
                <a:cs typeface="+mn-lt"/>
              </a:rPr>
              <a:t>FE-ne-EU: rgᵢₜ = μᵢ + β₁·L.avg_pitᵢₜ + kontrole + β₆·crisisₜ + εᵢₜ,    i ∉ EU</a:t>
            </a:r>
            <a:endParaRPr lang="sl-SI" sz="1700" i="1"/>
          </a:p>
          <a:p>
            <a:pPr marL="0" indent="0">
              <a:buNone/>
            </a:pPr>
            <a:r>
              <a:rPr lang="sl-SI" sz="1700">
                <a:ea typeface="+mn-lt"/>
                <a:cs typeface="+mn-lt"/>
              </a:rPr>
              <a:t>Ne-EU (N=328): </a:t>
            </a:r>
            <a:r>
              <a:rPr lang="sl-SI" sz="1700" b="1">
                <a:ea typeface="+mn-lt"/>
                <a:cs typeface="+mn-lt"/>
              </a:rPr>
              <a:t>β₁ = −0,159 (neznačilen)</a:t>
            </a:r>
            <a:r>
              <a:rPr lang="sl-SI" sz="1700">
                <a:ea typeface="+mn-lt"/>
                <a:cs typeface="+mn-lt"/>
              </a:rPr>
              <a:t> → 1 o.t. višja stopnja asociirana z 0,159 o.t. počasnejšo rastjo — ekonomsko večji učinek kot v EU, a statistično nezanesljiv zaradi visoke heterogenosti skupine</a:t>
            </a:r>
            <a:endParaRPr lang="sl-SI" sz="1700"/>
          </a:p>
          <a:p>
            <a:pPr marL="0" indent="0">
              <a:buNone/>
            </a:pPr>
            <a:endParaRPr lang="sl-SI" sz="1700">
              <a:solidFill>
                <a:srgbClr val="191B0E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>
                <a:solidFill>
                  <a:srgbClr val="191B0E"/>
                </a:solidFill>
                <a:ea typeface="+mn-lt"/>
                <a:cs typeface="+mn-lt"/>
              </a:rPr>
              <a:t>Krizni dummy: EU −3,332*** vs. ne-EU −1,581*** → kriza v EU znižala rast za </a:t>
            </a:r>
            <a:r>
              <a:rPr lang="sl-SI" sz="1700" b="1">
                <a:solidFill>
                  <a:srgbClr val="191B0E"/>
                </a:solidFill>
                <a:ea typeface="+mn-lt"/>
                <a:cs typeface="+mn-lt"/>
              </a:rPr>
              <a:t>3,3 o.t.</a:t>
            </a:r>
            <a:r>
              <a:rPr lang="sl-SI" sz="1700">
                <a:solidFill>
                  <a:srgbClr val="191B0E"/>
                </a:solidFill>
                <a:ea typeface="+mn-lt"/>
                <a:cs typeface="+mn-lt"/>
              </a:rPr>
              <a:t>, v ne-EU za </a:t>
            </a:r>
            <a:r>
              <a:rPr lang="sl-SI" sz="1700" b="1">
                <a:solidFill>
                  <a:srgbClr val="191B0E"/>
                </a:solidFill>
                <a:ea typeface="+mn-lt"/>
                <a:cs typeface="+mn-lt"/>
              </a:rPr>
              <a:t>1,5 o.t.</a:t>
            </a:r>
            <a:r>
              <a:rPr lang="sl-SI" sz="1700">
                <a:solidFill>
                  <a:srgbClr val="191B0E"/>
                </a:solidFill>
                <a:ea typeface="+mn-lt"/>
                <a:cs typeface="+mn-lt"/>
              </a:rPr>
              <a:t> — EU krizne šoke občuti 2× močneje</a:t>
            </a:r>
            <a:endParaRPr lang="sl-SI"/>
          </a:p>
          <a:p>
            <a:pPr marL="0" indent="0">
              <a:buNone/>
            </a:pPr>
            <a:endParaRPr lang="sl-SI" sz="1900" b="1">
              <a:solidFill>
                <a:srgbClr val="191B0E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sl-SI" sz="14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F2B7CC-EE93-F1A3-1941-A91FF911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771" y="1588574"/>
            <a:ext cx="5892186" cy="4274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Rokopis 4">
                <a:extLst>
                  <a:ext uri="{FF2B5EF4-FFF2-40B4-BE49-F238E27FC236}">
                    <a16:creationId xmlns:a16="http://schemas.microsoft.com/office/drawing/2014/main" id="{7D62390B-BD3F-04C1-DE4A-40498EC65651}"/>
                  </a:ext>
                </a:extLst>
              </p14:cNvPr>
              <p14:cNvContentPartPr/>
              <p14:nvPr/>
            </p14:nvContentPartPr>
            <p14:xfrm>
              <a:off x="9854259" y="2444289"/>
              <a:ext cx="348073" cy="11044"/>
            </p14:xfrm>
          </p:contentPart>
        </mc:Choice>
        <mc:Fallback xmlns="">
          <p:pic>
            <p:nvPicPr>
              <p:cNvPr id="5" name="Rokopis 4">
                <a:extLst>
                  <a:ext uri="{FF2B5EF4-FFF2-40B4-BE49-F238E27FC236}">
                    <a16:creationId xmlns:a16="http://schemas.microsoft.com/office/drawing/2014/main" id="{7D62390B-BD3F-04C1-DE4A-40498EC656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00322" y="2340751"/>
                <a:ext cx="455587" cy="2177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Rokopis 5">
                <a:extLst>
                  <a:ext uri="{FF2B5EF4-FFF2-40B4-BE49-F238E27FC236}">
                    <a16:creationId xmlns:a16="http://schemas.microsoft.com/office/drawing/2014/main" id="{A01FD247-104B-7C7E-37A9-FE5B6EDFD81B}"/>
                  </a:ext>
                </a:extLst>
              </p14:cNvPr>
              <p14:cNvContentPartPr/>
              <p14:nvPr/>
            </p14:nvContentPartPr>
            <p14:xfrm>
              <a:off x="11124280" y="2434167"/>
              <a:ext cx="432719" cy="42774"/>
            </p14:xfrm>
          </p:contentPart>
        </mc:Choice>
        <mc:Fallback xmlns="">
          <p:pic>
            <p:nvPicPr>
              <p:cNvPr id="6" name="Rokopis 5">
                <a:extLst>
                  <a:ext uri="{FF2B5EF4-FFF2-40B4-BE49-F238E27FC236}">
                    <a16:creationId xmlns:a16="http://schemas.microsoft.com/office/drawing/2014/main" id="{A01FD247-104B-7C7E-37A9-FE5B6EDFD8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70325" y="2327232"/>
                <a:ext cx="540269" cy="2562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9CF27318-4D9C-7C80-B189-E142466EDA5A}"/>
                  </a:ext>
                </a:extLst>
              </p14:cNvPr>
              <p14:cNvContentPartPr/>
              <p14:nvPr/>
            </p14:nvContentPartPr>
            <p14:xfrm>
              <a:off x="9801343" y="2952749"/>
              <a:ext cx="527990" cy="63945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9CF27318-4D9C-7C80-B189-E142466EDA5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7356" y="2844977"/>
                <a:ext cx="635604" cy="2791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Rokopis 7">
                <a:extLst>
                  <a:ext uri="{FF2B5EF4-FFF2-40B4-BE49-F238E27FC236}">
                    <a16:creationId xmlns:a16="http://schemas.microsoft.com/office/drawing/2014/main" id="{4F2AC071-C491-AB20-F361-4C797DEBB2DE}"/>
                  </a:ext>
                </a:extLst>
              </p14:cNvPr>
              <p14:cNvContentPartPr/>
              <p14:nvPr/>
            </p14:nvContentPartPr>
            <p14:xfrm>
              <a:off x="11113676" y="2952749"/>
              <a:ext cx="506823" cy="10583"/>
            </p14:xfrm>
          </p:contentPart>
        </mc:Choice>
        <mc:Fallback xmlns="">
          <p:pic>
            <p:nvPicPr>
              <p:cNvPr id="8" name="Rokopis 7">
                <a:extLst>
                  <a:ext uri="{FF2B5EF4-FFF2-40B4-BE49-F238E27FC236}">
                    <a16:creationId xmlns:a16="http://schemas.microsoft.com/office/drawing/2014/main" id="{4F2AC071-C491-AB20-F361-4C797DEBB2D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59682" y="-222151"/>
                <a:ext cx="614451" cy="634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526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795" y="221226"/>
            <a:ext cx="5708839" cy="66293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sl-SI" sz="1900" b="1"/>
              <a:t>AVG_PIT: ROBUSTNE PREVERITVE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endParaRPr lang="sl-SI" sz="1700"/>
          </a:p>
          <a:p>
            <a:pPr marL="0" indent="0" eaLnBrk="0" fontAlgn="base" hangingPunct="0">
              <a:buNone/>
            </a:pP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Namen: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preveriti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ali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je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rezultat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FE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osnove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(−0,055,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neznačilen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odvisen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od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vključitve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kriznih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let</a:t>
            </a: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70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FE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osnova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(787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opaz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.): β₁ = −0,055 (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neznačilen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)</a:t>
            </a: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Brez 2009–13 (621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opaz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.): β₁ = +0,015 (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neznačilen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)</a:t>
            </a: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Brez 2020 (757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opaz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.): β₁ = −0,023 (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neznačilen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)</a:t>
            </a: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70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Koeficient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menja</a:t>
            </a:r>
            <a:r>
              <a:rPr lang="en-US" sz="170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predznak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glede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specifikacijo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→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ni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stabilnega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ekonomskega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učinka</a:t>
            </a:r>
            <a:endParaRPr lang="en-US" sz="170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170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Ugotovitev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: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avg_pit</a:t>
            </a:r>
            <a:r>
              <a:rPr lang="en-US" sz="170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neznačilen</a:t>
            </a:r>
            <a:r>
              <a:rPr lang="en-US" sz="1700" b="1">
                <a:solidFill>
                  <a:schemeClr val="tx1"/>
                </a:solidFill>
                <a:ea typeface="+mn-lt"/>
                <a:cs typeface="+mn-lt"/>
              </a:rPr>
              <a:t> v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vseh</a:t>
            </a:r>
            <a:r>
              <a:rPr lang="en-US" sz="170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tx1"/>
                </a:solidFill>
                <a:ea typeface="+mn-lt"/>
                <a:cs typeface="+mn-lt"/>
              </a:rPr>
              <a:t>specifikacijah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→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odsotnost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učinka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je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robustna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, ne glede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na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vključitev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700" err="1">
                <a:solidFill>
                  <a:schemeClr val="tx1"/>
                </a:solidFill>
                <a:ea typeface="+mn-lt"/>
                <a:cs typeface="+mn-lt"/>
              </a:rPr>
              <a:t>kriznih</a:t>
            </a:r>
            <a:r>
              <a:rPr lang="en-US" sz="1700">
                <a:solidFill>
                  <a:schemeClr val="tx1"/>
                </a:solidFill>
                <a:ea typeface="+mn-lt"/>
                <a:cs typeface="+mn-lt"/>
              </a:rPr>
              <a:t> let</a:t>
            </a:r>
            <a:endParaRPr lang="en-US" sz="1700">
              <a:solidFill>
                <a:schemeClr val="tx1"/>
              </a:solidFill>
            </a:endParaRPr>
          </a:p>
          <a:p>
            <a:pPr marL="0" marR="0" lvl="0" indent="0"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sl-SI" sz="14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17DAED-13C9-EEC2-2999-D95E00B6DC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8"/>
          <a:stretch>
            <a:fillRect/>
          </a:stretch>
        </p:blipFill>
        <p:spPr>
          <a:xfrm>
            <a:off x="6454639" y="1356099"/>
            <a:ext cx="5737434" cy="38899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Rokopis 4">
                <a:extLst>
                  <a:ext uri="{FF2B5EF4-FFF2-40B4-BE49-F238E27FC236}">
                    <a16:creationId xmlns:a16="http://schemas.microsoft.com/office/drawing/2014/main" id="{86EA8002-36CB-844C-353F-D827C3E2E817}"/>
                  </a:ext>
                </a:extLst>
              </p14:cNvPr>
              <p14:cNvContentPartPr/>
              <p14:nvPr/>
            </p14:nvContentPartPr>
            <p14:xfrm>
              <a:off x="8743040" y="2148416"/>
              <a:ext cx="422125" cy="10583"/>
            </p14:xfrm>
          </p:contentPart>
        </mc:Choice>
        <mc:Fallback xmlns="">
          <p:pic>
            <p:nvPicPr>
              <p:cNvPr id="5" name="Rokopis 4">
                <a:extLst>
                  <a:ext uri="{FF2B5EF4-FFF2-40B4-BE49-F238E27FC236}">
                    <a16:creationId xmlns:a16="http://schemas.microsoft.com/office/drawing/2014/main" id="{86EA8002-36CB-844C-353F-D827C3E2E8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89106" y="-1026484"/>
                <a:ext cx="529634" cy="63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Rokopis 5">
                <a:extLst>
                  <a:ext uri="{FF2B5EF4-FFF2-40B4-BE49-F238E27FC236}">
                    <a16:creationId xmlns:a16="http://schemas.microsoft.com/office/drawing/2014/main" id="{3F4AA6C3-D46A-92CE-B457-41ED4C113628}"/>
                  </a:ext>
                </a:extLst>
              </p14:cNvPr>
              <p14:cNvContentPartPr/>
              <p14:nvPr/>
            </p14:nvContentPartPr>
            <p14:xfrm>
              <a:off x="9822501" y="2159000"/>
              <a:ext cx="453915" cy="22082"/>
            </p14:xfrm>
          </p:contentPart>
        </mc:Choice>
        <mc:Fallback xmlns="">
          <p:pic>
            <p:nvPicPr>
              <p:cNvPr id="6" name="Rokopis 5">
                <a:extLst>
                  <a:ext uri="{FF2B5EF4-FFF2-40B4-BE49-F238E27FC236}">
                    <a16:creationId xmlns:a16="http://schemas.microsoft.com/office/drawing/2014/main" id="{3F4AA6C3-D46A-92CE-B457-41ED4C1136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68549" y="2053848"/>
                <a:ext cx="561459" cy="2320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Rokopis 6">
                <a:extLst>
                  <a:ext uri="{FF2B5EF4-FFF2-40B4-BE49-F238E27FC236}">
                    <a16:creationId xmlns:a16="http://schemas.microsoft.com/office/drawing/2014/main" id="{328BEFAF-BAA3-E150-B035-EC190262A9CC}"/>
                  </a:ext>
                </a:extLst>
              </p14:cNvPr>
              <p14:cNvContentPartPr/>
              <p14:nvPr/>
            </p14:nvContentPartPr>
            <p14:xfrm>
              <a:off x="11039593" y="2148416"/>
              <a:ext cx="464490" cy="10583"/>
            </p14:xfrm>
          </p:contentPart>
        </mc:Choice>
        <mc:Fallback xmlns="">
          <p:pic>
            <p:nvPicPr>
              <p:cNvPr id="7" name="Rokopis 6">
                <a:extLst>
                  <a:ext uri="{FF2B5EF4-FFF2-40B4-BE49-F238E27FC236}">
                    <a16:creationId xmlns:a16="http://schemas.microsoft.com/office/drawing/2014/main" id="{328BEFAF-BAA3-E150-B035-EC190262A9C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985666" y="2016128"/>
                <a:ext cx="571984" cy="27471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5076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42659-4D8D-6652-B07A-D8B2897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3. VPRAŠANJE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96A2D-7BBA-03A4-3803-55B7CDD7A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Ali se </a:t>
            </a:r>
            <a:r>
              <a:rPr lang="en-US" err="1">
                <a:ea typeface="+mn-lt"/>
                <a:cs typeface="+mn-lt"/>
              </a:rPr>
              <a:t>vam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zdi</a:t>
            </a:r>
            <a:r>
              <a:rPr lang="en-US">
                <a:ea typeface="+mn-lt"/>
                <a:cs typeface="+mn-lt"/>
              </a:rPr>
              <a:t>, da </a:t>
            </a:r>
            <a:r>
              <a:rPr lang="en-US" err="1">
                <a:ea typeface="+mn-lt"/>
                <a:cs typeface="+mn-lt"/>
              </a:rPr>
              <a:t>politiki</a:t>
            </a:r>
            <a:r>
              <a:rPr lang="en-US">
                <a:ea typeface="+mn-lt"/>
                <a:cs typeface="+mn-lt"/>
              </a:rPr>
              <a:t> in </a:t>
            </a:r>
            <a:r>
              <a:rPr lang="en-US" err="1">
                <a:ea typeface="+mn-lt"/>
                <a:cs typeface="+mn-lt"/>
              </a:rPr>
              <a:t>mediji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pri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razpravah</a:t>
            </a:r>
            <a:r>
              <a:rPr lang="en-US">
                <a:ea typeface="+mn-lt"/>
                <a:cs typeface="+mn-lt"/>
              </a:rPr>
              <a:t> o </a:t>
            </a:r>
            <a:r>
              <a:rPr lang="en-US" err="1">
                <a:ea typeface="+mn-lt"/>
                <a:cs typeface="+mn-lt"/>
              </a:rPr>
              <a:t>davkih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pogosto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zlorabljajo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statistiko</a:t>
            </a:r>
            <a:r>
              <a:rPr lang="en-US">
                <a:ea typeface="+mn-lt"/>
                <a:cs typeface="+mn-lt"/>
              </a:rPr>
              <a:t>?</a:t>
            </a:r>
            <a:endParaRPr lang="en-SI">
              <a:ea typeface="+mn-lt"/>
              <a:cs typeface="+mn-lt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460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730" y="221226"/>
            <a:ext cx="11039167" cy="66416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83540" indent="-383540"/>
            <a:r>
              <a:rPr lang="sl-SI" sz="1900" b="1"/>
              <a:t>ZAKLJUČKI LASTNIH ANALIZ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 b="1"/>
              <a:t>RQ1 — NMT analiza:</a:t>
            </a:r>
          </a:p>
          <a:p>
            <a:pPr marL="0" indent="0">
              <a:buNone/>
            </a:pPr>
            <a:r>
              <a:rPr lang="sl-SI" sz="1700"/>
              <a:t>   FE: +0,035 (neznačilen). Ni dokazov za supply-side tezo.</a:t>
            </a:r>
          </a:p>
          <a:p>
            <a:pPr marL="0" indent="0">
              <a:buNone/>
            </a:pPr>
            <a:r>
              <a:rPr lang="sl-SI" sz="1700"/>
              <a:t>   EU podvzorec: +0,049* (mejno) — edini zaznan pozitiven signal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 b="1"/>
              <a:t>RQ1 — avg_pit analiza:</a:t>
            </a:r>
          </a:p>
          <a:p>
            <a:pPr marL="0" indent="0">
              <a:buNone/>
            </a:pPr>
            <a:r>
              <a:rPr lang="sl-SI" sz="1700"/>
              <a:t>   FE: −0,055 (neznačilen). Ni dokazov za supply-side tezo.</a:t>
            </a:r>
          </a:p>
          <a:p>
            <a:pPr marL="0" indent="0">
              <a:buNone/>
            </a:pPr>
            <a:r>
              <a:rPr lang="sl-SI" sz="1700"/>
              <a:t>   Neznačilen v vseh robustnostnih specifikacijah</a:t>
            </a:r>
          </a:p>
          <a:p>
            <a:pPr marL="0" indent="0">
              <a:buNone/>
            </a:pPr>
            <a:endParaRPr lang="sl-SI" sz="1400"/>
          </a:p>
          <a:p>
            <a:pPr marL="0" indent="0">
              <a:buNone/>
            </a:pPr>
            <a:r>
              <a:rPr lang="sl-SI" sz="1700" b="1"/>
              <a:t>RQ2 — Slovenija:</a:t>
            </a:r>
          </a:p>
          <a:p>
            <a:pPr marL="0" indent="0">
              <a:buNone/>
            </a:pPr>
            <a:r>
              <a:rPr lang="sl-SI" sz="1700"/>
              <a:t>   NMT×SLO: −0,302*** (negativen, verjetno endogenost)</a:t>
            </a:r>
          </a:p>
          <a:p>
            <a:pPr marL="0" indent="0">
              <a:buNone/>
            </a:pPr>
            <a:r>
              <a:rPr lang="sl-SI" sz="1700"/>
              <a:t>   avg_pit×SLO: +0,698*** (pozitiven, verjetno procikličnost)</a:t>
            </a:r>
          </a:p>
          <a:p>
            <a:pPr marL="0" indent="0">
              <a:buNone/>
            </a:pPr>
            <a:r>
              <a:rPr lang="sl-SI" sz="1700"/>
              <a:t>   Vzročnega učinka znižanja PIT ni mogoče potrditi</a:t>
            </a:r>
          </a:p>
          <a:p>
            <a:pPr marL="0" indent="0">
              <a:buNone/>
            </a:pPr>
            <a:endParaRPr lang="sl-SI" sz="1700"/>
          </a:p>
          <a:p>
            <a:pPr marL="0" indent="0">
              <a:buNone/>
            </a:pPr>
            <a:r>
              <a:rPr lang="sl-SI" sz="1700"/>
              <a:t>OLS vs. FE: OLS kaže navidezne signale — FE jih razdre</a:t>
            </a:r>
          </a:p>
          <a:p>
            <a:pPr marL="0" indent="0">
              <a:buNone/>
            </a:pPr>
            <a:endParaRPr lang="sl-SI" sz="1700">
              <a:ea typeface="+mn-lt"/>
              <a:cs typeface="+mn-lt"/>
            </a:endParaRPr>
          </a:p>
          <a:p>
            <a:pPr marL="0" indent="0">
              <a:buNone/>
            </a:pPr>
            <a:r>
              <a:rPr lang="sl-SI" sz="1700" b="1" i="1">
                <a:ea typeface="+mn-lt"/>
                <a:cs typeface="+mn-lt"/>
              </a:rPr>
              <a:t>Davčna politika ni statistično zanesljiv gonilec rasti BDP v OECD</a:t>
            </a:r>
            <a:endParaRPr lang="sl-SI" b="1" i="1"/>
          </a:p>
          <a:p>
            <a:pPr marL="0" indent="0">
              <a:buNone/>
            </a:pPr>
            <a:endParaRPr lang="sl-SI" sz="17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1226"/>
            <a:ext cx="9601200" cy="5646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sl-SI" sz="1900" b="1"/>
              <a:t>PRIMERJAVA Z LITERATURO</a:t>
            </a:r>
          </a:p>
          <a:p>
            <a:pPr marL="383540" indent="-3835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700" err="1"/>
              <a:t>Vsi</a:t>
            </a:r>
            <a:r>
              <a:rPr lang="en-GB" sz="1700"/>
              <a:t> </a:t>
            </a:r>
            <a:r>
              <a:rPr lang="en-GB" sz="1700" err="1"/>
              <a:t>štirje</a:t>
            </a:r>
            <a:r>
              <a:rPr lang="en-GB" sz="1700"/>
              <a:t> </a:t>
            </a:r>
            <a:r>
              <a:rPr lang="en-GB" sz="1700" err="1"/>
              <a:t>članki</a:t>
            </a:r>
            <a:r>
              <a:rPr lang="en-GB" sz="1700"/>
              <a:t> in </a:t>
            </a:r>
            <a:r>
              <a:rPr lang="en-GB" sz="1700" err="1"/>
              <a:t>obe</a:t>
            </a:r>
            <a:r>
              <a:rPr lang="en-GB" sz="1700"/>
              <a:t> </a:t>
            </a:r>
            <a:r>
              <a:rPr lang="en-GB" sz="1700" err="1"/>
              <a:t>lastni</a:t>
            </a:r>
            <a:r>
              <a:rPr lang="en-GB" sz="1700"/>
              <a:t> </a:t>
            </a:r>
            <a:r>
              <a:rPr lang="en-GB" sz="1700" err="1"/>
              <a:t>analizi</a:t>
            </a:r>
            <a:r>
              <a:rPr lang="en-GB" sz="1700"/>
              <a:t>: </a:t>
            </a:r>
            <a:r>
              <a:rPr lang="en-GB" sz="1700" b="1" err="1"/>
              <a:t>ni</a:t>
            </a:r>
            <a:r>
              <a:rPr lang="en-GB" sz="1700" b="1"/>
              <a:t> </a:t>
            </a:r>
            <a:r>
              <a:rPr lang="en-GB" sz="1700" b="1" err="1"/>
              <a:t>statistično</a:t>
            </a:r>
            <a:r>
              <a:rPr lang="en-GB" sz="1700" b="1"/>
              <a:t> </a:t>
            </a:r>
            <a:r>
              <a:rPr lang="en-GB" sz="1700" b="1" err="1"/>
              <a:t>zanesljivega</a:t>
            </a:r>
            <a:r>
              <a:rPr lang="en-GB" sz="1700" b="1"/>
              <a:t> </a:t>
            </a:r>
            <a:r>
              <a:rPr lang="en-GB" sz="1700" b="1" err="1"/>
              <a:t>pozitivnega</a:t>
            </a:r>
            <a:r>
              <a:rPr lang="en-GB" sz="1700" b="1"/>
              <a:t> </a:t>
            </a:r>
            <a:r>
              <a:rPr lang="en-GB" sz="1700" b="1" err="1"/>
              <a:t>učinka</a:t>
            </a:r>
            <a:r>
              <a:rPr lang="en-GB" sz="1700" b="1"/>
              <a:t> </a:t>
            </a:r>
            <a:r>
              <a:rPr lang="en-GB" sz="1700" b="1" err="1"/>
              <a:t>znižanja</a:t>
            </a:r>
            <a:r>
              <a:rPr lang="en-GB" sz="1700" b="1"/>
              <a:t> </a:t>
            </a:r>
            <a:r>
              <a:rPr lang="en-GB" sz="1700" b="1" err="1"/>
              <a:t>davkov</a:t>
            </a:r>
            <a:r>
              <a:rPr lang="en-GB" sz="1700" b="1"/>
              <a:t> </a:t>
            </a:r>
            <a:r>
              <a:rPr lang="en-GB" sz="1700" b="1" err="1"/>
              <a:t>na</a:t>
            </a:r>
            <a:r>
              <a:rPr lang="en-GB" sz="1700" b="1"/>
              <a:t> </a:t>
            </a:r>
            <a:r>
              <a:rPr lang="en-GB" sz="1700" b="1" err="1"/>
              <a:t>rast</a:t>
            </a:r>
            <a:endParaRPr lang="en-GB" sz="1700" b="1"/>
          </a:p>
          <a:p>
            <a:pPr marL="383540" indent="-3835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700"/>
              <a:t>Edina </a:t>
            </a:r>
            <a:r>
              <a:rPr lang="en-GB" sz="1700" err="1"/>
              <a:t>izjema</a:t>
            </a:r>
            <a:r>
              <a:rPr lang="en-GB" sz="1700"/>
              <a:t>: </a:t>
            </a:r>
            <a:r>
              <a:rPr lang="en-GB" sz="1700" b="1"/>
              <a:t>EU </a:t>
            </a:r>
            <a:r>
              <a:rPr lang="en-GB" sz="1700" b="1" err="1"/>
              <a:t>podvzorec</a:t>
            </a:r>
            <a:r>
              <a:rPr lang="en-GB" sz="1700" b="1"/>
              <a:t> NMT +0,049* </a:t>
            </a:r>
            <a:r>
              <a:rPr lang="en-GB" sz="1700"/>
              <a:t>→ </a:t>
            </a:r>
            <a:r>
              <a:rPr lang="en-GB" sz="1700" err="1"/>
              <a:t>skladno</a:t>
            </a:r>
            <a:r>
              <a:rPr lang="en-GB" sz="1700"/>
              <a:t> z Zidar (2019): </a:t>
            </a:r>
            <a:r>
              <a:rPr lang="en-GB" sz="1700" err="1"/>
              <a:t>institucijski</a:t>
            </a:r>
            <a:r>
              <a:rPr lang="en-GB" sz="1700"/>
              <a:t> </a:t>
            </a:r>
            <a:r>
              <a:rPr lang="en-GB" sz="1700" err="1"/>
              <a:t>kontekst</a:t>
            </a:r>
            <a:r>
              <a:rPr lang="en-GB" sz="1700"/>
              <a:t> je </a:t>
            </a:r>
            <a:r>
              <a:rPr lang="en-GB" sz="1700" err="1"/>
              <a:t>ključen</a:t>
            </a:r>
            <a:endParaRPr lang="en-GB" sz="1700"/>
          </a:p>
          <a:p>
            <a:pPr marL="383540" indent="-3835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err="1">
                <a:solidFill>
                  <a:schemeClr val="tx1"/>
                </a:solidFill>
              </a:rPr>
              <a:t>Literatura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konsistentna</a:t>
            </a:r>
            <a:r>
              <a:rPr lang="en-US" sz="1700">
                <a:solidFill>
                  <a:schemeClr val="tx1"/>
                </a:solidFill>
              </a:rPr>
              <a:t>: </a:t>
            </a:r>
            <a:r>
              <a:rPr lang="en-US" sz="1700" b="1" err="1">
                <a:solidFill>
                  <a:schemeClr val="tx1"/>
                </a:solidFill>
              </a:rPr>
              <a:t>nižji</a:t>
            </a:r>
            <a:r>
              <a:rPr lang="en-US" sz="1700" b="1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davki</a:t>
            </a:r>
            <a:r>
              <a:rPr lang="en-US" sz="1700" b="1">
                <a:solidFill>
                  <a:schemeClr val="tx1"/>
                </a:solidFill>
              </a:rPr>
              <a:t> = </a:t>
            </a:r>
            <a:r>
              <a:rPr lang="en-US" sz="1700" b="1" err="1">
                <a:solidFill>
                  <a:schemeClr val="tx1"/>
                </a:solidFill>
              </a:rPr>
              <a:t>več</a:t>
            </a:r>
            <a:r>
              <a:rPr lang="en-US" sz="1700" b="1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neenakosti</a:t>
            </a:r>
            <a:r>
              <a:rPr lang="en-US" sz="1700">
                <a:solidFill>
                  <a:schemeClr val="tx1"/>
                </a:solidFill>
              </a:rPr>
              <a:t>, ne </a:t>
            </a:r>
            <a:r>
              <a:rPr lang="en-US" sz="1700" err="1">
                <a:solidFill>
                  <a:schemeClr val="tx1"/>
                </a:solidFill>
              </a:rPr>
              <a:t>več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rasti</a:t>
            </a:r>
            <a:endParaRPr lang="en-GB" sz="1700" err="1">
              <a:solidFill>
                <a:schemeClr val="tx1"/>
              </a:solidFill>
            </a:endParaRPr>
          </a:p>
          <a:p>
            <a:pPr marL="383540" indent="-3835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/>
                </a:solidFill>
              </a:rPr>
              <a:t> Slovenija: oba </a:t>
            </a:r>
            <a:r>
              <a:rPr lang="en-US" sz="1700" err="1">
                <a:solidFill>
                  <a:schemeClr val="tx1"/>
                </a:solidFill>
              </a:rPr>
              <a:t>koeficienta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kažeta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isto</a:t>
            </a:r>
            <a:r>
              <a:rPr lang="en-US" sz="1700" b="1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smer</a:t>
            </a:r>
            <a:r>
              <a:rPr lang="en-US" sz="1700">
                <a:solidFill>
                  <a:schemeClr val="tx1"/>
                </a:solidFill>
              </a:rPr>
              <a:t> — </a:t>
            </a:r>
            <a:r>
              <a:rPr lang="en-US" sz="1700" err="1">
                <a:solidFill>
                  <a:schemeClr val="tx1"/>
                </a:solidFill>
              </a:rPr>
              <a:t>višji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davki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asociirani</a:t>
            </a:r>
            <a:r>
              <a:rPr lang="en-US" sz="1700">
                <a:solidFill>
                  <a:schemeClr val="tx1"/>
                </a:solidFill>
              </a:rPr>
              <a:t> z </a:t>
            </a:r>
            <a:r>
              <a:rPr lang="en-US" sz="1700" err="1">
                <a:solidFill>
                  <a:schemeClr val="tx1"/>
                </a:solidFill>
              </a:rPr>
              <a:t>višjo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rastjo</a:t>
            </a:r>
            <a:r>
              <a:rPr lang="en-US" sz="1700">
                <a:solidFill>
                  <a:schemeClr val="tx1"/>
                </a:solidFill>
              </a:rPr>
              <a:t> → </a:t>
            </a:r>
            <a:r>
              <a:rPr lang="en-US" sz="1700" err="1">
                <a:solidFill>
                  <a:schemeClr val="tx1"/>
                </a:solidFill>
              </a:rPr>
              <a:t>razlaga</a:t>
            </a:r>
            <a:r>
              <a:rPr lang="en-US" sz="1700">
                <a:solidFill>
                  <a:schemeClr val="tx1"/>
                </a:solidFill>
              </a:rPr>
              <a:t>: </a:t>
            </a:r>
            <a:r>
              <a:rPr lang="en-US" sz="1700" err="1">
                <a:solidFill>
                  <a:schemeClr val="tx1"/>
                </a:solidFill>
              </a:rPr>
              <a:t>procikličnost</a:t>
            </a:r>
            <a:r>
              <a:rPr lang="en-US" sz="1700">
                <a:solidFill>
                  <a:schemeClr val="tx1"/>
                </a:solidFill>
              </a:rPr>
              <a:t>, ne </a:t>
            </a:r>
            <a:r>
              <a:rPr lang="en-US" sz="1700" err="1">
                <a:solidFill>
                  <a:schemeClr val="tx1"/>
                </a:solidFill>
              </a:rPr>
              <a:t>vzročen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učinek</a:t>
            </a:r>
            <a:endParaRPr lang="en-GB" sz="1700">
              <a:solidFill>
                <a:schemeClr val="tx1"/>
              </a:solidFill>
            </a:endParaRPr>
          </a:p>
          <a:p>
            <a:pPr marL="383540" indent="-38354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err="1">
                <a:solidFill>
                  <a:schemeClr val="tx1"/>
                </a:solidFill>
              </a:rPr>
              <a:t>Skupni</a:t>
            </a:r>
            <a:r>
              <a:rPr lang="en-US" sz="1700">
                <a:solidFill>
                  <a:schemeClr val="tx1"/>
                </a:solidFill>
              </a:rPr>
              <a:t> </a:t>
            </a:r>
            <a:r>
              <a:rPr lang="en-US" sz="1700" err="1">
                <a:solidFill>
                  <a:schemeClr val="tx1"/>
                </a:solidFill>
              </a:rPr>
              <a:t>zaključek</a:t>
            </a:r>
            <a:r>
              <a:rPr lang="en-US" sz="1700">
                <a:solidFill>
                  <a:schemeClr val="tx1"/>
                </a:solidFill>
              </a:rPr>
              <a:t>: supply-side argument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700">
                <a:solidFill>
                  <a:schemeClr val="tx1"/>
                </a:solidFill>
              </a:rPr>
              <a:t>       </a:t>
            </a:r>
            <a:r>
              <a:rPr lang="en-US" sz="1700" b="1" err="1">
                <a:solidFill>
                  <a:schemeClr val="tx1"/>
                </a:solidFill>
              </a:rPr>
              <a:t>empirično</a:t>
            </a:r>
            <a:r>
              <a:rPr lang="en-US" sz="1700" b="1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ni</a:t>
            </a:r>
            <a:r>
              <a:rPr lang="en-US" sz="1700" b="1">
                <a:solidFill>
                  <a:schemeClr val="tx1"/>
                </a:solidFill>
              </a:rPr>
              <a:t> </a:t>
            </a:r>
            <a:r>
              <a:rPr lang="en-US" sz="1700" b="1" err="1">
                <a:solidFill>
                  <a:schemeClr val="tx1"/>
                </a:solidFill>
              </a:rPr>
              <a:t>podprt</a:t>
            </a:r>
            <a:r>
              <a:rPr lang="en-US" sz="1700">
                <a:solidFill>
                  <a:schemeClr val="tx1"/>
                </a:solidFill>
              </a:rPr>
              <a:t> v </a:t>
            </a:r>
            <a:r>
              <a:rPr lang="en-US" sz="1700" err="1">
                <a:solidFill>
                  <a:schemeClr val="tx1"/>
                </a:solidFill>
              </a:rPr>
              <a:t>nobeni</a:t>
            </a:r>
            <a:r>
              <a:rPr lang="en-US" sz="1700">
                <a:solidFill>
                  <a:schemeClr val="tx1"/>
                </a:solidFill>
              </a:rPr>
              <a:t> od </a:t>
            </a:r>
            <a:r>
              <a:rPr lang="en-US" sz="1700" err="1">
                <a:solidFill>
                  <a:schemeClr val="tx1"/>
                </a:solidFill>
              </a:rPr>
              <a:t>analiz</a:t>
            </a:r>
            <a:endParaRPr lang="en-US" sz="17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sz="1400"/>
          </a:p>
        </p:txBody>
      </p:sp>
      <p:pic>
        <p:nvPicPr>
          <p:cNvPr id="4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  <p:pic>
        <p:nvPicPr>
          <p:cNvPr id="7" name="Picture 6" descr="A white table with black text&#10;&#10;AI-generated content may be incorrect.">
            <a:extLst>
              <a:ext uri="{FF2B5EF4-FFF2-40B4-BE49-F238E27FC236}">
                <a16:creationId xmlns:a16="http://schemas.microsoft.com/office/drawing/2014/main" id="{056B9142-6FC8-393F-517B-406A1C494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175" y="3757931"/>
            <a:ext cx="6261484" cy="287884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357B4-76EA-EE8B-B56D-991CC5FF2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804948"/>
            <a:ext cx="9601200" cy="1248103"/>
          </a:xfrm>
        </p:spPr>
        <p:txBody>
          <a:bodyPr/>
          <a:lstStyle/>
          <a:p>
            <a:pPr algn="ctr" fontAlgn="ctr"/>
            <a:r>
              <a:rPr lang="en-SI"/>
              <a:t>HVALA ZA VAŠO POZORNOST!</a:t>
            </a:r>
          </a:p>
        </p:txBody>
      </p:sp>
      <p:pic>
        <p:nvPicPr>
          <p:cNvPr id="4" name="Picture 3" descr="A logo for a university  AI-generated content may be incorrect.">
            <a:extLst>
              <a:ext uri="{FF2B5EF4-FFF2-40B4-BE49-F238E27FC236}">
                <a16:creationId xmlns:a16="http://schemas.microsoft.com/office/drawing/2014/main" id="{CEA7EE73-8FDD-CDC3-C60B-C2E5D4672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414"/>
            <a:ext cx="1296838" cy="87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6541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93</TotalTime>
  <Words>2867</Words>
  <Application>Microsoft Macintosh PowerPoint</Application>
  <PresentationFormat>Widescreen</PresentationFormat>
  <Paragraphs>363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Courier New</vt:lpstr>
      <vt:lpstr>Franklin Gothic Book</vt:lpstr>
      <vt:lpstr>Wingdings</vt:lpstr>
      <vt:lpstr>Crop</vt:lpstr>
      <vt:lpstr>Vpliv znižanja davčnih stopenj na osebne dohodke na gospodarsko rast</vt:lpstr>
      <vt:lpstr>POTEK PREDSTAVITVE</vt:lpstr>
      <vt:lpstr>RAZISKOVALNI VPRAŠANJI</vt:lpstr>
      <vt:lpstr>1. VPRAŠANJE</vt:lpstr>
      <vt:lpstr>“Taxes and the Economy: An Economic Analysis of the Top Tax Rates Since 1945” (Thomas L. Hungerford)  </vt:lpstr>
      <vt:lpstr>PowerPoint Presentation</vt:lpstr>
      <vt:lpstr>PowerPoint Presentation</vt:lpstr>
      <vt:lpstr>PowerPoint Presentation</vt:lpstr>
      <vt:lpstr>PowerPoint Presentation</vt:lpstr>
      <vt:lpstr>“Optimal Taxation of Top Labor Incomes: A Tale of Three Elasticities” (Thomas Piketty et al.)  </vt:lpstr>
      <vt:lpstr>PowerPoint Presentation</vt:lpstr>
      <vt:lpstr>PowerPoint Presentation</vt:lpstr>
      <vt:lpstr>“The Economic Consequences of Major Tax Cuts for the Rich” (David Hope, Julian Limberg)  </vt:lpstr>
      <vt:lpstr>PowerPoint Presentation</vt:lpstr>
      <vt:lpstr>PowerPoint Presentation</vt:lpstr>
      <vt:lpstr>PowerPoint Presentation</vt:lpstr>
      <vt:lpstr>“Tax cuts for whom? Heterogeneous effects of income tax changes on growth and employment” (Zidar)  </vt:lpstr>
      <vt:lpstr>PowerPoint Presentation</vt:lpstr>
      <vt:lpstr>2. VPRAŠANJE</vt:lpstr>
      <vt:lpstr>LASTNA EMPIRIČNA RAZISKAVA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VPRAŠANJE </vt:lpstr>
      <vt:lpstr>PowerPoint Presentation</vt:lpstr>
      <vt:lpstr>PowerPoint Presentation</vt:lpstr>
      <vt:lpstr>HVALA ZA VAŠO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Vpliv znižanja davčnih stopenj na dohodke na gospodarsko rast</dc:title>
  <dc:creator>Miklič, Santiago</dc:creator>
  <cp:lastModifiedBy>Damijan, Jože</cp:lastModifiedBy>
  <cp:revision>27</cp:revision>
  <dcterms:created xsi:type="dcterms:W3CDTF">2026-05-09T09:11:49Z</dcterms:created>
  <dcterms:modified xsi:type="dcterms:W3CDTF">2026-05-21T22:30:04Z</dcterms:modified>
</cp:coreProperties>
</file>