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2"/>
    <p:sldMasterId id="2147483704" r:id="rId3"/>
    <p:sldMasterId id="2147483716" r:id="rId4"/>
    <p:sldMasterId id="2147483728" r:id="rId5"/>
  </p:sldMasterIdLst>
  <p:notesMasterIdLst>
    <p:notesMasterId r:id="rId45"/>
  </p:notesMasterIdLst>
  <p:handoutMasterIdLst>
    <p:handoutMasterId r:id="rId46"/>
  </p:handoutMasterIdLst>
  <p:sldIdLst>
    <p:sldId id="421" r:id="rId6"/>
    <p:sldId id="864" r:id="rId7"/>
    <p:sldId id="961" r:id="rId8"/>
    <p:sldId id="951" r:id="rId9"/>
    <p:sldId id="953" r:id="rId10"/>
    <p:sldId id="934" r:id="rId11"/>
    <p:sldId id="935" r:id="rId12"/>
    <p:sldId id="955" r:id="rId13"/>
    <p:sldId id="977" r:id="rId14"/>
    <p:sldId id="956" r:id="rId15"/>
    <p:sldId id="966" r:id="rId16"/>
    <p:sldId id="978" r:id="rId17"/>
    <p:sldId id="957" r:id="rId18"/>
    <p:sldId id="969" r:id="rId19"/>
    <p:sldId id="973" r:id="rId20"/>
    <p:sldId id="979" r:id="rId21"/>
    <p:sldId id="991" r:id="rId22"/>
    <p:sldId id="968" r:id="rId23"/>
    <p:sldId id="354" r:id="rId24"/>
    <p:sldId id="361" r:id="rId25"/>
    <p:sldId id="970" r:id="rId26"/>
    <p:sldId id="962" r:id="rId27"/>
    <p:sldId id="971" r:id="rId28"/>
    <p:sldId id="964" r:id="rId29"/>
    <p:sldId id="972" r:id="rId30"/>
    <p:sldId id="939" r:id="rId31"/>
    <p:sldId id="326" r:id="rId32"/>
    <p:sldId id="980" r:id="rId33"/>
    <p:sldId id="981" r:id="rId34"/>
    <p:sldId id="992" r:id="rId35"/>
    <p:sldId id="993" r:id="rId36"/>
    <p:sldId id="982" r:id="rId37"/>
    <p:sldId id="983" r:id="rId38"/>
    <p:sldId id="986" r:id="rId39"/>
    <p:sldId id="949" r:id="rId40"/>
    <p:sldId id="988" r:id="rId41"/>
    <p:sldId id="987" r:id="rId42"/>
    <p:sldId id="989" r:id="rId43"/>
    <p:sldId id="990" r:id="rId44"/>
  </p:sldIdLst>
  <p:sldSz cx="9906000" cy="6858000" type="A4"/>
  <p:notesSz cx="6808788" cy="9940925"/>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4065" userDrawn="1">
          <p15:clr>
            <a:srgbClr val="A4A3A4"/>
          </p15:clr>
        </p15:guide>
        <p15:guide id="7" orient="horz" pos="4156">
          <p15:clr>
            <a:srgbClr val="A4A3A4"/>
          </p15:clr>
        </p15:guide>
        <p15:guide id="8" orient="horz" pos="2523">
          <p15:clr>
            <a:srgbClr val="A4A3A4"/>
          </p15:clr>
        </p15:guide>
        <p15:guide id="10" orient="horz" pos="890" userDrawn="1">
          <p15:clr>
            <a:srgbClr val="A4A3A4"/>
          </p15:clr>
        </p15:guide>
        <p15:guide id="11" pos="172">
          <p15:clr>
            <a:srgbClr val="A4A3A4"/>
          </p15:clr>
        </p15:guide>
        <p15:guide id="12" pos="6068" userDrawn="1">
          <p15:clr>
            <a:srgbClr val="A4A3A4"/>
          </p15:clr>
        </p15:guide>
        <p15:guide id="13" pos="3075">
          <p15:clr>
            <a:srgbClr val="A4A3A4"/>
          </p15:clr>
        </p15:guide>
        <p15:guide id="14" pos="3165">
          <p15:clr>
            <a:srgbClr val="A4A3A4"/>
          </p15:clr>
        </p15:guide>
        <p15:guide id="22" pos="4572">
          <p15:clr>
            <a:srgbClr val="A4A3A4"/>
          </p15:clr>
        </p15:guide>
        <p15:guide id="23" pos="4662">
          <p15:clr>
            <a:srgbClr val="A4A3A4"/>
          </p15:clr>
        </p15:guide>
        <p15:guide id="24" pos="1578">
          <p15:clr>
            <a:srgbClr val="A4A3A4"/>
          </p15:clr>
        </p15:guide>
        <p15:guide id="25" pos="1669">
          <p15:clr>
            <a:srgbClr val="A4A3A4"/>
          </p15:clr>
        </p15:guide>
        <p15:guide id="26" orient="horz" pos="2448" userDrawn="1">
          <p15:clr>
            <a:srgbClr val="A4A3A4"/>
          </p15:clr>
        </p15:guide>
        <p15:guide id="27" orient="horz" pos="346" userDrawn="1">
          <p15:clr>
            <a:srgbClr val="A4A3A4"/>
          </p15:clr>
        </p15:guide>
        <p15:guide id="28" orient="horz" pos="5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648B"/>
    <a:srgbClr val="990000"/>
    <a:srgbClr val="EDEDED"/>
    <a:srgbClr val="4D4D4D"/>
    <a:srgbClr val="FFF300"/>
    <a:srgbClr val="7F7F7F"/>
    <a:srgbClr val="CCEB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33" autoAdjust="0"/>
    <p:restoredTop sz="93923" autoAdjust="0"/>
  </p:normalViewPr>
  <p:slideViewPr>
    <p:cSldViewPr showGuides="1">
      <p:cViewPr>
        <p:scale>
          <a:sx n="108" d="100"/>
          <a:sy n="108" d="100"/>
        </p:scale>
        <p:origin x="816" y="408"/>
      </p:cViewPr>
      <p:guideLst>
        <p:guide orient="horz" pos="4065"/>
        <p:guide orient="horz" pos="4156"/>
        <p:guide orient="horz" pos="2523"/>
        <p:guide orient="horz" pos="890"/>
        <p:guide pos="172"/>
        <p:guide pos="6068"/>
        <p:guide pos="3075"/>
        <p:guide pos="3165"/>
        <p:guide pos="4572"/>
        <p:guide pos="4662"/>
        <p:guide pos="1578"/>
        <p:guide pos="1669"/>
        <p:guide orient="horz" pos="2448"/>
        <p:guide orient="horz" pos="346"/>
        <p:guide orient="horz" pos="572"/>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109" d="100"/>
          <a:sy n="109" d="100"/>
        </p:scale>
        <p:origin x="424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1.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4.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3.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ata2.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ata3.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ata4.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ata6.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ata7.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rawing4.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rawing6.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_rels/drawing7.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07/relationships/hdphoto" Target="../media/hdphoto1.wdp"/><Relationship Id="rId1" Type="http://schemas.openxmlformats.org/officeDocument/2006/relationships/image" Target="../media/image3.png"/><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4F95E8-E0F2-EC40-AB6B-805AA0CB2DA5}" type="doc">
      <dgm:prSet loTypeId="urn:microsoft.com/office/officeart/2005/8/layout/vList3" loCatId="" qsTypeId="urn:microsoft.com/office/officeart/2005/8/quickstyle/simple1" qsCatId="simple" csTypeId="urn:microsoft.com/office/officeart/2005/8/colors/accent1_2" csCatId="accent1" phldr="1"/>
      <dgm:spPr/>
    </dgm:pt>
    <dgm:pt modelId="{CC1D3DCE-CD2E-734E-A113-A3643E45476F}">
      <dgm:prSet phldrT="[Text]" custT="1"/>
      <dgm:spPr>
        <a:solidFill>
          <a:srgbClr val="3D648B"/>
        </a:solidFill>
      </dgm:spPr>
      <dgm:t>
        <a:bodyPr/>
        <a:lstStyle/>
        <a:p>
          <a:r>
            <a:rPr lang="en-GB" sz="1300" b="1" dirty="0"/>
            <a:t>MOTIVATION</a:t>
          </a:r>
        </a:p>
      </dgm:t>
    </dgm:pt>
    <dgm:pt modelId="{CE508E44-0540-0941-BF1A-6229BFCC49B8}" type="parTrans" cxnId="{72B93412-B148-AD4E-98C2-DC3F4862D9DA}">
      <dgm:prSet/>
      <dgm:spPr/>
      <dgm:t>
        <a:bodyPr/>
        <a:lstStyle/>
        <a:p>
          <a:endParaRPr lang="en-GB" sz="1300"/>
        </a:p>
      </dgm:t>
    </dgm:pt>
    <dgm:pt modelId="{008D42D4-19D4-724A-97E8-FD949B4B9A7A}" type="sibTrans" cxnId="{72B93412-B148-AD4E-98C2-DC3F4862D9DA}">
      <dgm:prSet/>
      <dgm:spPr/>
      <dgm:t>
        <a:bodyPr/>
        <a:lstStyle/>
        <a:p>
          <a:endParaRPr lang="en-GB" sz="1300"/>
        </a:p>
      </dgm:t>
    </dgm:pt>
    <dgm:pt modelId="{4D69F1C8-CA4F-CD40-8AEA-77857455FCB6}">
      <dgm:prSet phldrT="[Text]" custT="1"/>
      <dgm:spPr>
        <a:solidFill>
          <a:srgbClr val="3D648B"/>
        </a:solidFill>
        <a:ln w="25400" cap="flat" cmpd="sng" algn="ctr">
          <a:solidFill>
            <a:srgbClr val="3D648B"/>
          </a:solidFill>
          <a:prstDash val="solid"/>
        </a:ln>
        <a:effectLst/>
      </dgm:spPr>
      <dgm:t>
        <a:bodyPr/>
        <a:lstStyle/>
        <a:p>
          <a:pPr marL="0" lvl="0" indent="0" algn="ctr" defTabSz="577850">
            <a:lnSpc>
              <a:spcPct val="90000"/>
            </a:lnSpc>
            <a:spcBef>
              <a:spcPct val="0"/>
            </a:spcBef>
            <a:spcAft>
              <a:spcPct val="35000"/>
            </a:spcAft>
          </a:pPr>
          <a:r>
            <a:rPr lang="en-GB" sz="1300" b="1" kern="1200" dirty="0">
              <a:solidFill>
                <a:srgbClr val="FFFFFF"/>
              </a:solidFill>
              <a:latin typeface="+mn-lt"/>
              <a:ea typeface="+mn-ea"/>
              <a:cs typeface="+mn-cs"/>
            </a:rPr>
            <a:t>FURTHER RESEARCH AND LIMITATIONS</a:t>
          </a:r>
        </a:p>
      </dgm:t>
    </dgm:pt>
    <dgm:pt modelId="{94450969-CC27-F84D-B697-50FFB99EFAB0}" type="parTrans" cxnId="{DE23DACD-7E34-3C48-9761-9E9529D0C236}">
      <dgm:prSet/>
      <dgm:spPr/>
      <dgm:t>
        <a:bodyPr/>
        <a:lstStyle/>
        <a:p>
          <a:endParaRPr lang="en-GB" sz="1300"/>
        </a:p>
      </dgm:t>
    </dgm:pt>
    <dgm:pt modelId="{4B88BA44-6880-5146-9D86-BA26B896885B}" type="sibTrans" cxnId="{DE23DACD-7E34-3C48-9761-9E9529D0C236}">
      <dgm:prSet/>
      <dgm:spPr/>
      <dgm:t>
        <a:bodyPr/>
        <a:lstStyle/>
        <a:p>
          <a:endParaRPr lang="en-GB" sz="1300"/>
        </a:p>
      </dgm:t>
    </dgm:pt>
    <dgm:pt modelId="{9CF8CE0C-9532-784D-B240-382594909632}">
      <dgm:prSet custT="1"/>
      <dgm:spPr>
        <a:solidFill>
          <a:srgbClr val="3D648B"/>
        </a:solidFill>
        <a:ln>
          <a:solidFill>
            <a:srgbClr val="3D648B"/>
          </a:solidFill>
        </a:ln>
      </dgm:spPr>
      <dgm:t>
        <a:bodyPr/>
        <a:lstStyle/>
        <a:p>
          <a:r>
            <a:rPr lang="en-US" sz="1300" b="1" i="0" dirty="0"/>
            <a:t>RESULTS AND CONTRIBUTION</a:t>
          </a:r>
        </a:p>
      </dgm:t>
    </dgm:pt>
    <dgm:pt modelId="{8DA22A25-2009-8149-B8ED-5BB22B2CB9A8}" type="parTrans" cxnId="{1D0A4B6F-B325-0049-AE57-B5FB25388E2E}">
      <dgm:prSet/>
      <dgm:spPr/>
      <dgm:t>
        <a:bodyPr/>
        <a:lstStyle/>
        <a:p>
          <a:endParaRPr lang="en-GB" sz="1300"/>
        </a:p>
      </dgm:t>
    </dgm:pt>
    <dgm:pt modelId="{F5C05D33-6D39-5B47-96CB-FA40B9E0BBF7}" type="sibTrans" cxnId="{1D0A4B6F-B325-0049-AE57-B5FB25388E2E}">
      <dgm:prSet/>
      <dgm:spPr/>
      <dgm:t>
        <a:bodyPr/>
        <a:lstStyle/>
        <a:p>
          <a:endParaRPr lang="en-GB" sz="1300"/>
        </a:p>
      </dgm:t>
    </dgm:pt>
    <dgm:pt modelId="{3673A49B-EE59-DB49-88A8-E7D13870280B}">
      <dgm:prSet custT="1"/>
      <dgm:spPr>
        <a:solidFill>
          <a:srgbClr val="3D648B"/>
        </a:solidFill>
        <a:ln>
          <a:solidFill>
            <a:srgbClr val="3D648B"/>
          </a:solidFill>
        </a:ln>
      </dgm:spPr>
      <dgm:t>
        <a:bodyPr/>
        <a:lstStyle/>
        <a:p>
          <a:r>
            <a:rPr lang="en-US" sz="1300" b="1" i="0" dirty="0"/>
            <a:t>POLICY IMPLICATIONS</a:t>
          </a:r>
        </a:p>
      </dgm:t>
    </dgm:pt>
    <dgm:pt modelId="{9B3275B9-89C6-F743-A944-A974FCC61FA0}" type="parTrans" cxnId="{B9B438B7-AFFE-2F4E-A8D9-A61D09CF0921}">
      <dgm:prSet/>
      <dgm:spPr/>
      <dgm:t>
        <a:bodyPr/>
        <a:lstStyle/>
        <a:p>
          <a:endParaRPr lang="en-GB" sz="1300"/>
        </a:p>
      </dgm:t>
    </dgm:pt>
    <dgm:pt modelId="{17F27122-328B-C540-BD17-0BD3CC16C5CF}" type="sibTrans" cxnId="{B9B438B7-AFFE-2F4E-A8D9-A61D09CF0921}">
      <dgm:prSet/>
      <dgm:spPr/>
      <dgm:t>
        <a:bodyPr/>
        <a:lstStyle/>
        <a:p>
          <a:endParaRPr lang="en-GB" sz="1300"/>
        </a:p>
      </dgm:t>
    </dgm:pt>
    <dgm:pt modelId="{AD2710AA-7241-6F43-A07E-E8004C03CA8C}">
      <dgm:prSet custT="1"/>
      <dgm:spPr>
        <a:solidFill>
          <a:srgbClr val="3D648B"/>
        </a:solidFill>
        <a:ln>
          <a:solidFill>
            <a:srgbClr val="3D648B"/>
          </a:solidFill>
        </a:ln>
      </dgm:spPr>
      <dgm:t>
        <a:bodyPr/>
        <a:lstStyle/>
        <a:p>
          <a:r>
            <a:rPr lang="en-GB" sz="1300" b="1" dirty="0"/>
            <a:t>RESEARCH GAP AND AIMS </a:t>
          </a:r>
        </a:p>
      </dgm:t>
    </dgm:pt>
    <dgm:pt modelId="{1FCD7D95-E483-7D44-B5F4-24ED6F27AAB0}" type="sibTrans" cxnId="{8C0F79D8-7B9C-2542-BC7A-F0F417F9D405}">
      <dgm:prSet/>
      <dgm:spPr/>
      <dgm:t>
        <a:bodyPr/>
        <a:lstStyle/>
        <a:p>
          <a:endParaRPr lang="en-GB"/>
        </a:p>
      </dgm:t>
    </dgm:pt>
    <dgm:pt modelId="{F7DE751E-45A7-1742-A3DB-72130C5018DE}" type="parTrans" cxnId="{8C0F79D8-7B9C-2542-BC7A-F0F417F9D405}">
      <dgm:prSet/>
      <dgm:spPr/>
      <dgm:t>
        <a:bodyPr/>
        <a:lstStyle/>
        <a:p>
          <a:endParaRPr lang="en-GB"/>
        </a:p>
      </dgm:t>
    </dgm:pt>
    <dgm:pt modelId="{6A203561-7092-764A-8239-5E69C0EDBDB0}" type="pres">
      <dgm:prSet presAssocID="{E24F95E8-E0F2-EC40-AB6B-805AA0CB2DA5}" presName="linearFlow" presStyleCnt="0">
        <dgm:presLayoutVars>
          <dgm:dir/>
          <dgm:resizeHandles val="exact"/>
        </dgm:presLayoutVars>
      </dgm:prSet>
      <dgm:spPr/>
    </dgm:pt>
    <dgm:pt modelId="{B8E0E80D-0B07-4247-AE14-BCC6194B1564}" type="pres">
      <dgm:prSet presAssocID="{CC1D3DCE-CD2E-734E-A113-A3643E45476F}" presName="composite" presStyleCnt="0"/>
      <dgm:spPr/>
    </dgm:pt>
    <dgm:pt modelId="{A1888B3D-C67D-3B4F-B7CD-76C5FFEC6FBB}" type="pres">
      <dgm:prSet presAssocID="{CC1D3DCE-CD2E-734E-A113-A3643E45476F}" presName="imgShp" presStyleLbl="fgImgPlace1" presStyleIdx="0"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a:solidFill>
            <a:srgbClr val="3D648B"/>
          </a:solidFill>
        </a:ln>
      </dgm:spPr>
    </dgm:pt>
    <dgm:pt modelId="{1C6E848E-0D6B-5B4B-962D-2A99510B6F1A}" type="pres">
      <dgm:prSet presAssocID="{CC1D3DCE-CD2E-734E-A113-A3643E45476F}" presName="txShp" presStyleLbl="node1" presStyleIdx="0" presStyleCnt="5" custLinFactNeighborX="314" custLinFactNeighborY="-12628">
        <dgm:presLayoutVars>
          <dgm:bulletEnabled val="1"/>
        </dgm:presLayoutVars>
      </dgm:prSet>
      <dgm:spPr/>
    </dgm:pt>
    <dgm:pt modelId="{A2D7E2DC-EF45-1442-A5CD-E0339ECF80DA}" type="pres">
      <dgm:prSet presAssocID="{008D42D4-19D4-724A-97E8-FD949B4B9A7A}" presName="spacing" presStyleCnt="0"/>
      <dgm:spPr/>
    </dgm:pt>
    <dgm:pt modelId="{4B8CE8E6-CBFA-3746-AF94-BB366E3D886F}" type="pres">
      <dgm:prSet presAssocID="{AD2710AA-7241-6F43-A07E-E8004C03CA8C}" presName="composite" presStyleCnt="0"/>
      <dgm:spPr/>
    </dgm:pt>
    <dgm:pt modelId="{44F3456C-4E5F-194C-974E-78097B3C6005}" type="pres">
      <dgm:prSet presAssocID="{AD2710AA-7241-6F43-A07E-E8004C03CA8C}" presName="imgShp" presStyleLbl="fgImgPlace1" presStyleIdx="1" presStyleCnt="5"/>
      <dgm:spPr>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a:solidFill>
            <a:srgbClr val="3D648B"/>
          </a:solidFill>
        </a:ln>
      </dgm:spPr>
    </dgm:pt>
    <dgm:pt modelId="{5863F695-B8C8-FA47-AB50-08662EDEEF49}" type="pres">
      <dgm:prSet presAssocID="{AD2710AA-7241-6F43-A07E-E8004C03CA8C}" presName="txShp" presStyleLbl="node1" presStyleIdx="1" presStyleCnt="5">
        <dgm:presLayoutVars>
          <dgm:bulletEnabled val="1"/>
        </dgm:presLayoutVars>
      </dgm:prSet>
      <dgm:spPr/>
    </dgm:pt>
    <dgm:pt modelId="{3D05CF3C-A3E4-4F47-9BD2-FEE2491677D0}" type="pres">
      <dgm:prSet presAssocID="{1FCD7D95-E483-7D44-B5F4-24ED6F27AAB0}" presName="spacing" presStyleCnt="0"/>
      <dgm:spPr/>
    </dgm:pt>
    <dgm:pt modelId="{DFED0922-62FE-F54D-8072-AC8977486749}" type="pres">
      <dgm:prSet presAssocID="{9CF8CE0C-9532-784D-B240-382594909632}" presName="composite" presStyleCnt="0"/>
      <dgm:spPr/>
    </dgm:pt>
    <dgm:pt modelId="{1A06EB78-3A21-704D-894F-8AB7EE5832CD}" type="pres">
      <dgm:prSet presAssocID="{9CF8CE0C-9532-784D-B240-382594909632}" presName="imgShp" presStyleLbl="fgImgPlace1" presStyleIdx="2"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a:solidFill>
            <a:srgbClr val="3D648B"/>
          </a:solidFill>
        </a:ln>
      </dgm:spPr>
    </dgm:pt>
    <dgm:pt modelId="{14AF0807-8E8A-E048-B9E2-CFC62073D4F2}" type="pres">
      <dgm:prSet presAssocID="{9CF8CE0C-9532-784D-B240-382594909632}" presName="txShp" presStyleLbl="node1" presStyleIdx="2" presStyleCnt="5">
        <dgm:presLayoutVars>
          <dgm:bulletEnabled val="1"/>
        </dgm:presLayoutVars>
      </dgm:prSet>
      <dgm:spPr/>
    </dgm:pt>
    <dgm:pt modelId="{9931E35E-B0A8-634C-9BA0-7080E0A62F3D}" type="pres">
      <dgm:prSet presAssocID="{F5C05D33-6D39-5B47-96CB-FA40B9E0BBF7}" presName="spacing" presStyleCnt="0"/>
      <dgm:spPr/>
    </dgm:pt>
    <dgm:pt modelId="{82467254-C776-3D48-AE5F-59F62CB235E0}" type="pres">
      <dgm:prSet presAssocID="{3673A49B-EE59-DB49-88A8-E7D13870280B}" presName="composite" presStyleCnt="0"/>
      <dgm:spPr/>
    </dgm:pt>
    <dgm:pt modelId="{94A8F0A1-E825-B14C-987E-EE84E1427AD2}" type="pres">
      <dgm:prSet presAssocID="{3673A49B-EE59-DB49-88A8-E7D13870280B}" presName="imgShp" presStyleLbl="fgImgPlace1" presStyleIdx="3"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5">
            <a:duotone>
              <a:schemeClr val="accent1">
                <a:shade val="45000"/>
                <a:satMod val="135000"/>
              </a:schemeClr>
              <a:prstClr val="white"/>
            </a:duotone>
          </a:blip>
          <a:srcRect/>
          <a:stretch>
            <a:fillRect l="-8000" r="-8000"/>
          </a:stretch>
        </a:blipFill>
      </dgm:spPr>
    </dgm:pt>
    <dgm:pt modelId="{303D1F59-4078-A54E-BFC1-5FE553BCE928}" type="pres">
      <dgm:prSet presAssocID="{3673A49B-EE59-DB49-88A8-E7D13870280B}" presName="txShp" presStyleLbl="node1" presStyleIdx="3" presStyleCnt="5">
        <dgm:presLayoutVars>
          <dgm:bulletEnabled val="1"/>
        </dgm:presLayoutVars>
      </dgm:prSet>
      <dgm:spPr/>
    </dgm:pt>
    <dgm:pt modelId="{1F816001-CEA7-B94D-95C2-9394496C4A19}" type="pres">
      <dgm:prSet presAssocID="{17F27122-328B-C540-BD17-0BD3CC16C5CF}" presName="spacing" presStyleCnt="0"/>
      <dgm:spPr/>
    </dgm:pt>
    <dgm:pt modelId="{D11A55B4-3A50-1E42-8DBE-EC7591ADAF31}" type="pres">
      <dgm:prSet presAssocID="{4D69F1C8-CA4F-CD40-8AEA-77857455FCB6}" presName="composite" presStyleCnt="0"/>
      <dgm:spPr/>
    </dgm:pt>
    <dgm:pt modelId="{B8BBF8EA-5075-8948-941C-FCEE42F980F4}" type="pres">
      <dgm:prSet presAssocID="{4D69F1C8-CA4F-CD40-8AEA-77857455FCB6}" presName="imgShp" presStyleLbl="fgImgPlace1" presStyleIdx="4"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a:solidFill>
            <a:srgbClr val="3D648B"/>
          </a:solidFill>
        </a:ln>
      </dgm:spPr>
    </dgm:pt>
    <dgm:pt modelId="{0BCC4F71-7202-9B40-9465-FBC5A0D80B86}" type="pres">
      <dgm:prSet presAssocID="{4D69F1C8-CA4F-CD40-8AEA-77857455FCB6}" presName="txShp" presStyleLbl="node1" presStyleIdx="4" presStyleCnt="5">
        <dgm:presLayoutVars>
          <dgm:bulletEnabled val="1"/>
        </dgm:presLayoutVars>
      </dgm:prSet>
      <dgm:spPr>
        <a:xfrm rot="10800000">
          <a:off x="1631001" y="4026302"/>
          <a:ext cx="5860120" cy="619823"/>
        </a:xfrm>
        <a:prstGeom prst="homePlate">
          <a:avLst/>
        </a:prstGeom>
      </dgm:spPr>
    </dgm:pt>
  </dgm:ptLst>
  <dgm:cxnLst>
    <dgm:cxn modelId="{72B93412-B148-AD4E-98C2-DC3F4862D9DA}" srcId="{E24F95E8-E0F2-EC40-AB6B-805AA0CB2DA5}" destId="{CC1D3DCE-CD2E-734E-A113-A3643E45476F}" srcOrd="0" destOrd="0" parTransId="{CE508E44-0540-0941-BF1A-6229BFCC49B8}" sibTransId="{008D42D4-19D4-724A-97E8-FD949B4B9A7A}"/>
    <dgm:cxn modelId="{6CB1934C-AFAE-4B41-BF50-82666C9949D3}" type="presOf" srcId="{CC1D3DCE-CD2E-734E-A113-A3643E45476F}" destId="{1C6E848E-0D6B-5B4B-962D-2A99510B6F1A}" srcOrd="0" destOrd="0" presId="urn:microsoft.com/office/officeart/2005/8/layout/vList3"/>
    <dgm:cxn modelId="{9F944A63-5832-CD46-B6D5-36E64110D3C1}" type="presOf" srcId="{9CF8CE0C-9532-784D-B240-382594909632}" destId="{14AF0807-8E8A-E048-B9E2-CFC62073D4F2}" srcOrd="0" destOrd="0" presId="urn:microsoft.com/office/officeart/2005/8/layout/vList3"/>
    <dgm:cxn modelId="{79869967-16E7-7545-B43D-700853013916}" type="presOf" srcId="{4D69F1C8-CA4F-CD40-8AEA-77857455FCB6}" destId="{0BCC4F71-7202-9B40-9465-FBC5A0D80B86}" srcOrd="0" destOrd="0" presId="urn:microsoft.com/office/officeart/2005/8/layout/vList3"/>
    <dgm:cxn modelId="{1D0A4B6F-B325-0049-AE57-B5FB25388E2E}" srcId="{E24F95E8-E0F2-EC40-AB6B-805AA0CB2DA5}" destId="{9CF8CE0C-9532-784D-B240-382594909632}" srcOrd="2" destOrd="0" parTransId="{8DA22A25-2009-8149-B8ED-5BB22B2CB9A8}" sibTransId="{F5C05D33-6D39-5B47-96CB-FA40B9E0BBF7}"/>
    <dgm:cxn modelId="{B9B438B7-AFFE-2F4E-A8D9-A61D09CF0921}" srcId="{E24F95E8-E0F2-EC40-AB6B-805AA0CB2DA5}" destId="{3673A49B-EE59-DB49-88A8-E7D13870280B}" srcOrd="3" destOrd="0" parTransId="{9B3275B9-89C6-F743-A944-A974FCC61FA0}" sibTransId="{17F27122-328B-C540-BD17-0BD3CC16C5CF}"/>
    <dgm:cxn modelId="{DE23DACD-7E34-3C48-9761-9E9529D0C236}" srcId="{E24F95E8-E0F2-EC40-AB6B-805AA0CB2DA5}" destId="{4D69F1C8-CA4F-CD40-8AEA-77857455FCB6}" srcOrd="4" destOrd="0" parTransId="{94450969-CC27-F84D-B697-50FFB99EFAB0}" sibTransId="{4B88BA44-6880-5146-9D86-BA26B896885B}"/>
    <dgm:cxn modelId="{8C0F79D8-7B9C-2542-BC7A-F0F417F9D405}" srcId="{E24F95E8-E0F2-EC40-AB6B-805AA0CB2DA5}" destId="{AD2710AA-7241-6F43-A07E-E8004C03CA8C}" srcOrd="1" destOrd="0" parTransId="{F7DE751E-45A7-1742-A3DB-72130C5018DE}" sibTransId="{1FCD7D95-E483-7D44-B5F4-24ED6F27AAB0}"/>
    <dgm:cxn modelId="{EB8D23E6-9DF2-2A4B-9427-14C012F6B78E}" type="presOf" srcId="{AD2710AA-7241-6F43-A07E-E8004C03CA8C}" destId="{5863F695-B8C8-FA47-AB50-08662EDEEF49}" srcOrd="0" destOrd="0" presId="urn:microsoft.com/office/officeart/2005/8/layout/vList3"/>
    <dgm:cxn modelId="{F82239F7-23AB-3840-A83B-17C1EC10152A}" type="presOf" srcId="{E24F95E8-E0F2-EC40-AB6B-805AA0CB2DA5}" destId="{6A203561-7092-764A-8239-5E69C0EDBDB0}" srcOrd="0" destOrd="0" presId="urn:microsoft.com/office/officeart/2005/8/layout/vList3"/>
    <dgm:cxn modelId="{2C0161F8-CC7F-D140-902F-1ABE8E23C790}" type="presOf" srcId="{3673A49B-EE59-DB49-88A8-E7D13870280B}" destId="{303D1F59-4078-A54E-BFC1-5FE553BCE928}" srcOrd="0" destOrd="0" presId="urn:microsoft.com/office/officeart/2005/8/layout/vList3"/>
    <dgm:cxn modelId="{22F23725-27EC-0C4E-B0D0-FED0CB00C68D}" type="presParOf" srcId="{6A203561-7092-764A-8239-5E69C0EDBDB0}" destId="{B8E0E80D-0B07-4247-AE14-BCC6194B1564}" srcOrd="0" destOrd="0" presId="urn:microsoft.com/office/officeart/2005/8/layout/vList3"/>
    <dgm:cxn modelId="{296DBBDF-2264-F94D-88DE-C1F69408321D}" type="presParOf" srcId="{B8E0E80D-0B07-4247-AE14-BCC6194B1564}" destId="{A1888B3D-C67D-3B4F-B7CD-76C5FFEC6FBB}" srcOrd="0" destOrd="0" presId="urn:microsoft.com/office/officeart/2005/8/layout/vList3"/>
    <dgm:cxn modelId="{9A950771-A7B4-C546-AD54-DC62D82CE155}" type="presParOf" srcId="{B8E0E80D-0B07-4247-AE14-BCC6194B1564}" destId="{1C6E848E-0D6B-5B4B-962D-2A99510B6F1A}" srcOrd="1" destOrd="0" presId="urn:microsoft.com/office/officeart/2005/8/layout/vList3"/>
    <dgm:cxn modelId="{069A31CA-6E43-C34C-BA1E-CAE13FA21C62}" type="presParOf" srcId="{6A203561-7092-764A-8239-5E69C0EDBDB0}" destId="{A2D7E2DC-EF45-1442-A5CD-E0339ECF80DA}" srcOrd="1" destOrd="0" presId="urn:microsoft.com/office/officeart/2005/8/layout/vList3"/>
    <dgm:cxn modelId="{4761DC9B-E449-344E-9F98-7AD2E97F2A27}" type="presParOf" srcId="{6A203561-7092-764A-8239-5E69C0EDBDB0}" destId="{4B8CE8E6-CBFA-3746-AF94-BB366E3D886F}" srcOrd="2" destOrd="0" presId="urn:microsoft.com/office/officeart/2005/8/layout/vList3"/>
    <dgm:cxn modelId="{E8839917-D7EF-6743-A14F-5B73C63F426D}" type="presParOf" srcId="{4B8CE8E6-CBFA-3746-AF94-BB366E3D886F}" destId="{44F3456C-4E5F-194C-974E-78097B3C6005}" srcOrd="0" destOrd="0" presId="urn:microsoft.com/office/officeart/2005/8/layout/vList3"/>
    <dgm:cxn modelId="{B0B9285A-32F4-EB42-A4DD-9F9165EE3B79}" type="presParOf" srcId="{4B8CE8E6-CBFA-3746-AF94-BB366E3D886F}" destId="{5863F695-B8C8-FA47-AB50-08662EDEEF49}" srcOrd="1" destOrd="0" presId="urn:microsoft.com/office/officeart/2005/8/layout/vList3"/>
    <dgm:cxn modelId="{DBBCF5A5-794D-E14E-9383-E7AB26D02190}" type="presParOf" srcId="{6A203561-7092-764A-8239-5E69C0EDBDB0}" destId="{3D05CF3C-A3E4-4F47-9BD2-FEE2491677D0}" srcOrd="3" destOrd="0" presId="urn:microsoft.com/office/officeart/2005/8/layout/vList3"/>
    <dgm:cxn modelId="{4CF3DA53-028B-7C44-9A8D-240544BF7470}" type="presParOf" srcId="{6A203561-7092-764A-8239-5E69C0EDBDB0}" destId="{DFED0922-62FE-F54D-8072-AC8977486749}" srcOrd="4" destOrd="0" presId="urn:microsoft.com/office/officeart/2005/8/layout/vList3"/>
    <dgm:cxn modelId="{8A4C02F2-AEC9-2F4C-BE4A-22E23B52D91F}" type="presParOf" srcId="{DFED0922-62FE-F54D-8072-AC8977486749}" destId="{1A06EB78-3A21-704D-894F-8AB7EE5832CD}" srcOrd="0" destOrd="0" presId="urn:microsoft.com/office/officeart/2005/8/layout/vList3"/>
    <dgm:cxn modelId="{71E89ED1-6192-E240-9A0D-E14782C1FAAE}" type="presParOf" srcId="{DFED0922-62FE-F54D-8072-AC8977486749}" destId="{14AF0807-8E8A-E048-B9E2-CFC62073D4F2}" srcOrd="1" destOrd="0" presId="urn:microsoft.com/office/officeart/2005/8/layout/vList3"/>
    <dgm:cxn modelId="{E9EFDECE-E458-C54D-901C-275862C7EE02}" type="presParOf" srcId="{6A203561-7092-764A-8239-5E69C0EDBDB0}" destId="{9931E35E-B0A8-634C-9BA0-7080E0A62F3D}" srcOrd="5" destOrd="0" presId="urn:microsoft.com/office/officeart/2005/8/layout/vList3"/>
    <dgm:cxn modelId="{6959A6A0-FC42-6F4D-A602-A3B741376DF9}" type="presParOf" srcId="{6A203561-7092-764A-8239-5E69C0EDBDB0}" destId="{82467254-C776-3D48-AE5F-59F62CB235E0}" srcOrd="6" destOrd="0" presId="urn:microsoft.com/office/officeart/2005/8/layout/vList3"/>
    <dgm:cxn modelId="{3121E224-7448-334E-A17C-82E6CF647ACC}" type="presParOf" srcId="{82467254-C776-3D48-AE5F-59F62CB235E0}" destId="{94A8F0A1-E825-B14C-987E-EE84E1427AD2}" srcOrd="0" destOrd="0" presId="urn:microsoft.com/office/officeart/2005/8/layout/vList3"/>
    <dgm:cxn modelId="{36C3B56D-A41C-B34C-9BD8-0FAB2B86995E}" type="presParOf" srcId="{82467254-C776-3D48-AE5F-59F62CB235E0}" destId="{303D1F59-4078-A54E-BFC1-5FE553BCE928}" srcOrd="1" destOrd="0" presId="urn:microsoft.com/office/officeart/2005/8/layout/vList3"/>
    <dgm:cxn modelId="{BCD690AB-C879-7649-9BFA-FD464629F806}" type="presParOf" srcId="{6A203561-7092-764A-8239-5E69C0EDBDB0}" destId="{1F816001-CEA7-B94D-95C2-9394496C4A19}" srcOrd="7" destOrd="0" presId="urn:microsoft.com/office/officeart/2005/8/layout/vList3"/>
    <dgm:cxn modelId="{1E4EF6AB-9C61-E748-9D07-FD783EB5C815}" type="presParOf" srcId="{6A203561-7092-764A-8239-5E69C0EDBDB0}" destId="{D11A55B4-3A50-1E42-8DBE-EC7591ADAF31}" srcOrd="8" destOrd="0" presId="urn:microsoft.com/office/officeart/2005/8/layout/vList3"/>
    <dgm:cxn modelId="{77134068-C9F5-BD49-9C82-8B03231225CD}" type="presParOf" srcId="{D11A55B4-3A50-1E42-8DBE-EC7591ADAF31}" destId="{B8BBF8EA-5075-8948-941C-FCEE42F980F4}" srcOrd="0" destOrd="0" presId="urn:microsoft.com/office/officeart/2005/8/layout/vList3"/>
    <dgm:cxn modelId="{6BCEFC55-2CED-8942-A0A5-D12DE908A6ED}" type="presParOf" srcId="{D11A55B4-3A50-1E42-8DBE-EC7591ADAF31}" destId="{0BCC4F71-7202-9B40-9465-FBC5A0D80B86}"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4F95E8-E0F2-EC40-AB6B-805AA0CB2DA5}" type="doc">
      <dgm:prSet loTypeId="urn:microsoft.com/office/officeart/2005/8/layout/vList3" loCatId="" qsTypeId="urn:microsoft.com/office/officeart/2005/8/quickstyle/simple1" qsCatId="simple" csTypeId="urn:microsoft.com/office/officeart/2005/8/colors/accent1_2" csCatId="accent1" phldr="1"/>
      <dgm:spPr/>
    </dgm:pt>
    <dgm:pt modelId="{CC1D3DCE-CD2E-734E-A113-A3643E45476F}">
      <dgm:prSet phldrT="[Text]" custT="1"/>
      <dgm:spPr>
        <a:solidFill>
          <a:srgbClr val="FF0000"/>
        </a:solidFill>
      </dgm:spPr>
      <dgm:t>
        <a:bodyPr/>
        <a:lstStyle/>
        <a:p>
          <a:r>
            <a:rPr lang="en-GB" sz="1300" b="1" dirty="0"/>
            <a:t>MOTIVATION</a:t>
          </a:r>
        </a:p>
      </dgm:t>
    </dgm:pt>
    <dgm:pt modelId="{CE508E44-0540-0941-BF1A-6229BFCC49B8}" type="parTrans" cxnId="{72B93412-B148-AD4E-98C2-DC3F4862D9DA}">
      <dgm:prSet/>
      <dgm:spPr/>
      <dgm:t>
        <a:bodyPr/>
        <a:lstStyle/>
        <a:p>
          <a:endParaRPr lang="en-GB" sz="1300"/>
        </a:p>
      </dgm:t>
    </dgm:pt>
    <dgm:pt modelId="{008D42D4-19D4-724A-97E8-FD949B4B9A7A}" type="sibTrans" cxnId="{72B93412-B148-AD4E-98C2-DC3F4862D9DA}">
      <dgm:prSet/>
      <dgm:spPr/>
      <dgm:t>
        <a:bodyPr/>
        <a:lstStyle/>
        <a:p>
          <a:endParaRPr lang="en-GB" sz="1300"/>
        </a:p>
      </dgm:t>
    </dgm:pt>
    <dgm:pt modelId="{4D69F1C8-CA4F-CD40-8AEA-77857455FCB6}">
      <dgm:prSet phldrT="[Text]" custT="1"/>
      <dgm:spPr>
        <a:solidFill>
          <a:srgbClr val="3D648B"/>
        </a:solidFill>
        <a:ln w="25400" cap="flat" cmpd="sng" algn="ctr">
          <a:solidFill>
            <a:srgbClr val="3D648B"/>
          </a:solidFill>
          <a:prstDash val="solid"/>
        </a:ln>
        <a:effectLst/>
      </dgm:spPr>
      <dgm:t>
        <a:bodyPr/>
        <a:lstStyle/>
        <a:p>
          <a:pPr marL="0" lvl="0" indent="0" algn="ctr" defTabSz="577850">
            <a:lnSpc>
              <a:spcPct val="90000"/>
            </a:lnSpc>
            <a:spcBef>
              <a:spcPct val="0"/>
            </a:spcBef>
            <a:spcAft>
              <a:spcPct val="35000"/>
            </a:spcAft>
          </a:pPr>
          <a:r>
            <a:rPr lang="en-GB" sz="1300" b="1" kern="1200" dirty="0">
              <a:solidFill>
                <a:srgbClr val="FFFFFF"/>
              </a:solidFill>
              <a:latin typeface="+mn-lt"/>
              <a:ea typeface="+mn-ea"/>
              <a:cs typeface="+mn-cs"/>
            </a:rPr>
            <a:t>FURTHER RESEARCH AND LIMITATIONS</a:t>
          </a:r>
        </a:p>
      </dgm:t>
    </dgm:pt>
    <dgm:pt modelId="{94450969-CC27-F84D-B697-50FFB99EFAB0}" type="parTrans" cxnId="{DE23DACD-7E34-3C48-9761-9E9529D0C236}">
      <dgm:prSet/>
      <dgm:spPr/>
      <dgm:t>
        <a:bodyPr/>
        <a:lstStyle/>
        <a:p>
          <a:endParaRPr lang="en-GB" sz="1300"/>
        </a:p>
      </dgm:t>
    </dgm:pt>
    <dgm:pt modelId="{4B88BA44-6880-5146-9D86-BA26B896885B}" type="sibTrans" cxnId="{DE23DACD-7E34-3C48-9761-9E9529D0C236}">
      <dgm:prSet/>
      <dgm:spPr/>
      <dgm:t>
        <a:bodyPr/>
        <a:lstStyle/>
        <a:p>
          <a:endParaRPr lang="en-GB" sz="1300"/>
        </a:p>
      </dgm:t>
    </dgm:pt>
    <dgm:pt modelId="{9CF8CE0C-9532-784D-B240-382594909632}">
      <dgm:prSet custT="1"/>
      <dgm:spPr>
        <a:solidFill>
          <a:srgbClr val="3D648B"/>
        </a:solidFill>
        <a:ln>
          <a:solidFill>
            <a:srgbClr val="3D648B"/>
          </a:solidFill>
        </a:ln>
      </dgm:spPr>
      <dgm:t>
        <a:bodyPr/>
        <a:lstStyle/>
        <a:p>
          <a:r>
            <a:rPr lang="en-US" sz="1300" b="1" i="0" dirty="0"/>
            <a:t>RESULTS AND CONTRIBUTION</a:t>
          </a:r>
        </a:p>
      </dgm:t>
    </dgm:pt>
    <dgm:pt modelId="{8DA22A25-2009-8149-B8ED-5BB22B2CB9A8}" type="parTrans" cxnId="{1D0A4B6F-B325-0049-AE57-B5FB25388E2E}">
      <dgm:prSet/>
      <dgm:spPr/>
      <dgm:t>
        <a:bodyPr/>
        <a:lstStyle/>
        <a:p>
          <a:endParaRPr lang="en-GB" sz="1300"/>
        </a:p>
      </dgm:t>
    </dgm:pt>
    <dgm:pt modelId="{F5C05D33-6D39-5B47-96CB-FA40B9E0BBF7}" type="sibTrans" cxnId="{1D0A4B6F-B325-0049-AE57-B5FB25388E2E}">
      <dgm:prSet/>
      <dgm:spPr/>
      <dgm:t>
        <a:bodyPr/>
        <a:lstStyle/>
        <a:p>
          <a:endParaRPr lang="en-GB" sz="1300"/>
        </a:p>
      </dgm:t>
    </dgm:pt>
    <dgm:pt modelId="{3673A49B-EE59-DB49-88A8-E7D13870280B}">
      <dgm:prSet custT="1"/>
      <dgm:spPr>
        <a:solidFill>
          <a:srgbClr val="3D648B"/>
        </a:solidFill>
        <a:ln>
          <a:solidFill>
            <a:srgbClr val="3D648B"/>
          </a:solidFill>
        </a:ln>
      </dgm:spPr>
      <dgm:t>
        <a:bodyPr/>
        <a:lstStyle/>
        <a:p>
          <a:r>
            <a:rPr lang="en-US" sz="1300" b="1" i="0" dirty="0"/>
            <a:t>POLICY IMPLICATIONS</a:t>
          </a:r>
        </a:p>
      </dgm:t>
    </dgm:pt>
    <dgm:pt modelId="{9B3275B9-89C6-F743-A944-A974FCC61FA0}" type="parTrans" cxnId="{B9B438B7-AFFE-2F4E-A8D9-A61D09CF0921}">
      <dgm:prSet/>
      <dgm:spPr/>
      <dgm:t>
        <a:bodyPr/>
        <a:lstStyle/>
        <a:p>
          <a:endParaRPr lang="en-GB" sz="1300"/>
        </a:p>
      </dgm:t>
    </dgm:pt>
    <dgm:pt modelId="{17F27122-328B-C540-BD17-0BD3CC16C5CF}" type="sibTrans" cxnId="{B9B438B7-AFFE-2F4E-A8D9-A61D09CF0921}">
      <dgm:prSet/>
      <dgm:spPr/>
      <dgm:t>
        <a:bodyPr/>
        <a:lstStyle/>
        <a:p>
          <a:endParaRPr lang="en-GB" sz="1300"/>
        </a:p>
      </dgm:t>
    </dgm:pt>
    <dgm:pt modelId="{AD2710AA-7241-6F43-A07E-E8004C03CA8C}">
      <dgm:prSet custT="1"/>
      <dgm:spPr>
        <a:solidFill>
          <a:srgbClr val="3D648B"/>
        </a:solidFill>
        <a:ln>
          <a:solidFill>
            <a:srgbClr val="3D648B"/>
          </a:solidFill>
        </a:ln>
      </dgm:spPr>
      <dgm:t>
        <a:bodyPr/>
        <a:lstStyle/>
        <a:p>
          <a:r>
            <a:rPr lang="en-GB" sz="1300" b="1" dirty="0"/>
            <a:t>RESEARCH GAP AND AIMS </a:t>
          </a:r>
        </a:p>
      </dgm:t>
    </dgm:pt>
    <dgm:pt modelId="{1FCD7D95-E483-7D44-B5F4-24ED6F27AAB0}" type="sibTrans" cxnId="{8C0F79D8-7B9C-2542-BC7A-F0F417F9D405}">
      <dgm:prSet/>
      <dgm:spPr/>
      <dgm:t>
        <a:bodyPr/>
        <a:lstStyle/>
        <a:p>
          <a:endParaRPr lang="en-GB"/>
        </a:p>
      </dgm:t>
    </dgm:pt>
    <dgm:pt modelId="{F7DE751E-45A7-1742-A3DB-72130C5018DE}" type="parTrans" cxnId="{8C0F79D8-7B9C-2542-BC7A-F0F417F9D405}">
      <dgm:prSet/>
      <dgm:spPr/>
      <dgm:t>
        <a:bodyPr/>
        <a:lstStyle/>
        <a:p>
          <a:endParaRPr lang="en-GB"/>
        </a:p>
      </dgm:t>
    </dgm:pt>
    <dgm:pt modelId="{6A203561-7092-764A-8239-5E69C0EDBDB0}" type="pres">
      <dgm:prSet presAssocID="{E24F95E8-E0F2-EC40-AB6B-805AA0CB2DA5}" presName="linearFlow" presStyleCnt="0">
        <dgm:presLayoutVars>
          <dgm:dir/>
          <dgm:resizeHandles val="exact"/>
        </dgm:presLayoutVars>
      </dgm:prSet>
      <dgm:spPr/>
    </dgm:pt>
    <dgm:pt modelId="{B8E0E80D-0B07-4247-AE14-BCC6194B1564}" type="pres">
      <dgm:prSet presAssocID="{CC1D3DCE-CD2E-734E-A113-A3643E45476F}" presName="composite" presStyleCnt="0"/>
      <dgm:spPr/>
    </dgm:pt>
    <dgm:pt modelId="{A1888B3D-C67D-3B4F-B7CD-76C5FFEC6FBB}" type="pres">
      <dgm:prSet presAssocID="{CC1D3DCE-CD2E-734E-A113-A3643E45476F}" presName="imgShp" presStyleLbl="fgImgPlace1" presStyleIdx="0"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a:solidFill>
            <a:srgbClr val="3D648B"/>
          </a:solidFill>
        </a:ln>
      </dgm:spPr>
    </dgm:pt>
    <dgm:pt modelId="{1C6E848E-0D6B-5B4B-962D-2A99510B6F1A}" type="pres">
      <dgm:prSet presAssocID="{CC1D3DCE-CD2E-734E-A113-A3643E45476F}" presName="txShp" presStyleLbl="node1" presStyleIdx="0" presStyleCnt="5" custLinFactNeighborX="314" custLinFactNeighborY="-12628">
        <dgm:presLayoutVars>
          <dgm:bulletEnabled val="1"/>
        </dgm:presLayoutVars>
      </dgm:prSet>
      <dgm:spPr/>
    </dgm:pt>
    <dgm:pt modelId="{A2D7E2DC-EF45-1442-A5CD-E0339ECF80DA}" type="pres">
      <dgm:prSet presAssocID="{008D42D4-19D4-724A-97E8-FD949B4B9A7A}" presName="spacing" presStyleCnt="0"/>
      <dgm:spPr/>
    </dgm:pt>
    <dgm:pt modelId="{4B8CE8E6-CBFA-3746-AF94-BB366E3D886F}" type="pres">
      <dgm:prSet presAssocID="{AD2710AA-7241-6F43-A07E-E8004C03CA8C}" presName="composite" presStyleCnt="0"/>
      <dgm:spPr/>
    </dgm:pt>
    <dgm:pt modelId="{44F3456C-4E5F-194C-974E-78097B3C6005}" type="pres">
      <dgm:prSet presAssocID="{AD2710AA-7241-6F43-A07E-E8004C03CA8C}" presName="imgShp" presStyleLbl="fgImgPlace1" presStyleIdx="1" presStyleCnt="5"/>
      <dgm:spPr>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a:solidFill>
            <a:srgbClr val="3D648B"/>
          </a:solidFill>
        </a:ln>
      </dgm:spPr>
    </dgm:pt>
    <dgm:pt modelId="{5863F695-B8C8-FA47-AB50-08662EDEEF49}" type="pres">
      <dgm:prSet presAssocID="{AD2710AA-7241-6F43-A07E-E8004C03CA8C}" presName="txShp" presStyleLbl="node1" presStyleIdx="1" presStyleCnt="5">
        <dgm:presLayoutVars>
          <dgm:bulletEnabled val="1"/>
        </dgm:presLayoutVars>
      </dgm:prSet>
      <dgm:spPr/>
    </dgm:pt>
    <dgm:pt modelId="{3D05CF3C-A3E4-4F47-9BD2-FEE2491677D0}" type="pres">
      <dgm:prSet presAssocID="{1FCD7D95-E483-7D44-B5F4-24ED6F27AAB0}" presName="spacing" presStyleCnt="0"/>
      <dgm:spPr/>
    </dgm:pt>
    <dgm:pt modelId="{DFED0922-62FE-F54D-8072-AC8977486749}" type="pres">
      <dgm:prSet presAssocID="{9CF8CE0C-9532-784D-B240-382594909632}" presName="composite" presStyleCnt="0"/>
      <dgm:spPr/>
    </dgm:pt>
    <dgm:pt modelId="{1A06EB78-3A21-704D-894F-8AB7EE5832CD}" type="pres">
      <dgm:prSet presAssocID="{9CF8CE0C-9532-784D-B240-382594909632}" presName="imgShp" presStyleLbl="fgImgPlace1" presStyleIdx="2"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a:solidFill>
            <a:srgbClr val="3D648B"/>
          </a:solidFill>
        </a:ln>
      </dgm:spPr>
    </dgm:pt>
    <dgm:pt modelId="{14AF0807-8E8A-E048-B9E2-CFC62073D4F2}" type="pres">
      <dgm:prSet presAssocID="{9CF8CE0C-9532-784D-B240-382594909632}" presName="txShp" presStyleLbl="node1" presStyleIdx="2" presStyleCnt="5">
        <dgm:presLayoutVars>
          <dgm:bulletEnabled val="1"/>
        </dgm:presLayoutVars>
      </dgm:prSet>
      <dgm:spPr/>
    </dgm:pt>
    <dgm:pt modelId="{9931E35E-B0A8-634C-9BA0-7080E0A62F3D}" type="pres">
      <dgm:prSet presAssocID="{F5C05D33-6D39-5B47-96CB-FA40B9E0BBF7}" presName="spacing" presStyleCnt="0"/>
      <dgm:spPr/>
    </dgm:pt>
    <dgm:pt modelId="{82467254-C776-3D48-AE5F-59F62CB235E0}" type="pres">
      <dgm:prSet presAssocID="{3673A49B-EE59-DB49-88A8-E7D13870280B}" presName="composite" presStyleCnt="0"/>
      <dgm:spPr/>
    </dgm:pt>
    <dgm:pt modelId="{94A8F0A1-E825-B14C-987E-EE84E1427AD2}" type="pres">
      <dgm:prSet presAssocID="{3673A49B-EE59-DB49-88A8-E7D13870280B}" presName="imgShp" presStyleLbl="fgImgPlace1" presStyleIdx="3"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5">
            <a:duotone>
              <a:schemeClr val="accent1">
                <a:shade val="45000"/>
                <a:satMod val="135000"/>
              </a:schemeClr>
              <a:prstClr val="white"/>
            </a:duotone>
          </a:blip>
          <a:srcRect/>
          <a:stretch>
            <a:fillRect l="-8000" r="-8000"/>
          </a:stretch>
        </a:blipFill>
      </dgm:spPr>
    </dgm:pt>
    <dgm:pt modelId="{303D1F59-4078-A54E-BFC1-5FE553BCE928}" type="pres">
      <dgm:prSet presAssocID="{3673A49B-EE59-DB49-88A8-E7D13870280B}" presName="txShp" presStyleLbl="node1" presStyleIdx="3" presStyleCnt="5">
        <dgm:presLayoutVars>
          <dgm:bulletEnabled val="1"/>
        </dgm:presLayoutVars>
      </dgm:prSet>
      <dgm:spPr/>
    </dgm:pt>
    <dgm:pt modelId="{1F816001-CEA7-B94D-95C2-9394496C4A19}" type="pres">
      <dgm:prSet presAssocID="{17F27122-328B-C540-BD17-0BD3CC16C5CF}" presName="spacing" presStyleCnt="0"/>
      <dgm:spPr/>
    </dgm:pt>
    <dgm:pt modelId="{D11A55B4-3A50-1E42-8DBE-EC7591ADAF31}" type="pres">
      <dgm:prSet presAssocID="{4D69F1C8-CA4F-CD40-8AEA-77857455FCB6}" presName="composite" presStyleCnt="0"/>
      <dgm:spPr/>
    </dgm:pt>
    <dgm:pt modelId="{B8BBF8EA-5075-8948-941C-FCEE42F980F4}" type="pres">
      <dgm:prSet presAssocID="{4D69F1C8-CA4F-CD40-8AEA-77857455FCB6}" presName="imgShp" presStyleLbl="fgImgPlace1" presStyleIdx="4"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a:solidFill>
            <a:srgbClr val="3D648B"/>
          </a:solidFill>
        </a:ln>
      </dgm:spPr>
    </dgm:pt>
    <dgm:pt modelId="{0BCC4F71-7202-9B40-9465-FBC5A0D80B86}" type="pres">
      <dgm:prSet presAssocID="{4D69F1C8-CA4F-CD40-8AEA-77857455FCB6}" presName="txShp" presStyleLbl="node1" presStyleIdx="4" presStyleCnt="5">
        <dgm:presLayoutVars>
          <dgm:bulletEnabled val="1"/>
        </dgm:presLayoutVars>
      </dgm:prSet>
      <dgm:spPr>
        <a:xfrm rot="10800000">
          <a:off x="1631001" y="4026302"/>
          <a:ext cx="5860120" cy="619823"/>
        </a:xfrm>
        <a:prstGeom prst="homePlate">
          <a:avLst/>
        </a:prstGeom>
      </dgm:spPr>
    </dgm:pt>
  </dgm:ptLst>
  <dgm:cxnLst>
    <dgm:cxn modelId="{72B93412-B148-AD4E-98C2-DC3F4862D9DA}" srcId="{E24F95E8-E0F2-EC40-AB6B-805AA0CB2DA5}" destId="{CC1D3DCE-CD2E-734E-A113-A3643E45476F}" srcOrd="0" destOrd="0" parTransId="{CE508E44-0540-0941-BF1A-6229BFCC49B8}" sibTransId="{008D42D4-19D4-724A-97E8-FD949B4B9A7A}"/>
    <dgm:cxn modelId="{6CB1934C-AFAE-4B41-BF50-82666C9949D3}" type="presOf" srcId="{CC1D3DCE-CD2E-734E-A113-A3643E45476F}" destId="{1C6E848E-0D6B-5B4B-962D-2A99510B6F1A}" srcOrd="0" destOrd="0" presId="urn:microsoft.com/office/officeart/2005/8/layout/vList3"/>
    <dgm:cxn modelId="{9F944A63-5832-CD46-B6D5-36E64110D3C1}" type="presOf" srcId="{9CF8CE0C-9532-784D-B240-382594909632}" destId="{14AF0807-8E8A-E048-B9E2-CFC62073D4F2}" srcOrd="0" destOrd="0" presId="urn:microsoft.com/office/officeart/2005/8/layout/vList3"/>
    <dgm:cxn modelId="{79869967-16E7-7545-B43D-700853013916}" type="presOf" srcId="{4D69F1C8-CA4F-CD40-8AEA-77857455FCB6}" destId="{0BCC4F71-7202-9B40-9465-FBC5A0D80B86}" srcOrd="0" destOrd="0" presId="urn:microsoft.com/office/officeart/2005/8/layout/vList3"/>
    <dgm:cxn modelId="{1D0A4B6F-B325-0049-AE57-B5FB25388E2E}" srcId="{E24F95E8-E0F2-EC40-AB6B-805AA0CB2DA5}" destId="{9CF8CE0C-9532-784D-B240-382594909632}" srcOrd="2" destOrd="0" parTransId="{8DA22A25-2009-8149-B8ED-5BB22B2CB9A8}" sibTransId="{F5C05D33-6D39-5B47-96CB-FA40B9E0BBF7}"/>
    <dgm:cxn modelId="{B9B438B7-AFFE-2F4E-A8D9-A61D09CF0921}" srcId="{E24F95E8-E0F2-EC40-AB6B-805AA0CB2DA5}" destId="{3673A49B-EE59-DB49-88A8-E7D13870280B}" srcOrd="3" destOrd="0" parTransId="{9B3275B9-89C6-F743-A944-A974FCC61FA0}" sibTransId="{17F27122-328B-C540-BD17-0BD3CC16C5CF}"/>
    <dgm:cxn modelId="{DE23DACD-7E34-3C48-9761-9E9529D0C236}" srcId="{E24F95E8-E0F2-EC40-AB6B-805AA0CB2DA5}" destId="{4D69F1C8-CA4F-CD40-8AEA-77857455FCB6}" srcOrd="4" destOrd="0" parTransId="{94450969-CC27-F84D-B697-50FFB99EFAB0}" sibTransId="{4B88BA44-6880-5146-9D86-BA26B896885B}"/>
    <dgm:cxn modelId="{8C0F79D8-7B9C-2542-BC7A-F0F417F9D405}" srcId="{E24F95E8-E0F2-EC40-AB6B-805AA0CB2DA5}" destId="{AD2710AA-7241-6F43-A07E-E8004C03CA8C}" srcOrd="1" destOrd="0" parTransId="{F7DE751E-45A7-1742-A3DB-72130C5018DE}" sibTransId="{1FCD7D95-E483-7D44-B5F4-24ED6F27AAB0}"/>
    <dgm:cxn modelId="{EB8D23E6-9DF2-2A4B-9427-14C012F6B78E}" type="presOf" srcId="{AD2710AA-7241-6F43-A07E-E8004C03CA8C}" destId="{5863F695-B8C8-FA47-AB50-08662EDEEF49}" srcOrd="0" destOrd="0" presId="urn:microsoft.com/office/officeart/2005/8/layout/vList3"/>
    <dgm:cxn modelId="{F82239F7-23AB-3840-A83B-17C1EC10152A}" type="presOf" srcId="{E24F95E8-E0F2-EC40-AB6B-805AA0CB2DA5}" destId="{6A203561-7092-764A-8239-5E69C0EDBDB0}" srcOrd="0" destOrd="0" presId="urn:microsoft.com/office/officeart/2005/8/layout/vList3"/>
    <dgm:cxn modelId="{2C0161F8-CC7F-D140-902F-1ABE8E23C790}" type="presOf" srcId="{3673A49B-EE59-DB49-88A8-E7D13870280B}" destId="{303D1F59-4078-A54E-BFC1-5FE553BCE928}" srcOrd="0" destOrd="0" presId="urn:microsoft.com/office/officeart/2005/8/layout/vList3"/>
    <dgm:cxn modelId="{22F23725-27EC-0C4E-B0D0-FED0CB00C68D}" type="presParOf" srcId="{6A203561-7092-764A-8239-5E69C0EDBDB0}" destId="{B8E0E80D-0B07-4247-AE14-BCC6194B1564}" srcOrd="0" destOrd="0" presId="urn:microsoft.com/office/officeart/2005/8/layout/vList3"/>
    <dgm:cxn modelId="{296DBBDF-2264-F94D-88DE-C1F69408321D}" type="presParOf" srcId="{B8E0E80D-0B07-4247-AE14-BCC6194B1564}" destId="{A1888B3D-C67D-3B4F-B7CD-76C5FFEC6FBB}" srcOrd="0" destOrd="0" presId="urn:microsoft.com/office/officeart/2005/8/layout/vList3"/>
    <dgm:cxn modelId="{9A950771-A7B4-C546-AD54-DC62D82CE155}" type="presParOf" srcId="{B8E0E80D-0B07-4247-AE14-BCC6194B1564}" destId="{1C6E848E-0D6B-5B4B-962D-2A99510B6F1A}" srcOrd="1" destOrd="0" presId="urn:microsoft.com/office/officeart/2005/8/layout/vList3"/>
    <dgm:cxn modelId="{069A31CA-6E43-C34C-BA1E-CAE13FA21C62}" type="presParOf" srcId="{6A203561-7092-764A-8239-5E69C0EDBDB0}" destId="{A2D7E2DC-EF45-1442-A5CD-E0339ECF80DA}" srcOrd="1" destOrd="0" presId="urn:microsoft.com/office/officeart/2005/8/layout/vList3"/>
    <dgm:cxn modelId="{4761DC9B-E449-344E-9F98-7AD2E97F2A27}" type="presParOf" srcId="{6A203561-7092-764A-8239-5E69C0EDBDB0}" destId="{4B8CE8E6-CBFA-3746-AF94-BB366E3D886F}" srcOrd="2" destOrd="0" presId="urn:microsoft.com/office/officeart/2005/8/layout/vList3"/>
    <dgm:cxn modelId="{E8839917-D7EF-6743-A14F-5B73C63F426D}" type="presParOf" srcId="{4B8CE8E6-CBFA-3746-AF94-BB366E3D886F}" destId="{44F3456C-4E5F-194C-974E-78097B3C6005}" srcOrd="0" destOrd="0" presId="urn:microsoft.com/office/officeart/2005/8/layout/vList3"/>
    <dgm:cxn modelId="{B0B9285A-32F4-EB42-A4DD-9F9165EE3B79}" type="presParOf" srcId="{4B8CE8E6-CBFA-3746-AF94-BB366E3D886F}" destId="{5863F695-B8C8-FA47-AB50-08662EDEEF49}" srcOrd="1" destOrd="0" presId="urn:microsoft.com/office/officeart/2005/8/layout/vList3"/>
    <dgm:cxn modelId="{DBBCF5A5-794D-E14E-9383-E7AB26D02190}" type="presParOf" srcId="{6A203561-7092-764A-8239-5E69C0EDBDB0}" destId="{3D05CF3C-A3E4-4F47-9BD2-FEE2491677D0}" srcOrd="3" destOrd="0" presId="urn:microsoft.com/office/officeart/2005/8/layout/vList3"/>
    <dgm:cxn modelId="{4CF3DA53-028B-7C44-9A8D-240544BF7470}" type="presParOf" srcId="{6A203561-7092-764A-8239-5E69C0EDBDB0}" destId="{DFED0922-62FE-F54D-8072-AC8977486749}" srcOrd="4" destOrd="0" presId="urn:microsoft.com/office/officeart/2005/8/layout/vList3"/>
    <dgm:cxn modelId="{8A4C02F2-AEC9-2F4C-BE4A-22E23B52D91F}" type="presParOf" srcId="{DFED0922-62FE-F54D-8072-AC8977486749}" destId="{1A06EB78-3A21-704D-894F-8AB7EE5832CD}" srcOrd="0" destOrd="0" presId="urn:microsoft.com/office/officeart/2005/8/layout/vList3"/>
    <dgm:cxn modelId="{71E89ED1-6192-E240-9A0D-E14782C1FAAE}" type="presParOf" srcId="{DFED0922-62FE-F54D-8072-AC8977486749}" destId="{14AF0807-8E8A-E048-B9E2-CFC62073D4F2}" srcOrd="1" destOrd="0" presId="urn:microsoft.com/office/officeart/2005/8/layout/vList3"/>
    <dgm:cxn modelId="{E9EFDECE-E458-C54D-901C-275862C7EE02}" type="presParOf" srcId="{6A203561-7092-764A-8239-5E69C0EDBDB0}" destId="{9931E35E-B0A8-634C-9BA0-7080E0A62F3D}" srcOrd="5" destOrd="0" presId="urn:microsoft.com/office/officeart/2005/8/layout/vList3"/>
    <dgm:cxn modelId="{6959A6A0-FC42-6F4D-A602-A3B741376DF9}" type="presParOf" srcId="{6A203561-7092-764A-8239-5E69C0EDBDB0}" destId="{82467254-C776-3D48-AE5F-59F62CB235E0}" srcOrd="6" destOrd="0" presId="urn:microsoft.com/office/officeart/2005/8/layout/vList3"/>
    <dgm:cxn modelId="{3121E224-7448-334E-A17C-82E6CF647ACC}" type="presParOf" srcId="{82467254-C776-3D48-AE5F-59F62CB235E0}" destId="{94A8F0A1-E825-B14C-987E-EE84E1427AD2}" srcOrd="0" destOrd="0" presId="urn:microsoft.com/office/officeart/2005/8/layout/vList3"/>
    <dgm:cxn modelId="{36C3B56D-A41C-B34C-9BD8-0FAB2B86995E}" type="presParOf" srcId="{82467254-C776-3D48-AE5F-59F62CB235E0}" destId="{303D1F59-4078-A54E-BFC1-5FE553BCE928}" srcOrd="1" destOrd="0" presId="urn:microsoft.com/office/officeart/2005/8/layout/vList3"/>
    <dgm:cxn modelId="{BCD690AB-C879-7649-9BFA-FD464629F806}" type="presParOf" srcId="{6A203561-7092-764A-8239-5E69C0EDBDB0}" destId="{1F816001-CEA7-B94D-95C2-9394496C4A19}" srcOrd="7" destOrd="0" presId="urn:microsoft.com/office/officeart/2005/8/layout/vList3"/>
    <dgm:cxn modelId="{1E4EF6AB-9C61-E748-9D07-FD783EB5C815}" type="presParOf" srcId="{6A203561-7092-764A-8239-5E69C0EDBDB0}" destId="{D11A55B4-3A50-1E42-8DBE-EC7591ADAF31}" srcOrd="8" destOrd="0" presId="urn:microsoft.com/office/officeart/2005/8/layout/vList3"/>
    <dgm:cxn modelId="{77134068-C9F5-BD49-9C82-8B03231225CD}" type="presParOf" srcId="{D11A55B4-3A50-1E42-8DBE-EC7591ADAF31}" destId="{B8BBF8EA-5075-8948-941C-FCEE42F980F4}" srcOrd="0" destOrd="0" presId="urn:microsoft.com/office/officeart/2005/8/layout/vList3"/>
    <dgm:cxn modelId="{6BCEFC55-2CED-8942-A0A5-D12DE908A6ED}" type="presParOf" srcId="{D11A55B4-3A50-1E42-8DBE-EC7591ADAF31}" destId="{0BCC4F71-7202-9B40-9465-FBC5A0D80B86}"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4F95E8-E0F2-EC40-AB6B-805AA0CB2DA5}" type="doc">
      <dgm:prSet loTypeId="urn:microsoft.com/office/officeart/2005/8/layout/vList3" loCatId="" qsTypeId="urn:microsoft.com/office/officeart/2005/8/quickstyle/simple1" qsCatId="simple" csTypeId="urn:microsoft.com/office/officeart/2005/8/colors/accent1_2" csCatId="accent1" phldr="1"/>
      <dgm:spPr/>
    </dgm:pt>
    <dgm:pt modelId="{CC1D3DCE-CD2E-734E-A113-A3643E45476F}">
      <dgm:prSet phldrT="[Text]" custT="1"/>
      <dgm:spPr>
        <a:solidFill>
          <a:srgbClr val="3D648B"/>
        </a:solidFill>
      </dgm:spPr>
      <dgm:t>
        <a:bodyPr/>
        <a:lstStyle/>
        <a:p>
          <a:r>
            <a:rPr lang="en-GB" sz="1300" b="1" dirty="0"/>
            <a:t>MOTIVATION</a:t>
          </a:r>
        </a:p>
      </dgm:t>
    </dgm:pt>
    <dgm:pt modelId="{CE508E44-0540-0941-BF1A-6229BFCC49B8}" type="parTrans" cxnId="{72B93412-B148-AD4E-98C2-DC3F4862D9DA}">
      <dgm:prSet/>
      <dgm:spPr/>
      <dgm:t>
        <a:bodyPr/>
        <a:lstStyle/>
        <a:p>
          <a:endParaRPr lang="en-GB" sz="1300"/>
        </a:p>
      </dgm:t>
    </dgm:pt>
    <dgm:pt modelId="{008D42D4-19D4-724A-97E8-FD949B4B9A7A}" type="sibTrans" cxnId="{72B93412-B148-AD4E-98C2-DC3F4862D9DA}">
      <dgm:prSet/>
      <dgm:spPr/>
      <dgm:t>
        <a:bodyPr/>
        <a:lstStyle/>
        <a:p>
          <a:endParaRPr lang="en-GB" sz="1300"/>
        </a:p>
      </dgm:t>
    </dgm:pt>
    <dgm:pt modelId="{4D69F1C8-CA4F-CD40-8AEA-77857455FCB6}">
      <dgm:prSet phldrT="[Text]" custT="1"/>
      <dgm:spPr>
        <a:solidFill>
          <a:srgbClr val="3D648B"/>
        </a:solidFill>
        <a:ln w="25400" cap="flat" cmpd="sng" algn="ctr">
          <a:solidFill>
            <a:srgbClr val="3D648B"/>
          </a:solidFill>
          <a:prstDash val="solid"/>
        </a:ln>
        <a:effectLst/>
      </dgm:spPr>
      <dgm:t>
        <a:bodyPr/>
        <a:lstStyle/>
        <a:p>
          <a:pPr marL="0" lvl="0" indent="0" algn="ctr" defTabSz="577850">
            <a:lnSpc>
              <a:spcPct val="90000"/>
            </a:lnSpc>
            <a:spcBef>
              <a:spcPct val="0"/>
            </a:spcBef>
            <a:spcAft>
              <a:spcPct val="35000"/>
            </a:spcAft>
          </a:pPr>
          <a:r>
            <a:rPr lang="en-GB" sz="1300" b="1" kern="1200" dirty="0">
              <a:solidFill>
                <a:srgbClr val="FFFFFF"/>
              </a:solidFill>
              <a:latin typeface="+mn-lt"/>
              <a:ea typeface="+mn-ea"/>
              <a:cs typeface="+mn-cs"/>
            </a:rPr>
            <a:t>FURTHER RESEARCH AND LIMITATIONS</a:t>
          </a:r>
        </a:p>
      </dgm:t>
    </dgm:pt>
    <dgm:pt modelId="{94450969-CC27-F84D-B697-50FFB99EFAB0}" type="parTrans" cxnId="{DE23DACD-7E34-3C48-9761-9E9529D0C236}">
      <dgm:prSet/>
      <dgm:spPr/>
      <dgm:t>
        <a:bodyPr/>
        <a:lstStyle/>
        <a:p>
          <a:endParaRPr lang="en-GB" sz="1300"/>
        </a:p>
      </dgm:t>
    </dgm:pt>
    <dgm:pt modelId="{4B88BA44-6880-5146-9D86-BA26B896885B}" type="sibTrans" cxnId="{DE23DACD-7E34-3C48-9761-9E9529D0C236}">
      <dgm:prSet/>
      <dgm:spPr/>
      <dgm:t>
        <a:bodyPr/>
        <a:lstStyle/>
        <a:p>
          <a:endParaRPr lang="en-GB" sz="1300"/>
        </a:p>
      </dgm:t>
    </dgm:pt>
    <dgm:pt modelId="{9CF8CE0C-9532-784D-B240-382594909632}">
      <dgm:prSet custT="1"/>
      <dgm:spPr>
        <a:solidFill>
          <a:srgbClr val="3D648B"/>
        </a:solidFill>
        <a:ln>
          <a:solidFill>
            <a:srgbClr val="3D648B"/>
          </a:solidFill>
        </a:ln>
      </dgm:spPr>
      <dgm:t>
        <a:bodyPr/>
        <a:lstStyle/>
        <a:p>
          <a:r>
            <a:rPr lang="en-US" sz="1300" b="1" i="0" dirty="0"/>
            <a:t>RESULTS AND CONTRIBUTION</a:t>
          </a:r>
        </a:p>
      </dgm:t>
    </dgm:pt>
    <dgm:pt modelId="{8DA22A25-2009-8149-B8ED-5BB22B2CB9A8}" type="parTrans" cxnId="{1D0A4B6F-B325-0049-AE57-B5FB25388E2E}">
      <dgm:prSet/>
      <dgm:spPr/>
      <dgm:t>
        <a:bodyPr/>
        <a:lstStyle/>
        <a:p>
          <a:endParaRPr lang="en-GB" sz="1300"/>
        </a:p>
      </dgm:t>
    </dgm:pt>
    <dgm:pt modelId="{F5C05D33-6D39-5B47-96CB-FA40B9E0BBF7}" type="sibTrans" cxnId="{1D0A4B6F-B325-0049-AE57-B5FB25388E2E}">
      <dgm:prSet/>
      <dgm:spPr/>
      <dgm:t>
        <a:bodyPr/>
        <a:lstStyle/>
        <a:p>
          <a:endParaRPr lang="en-GB" sz="1300"/>
        </a:p>
      </dgm:t>
    </dgm:pt>
    <dgm:pt modelId="{3673A49B-EE59-DB49-88A8-E7D13870280B}">
      <dgm:prSet custT="1"/>
      <dgm:spPr>
        <a:solidFill>
          <a:srgbClr val="3D648B"/>
        </a:solidFill>
        <a:ln>
          <a:solidFill>
            <a:srgbClr val="3D648B"/>
          </a:solidFill>
        </a:ln>
      </dgm:spPr>
      <dgm:t>
        <a:bodyPr/>
        <a:lstStyle/>
        <a:p>
          <a:r>
            <a:rPr lang="en-US" sz="1300" b="1" i="0" dirty="0"/>
            <a:t>POLICY IMPLICATIONS</a:t>
          </a:r>
        </a:p>
      </dgm:t>
    </dgm:pt>
    <dgm:pt modelId="{9B3275B9-89C6-F743-A944-A974FCC61FA0}" type="parTrans" cxnId="{B9B438B7-AFFE-2F4E-A8D9-A61D09CF0921}">
      <dgm:prSet/>
      <dgm:spPr/>
      <dgm:t>
        <a:bodyPr/>
        <a:lstStyle/>
        <a:p>
          <a:endParaRPr lang="en-GB" sz="1300"/>
        </a:p>
      </dgm:t>
    </dgm:pt>
    <dgm:pt modelId="{17F27122-328B-C540-BD17-0BD3CC16C5CF}" type="sibTrans" cxnId="{B9B438B7-AFFE-2F4E-A8D9-A61D09CF0921}">
      <dgm:prSet/>
      <dgm:spPr/>
      <dgm:t>
        <a:bodyPr/>
        <a:lstStyle/>
        <a:p>
          <a:endParaRPr lang="en-GB" sz="1300"/>
        </a:p>
      </dgm:t>
    </dgm:pt>
    <dgm:pt modelId="{AD2710AA-7241-6F43-A07E-E8004C03CA8C}">
      <dgm:prSet custT="1"/>
      <dgm:spPr>
        <a:solidFill>
          <a:srgbClr val="FF0000"/>
        </a:solidFill>
        <a:ln>
          <a:solidFill>
            <a:srgbClr val="3D648B"/>
          </a:solidFill>
        </a:ln>
      </dgm:spPr>
      <dgm:t>
        <a:bodyPr/>
        <a:lstStyle/>
        <a:p>
          <a:r>
            <a:rPr lang="en-GB" sz="1300" b="1" dirty="0"/>
            <a:t>RESEARCH GAP AND AIMS </a:t>
          </a:r>
        </a:p>
      </dgm:t>
    </dgm:pt>
    <dgm:pt modelId="{1FCD7D95-E483-7D44-B5F4-24ED6F27AAB0}" type="sibTrans" cxnId="{8C0F79D8-7B9C-2542-BC7A-F0F417F9D405}">
      <dgm:prSet/>
      <dgm:spPr/>
      <dgm:t>
        <a:bodyPr/>
        <a:lstStyle/>
        <a:p>
          <a:endParaRPr lang="en-GB"/>
        </a:p>
      </dgm:t>
    </dgm:pt>
    <dgm:pt modelId="{F7DE751E-45A7-1742-A3DB-72130C5018DE}" type="parTrans" cxnId="{8C0F79D8-7B9C-2542-BC7A-F0F417F9D405}">
      <dgm:prSet/>
      <dgm:spPr/>
      <dgm:t>
        <a:bodyPr/>
        <a:lstStyle/>
        <a:p>
          <a:endParaRPr lang="en-GB"/>
        </a:p>
      </dgm:t>
    </dgm:pt>
    <dgm:pt modelId="{6A203561-7092-764A-8239-5E69C0EDBDB0}" type="pres">
      <dgm:prSet presAssocID="{E24F95E8-E0F2-EC40-AB6B-805AA0CB2DA5}" presName="linearFlow" presStyleCnt="0">
        <dgm:presLayoutVars>
          <dgm:dir/>
          <dgm:resizeHandles val="exact"/>
        </dgm:presLayoutVars>
      </dgm:prSet>
      <dgm:spPr/>
    </dgm:pt>
    <dgm:pt modelId="{B8E0E80D-0B07-4247-AE14-BCC6194B1564}" type="pres">
      <dgm:prSet presAssocID="{CC1D3DCE-CD2E-734E-A113-A3643E45476F}" presName="composite" presStyleCnt="0"/>
      <dgm:spPr/>
    </dgm:pt>
    <dgm:pt modelId="{A1888B3D-C67D-3B4F-B7CD-76C5FFEC6FBB}" type="pres">
      <dgm:prSet presAssocID="{CC1D3DCE-CD2E-734E-A113-A3643E45476F}" presName="imgShp" presStyleLbl="fgImgPlace1" presStyleIdx="0"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a:solidFill>
            <a:srgbClr val="3D648B"/>
          </a:solidFill>
        </a:ln>
      </dgm:spPr>
    </dgm:pt>
    <dgm:pt modelId="{1C6E848E-0D6B-5B4B-962D-2A99510B6F1A}" type="pres">
      <dgm:prSet presAssocID="{CC1D3DCE-CD2E-734E-A113-A3643E45476F}" presName="txShp" presStyleLbl="node1" presStyleIdx="0" presStyleCnt="5" custLinFactNeighborX="314" custLinFactNeighborY="-12628">
        <dgm:presLayoutVars>
          <dgm:bulletEnabled val="1"/>
        </dgm:presLayoutVars>
      </dgm:prSet>
      <dgm:spPr/>
    </dgm:pt>
    <dgm:pt modelId="{A2D7E2DC-EF45-1442-A5CD-E0339ECF80DA}" type="pres">
      <dgm:prSet presAssocID="{008D42D4-19D4-724A-97E8-FD949B4B9A7A}" presName="spacing" presStyleCnt="0"/>
      <dgm:spPr/>
    </dgm:pt>
    <dgm:pt modelId="{4B8CE8E6-CBFA-3746-AF94-BB366E3D886F}" type="pres">
      <dgm:prSet presAssocID="{AD2710AA-7241-6F43-A07E-E8004C03CA8C}" presName="composite" presStyleCnt="0"/>
      <dgm:spPr/>
    </dgm:pt>
    <dgm:pt modelId="{44F3456C-4E5F-194C-974E-78097B3C6005}" type="pres">
      <dgm:prSet presAssocID="{AD2710AA-7241-6F43-A07E-E8004C03CA8C}" presName="imgShp" presStyleLbl="fgImgPlace1" presStyleIdx="1" presStyleCnt="5"/>
      <dgm:spPr>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a:solidFill>
            <a:srgbClr val="3D648B"/>
          </a:solidFill>
        </a:ln>
      </dgm:spPr>
    </dgm:pt>
    <dgm:pt modelId="{5863F695-B8C8-FA47-AB50-08662EDEEF49}" type="pres">
      <dgm:prSet presAssocID="{AD2710AA-7241-6F43-A07E-E8004C03CA8C}" presName="txShp" presStyleLbl="node1" presStyleIdx="1" presStyleCnt="5">
        <dgm:presLayoutVars>
          <dgm:bulletEnabled val="1"/>
        </dgm:presLayoutVars>
      </dgm:prSet>
      <dgm:spPr/>
    </dgm:pt>
    <dgm:pt modelId="{3D05CF3C-A3E4-4F47-9BD2-FEE2491677D0}" type="pres">
      <dgm:prSet presAssocID="{1FCD7D95-E483-7D44-B5F4-24ED6F27AAB0}" presName="spacing" presStyleCnt="0"/>
      <dgm:spPr/>
    </dgm:pt>
    <dgm:pt modelId="{DFED0922-62FE-F54D-8072-AC8977486749}" type="pres">
      <dgm:prSet presAssocID="{9CF8CE0C-9532-784D-B240-382594909632}" presName="composite" presStyleCnt="0"/>
      <dgm:spPr/>
    </dgm:pt>
    <dgm:pt modelId="{1A06EB78-3A21-704D-894F-8AB7EE5832CD}" type="pres">
      <dgm:prSet presAssocID="{9CF8CE0C-9532-784D-B240-382594909632}" presName="imgShp" presStyleLbl="fgImgPlace1" presStyleIdx="2"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a:solidFill>
            <a:srgbClr val="3D648B"/>
          </a:solidFill>
        </a:ln>
      </dgm:spPr>
    </dgm:pt>
    <dgm:pt modelId="{14AF0807-8E8A-E048-B9E2-CFC62073D4F2}" type="pres">
      <dgm:prSet presAssocID="{9CF8CE0C-9532-784D-B240-382594909632}" presName="txShp" presStyleLbl="node1" presStyleIdx="2" presStyleCnt="5">
        <dgm:presLayoutVars>
          <dgm:bulletEnabled val="1"/>
        </dgm:presLayoutVars>
      </dgm:prSet>
      <dgm:spPr/>
    </dgm:pt>
    <dgm:pt modelId="{9931E35E-B0A8-634C-9BA0-7080E0A62F3D}" type="pres">
      <dgm:prSet presAssocID="{F5C05D33-6D39-5B47-96CB-FA40B9E0BBF7}" presName="spacing" presStyleCnt="0"/>
      <dgm:spPr/>
    </dgm:pt>
    <dgm:pt modelId="{82467254-C776-3D48-AE5F-59F62CB235E0}" type="pres">
      <dgm:prSet presAssocID="{3673A49B-EE59-DB49-88A8-E7D13870280B}" presName="composite" presStyleCnt="0"/>
      <dgm:spPr/>
    </dgm:pt>
    <dgm:pt modelId="{94A8F0A1-E825-B14C-987E-EE84E1427AD2}" type="pres">
      <dgm:prSet presAssocID="{3673A49B-EE59-DB49-88A8-E7D13870280B}" presName="imgShp" presStyleLbl="fgImgPlace1" presStyleIdx="3"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5">
            <a:duotone>
              <a:schemeClr val="accent1">
                <a:shade val="45000"/>
                <a:satMod val="135000"/>
              </a:schemeClr>
              <a:prstClr val="white"/>
            </a:duotone>
          </a:blip>
          <a:srcRect/>
          <a:stretch>
            <a:fillRect l="-8000" r="-8000"/>
          </a:stretch>
        </a:blipFill>
      </dgm:spPr>
    </dgm:pt>
    <dgm:pt modelId="{303D1F59-4078-A54E-BFC1-5FE553BCE928}" type="pres">
      <dgm:prSet presAssocID="{3673A49B-EE59-DB49-88A8-E7D13870280B}" presName="txShp" presStyleLbl="node1" presStyleIdx="3" presStyleCnt="5">
        <dgm:presLayoutVars>
          <dgm:bulletEnabled val="1"/>
        </dgm:presLayoutVars>
      </dgm:prSet>
      <dgm:spPr/>
    </dgm:pt>
    <dgm:pt modelId="{1F816001-CEA7-B94D-95C2-9394496C4A19}" type="pres">
      <dgm:prSet presAssocID="{17F27122-328B-C540-BD17-0BD3CC16C5CF}" presName="spacing" presStyleCnt="0"/>
      <dgm:spPr/>
    </dgm:pt>
    <dgm:pt modelId="{D11A55B4-3A50-1E42-8DBE-EC7591ADAF31}" type="pres">
      <dgm:prSet presAssocID="{4D69F1C8-CA4F-CD40-8AEA-77857455FCB6}" presName="composite" presStyleCnt="0"/>
      <dgm:spPr/>
    </dgm:pt>
    <dgm:pt modelId="{B8BBF8EA-5075-8948-941C-FCEE42F980F4}" type="pres">
      <dgm:prSet presAssocID="{4D69F1C8-CA4F-CD40-8AEA-77857455FCB6}" presName="imgShp" presStyleLbl="fgImgPlace1" presStyleIdx="4"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a:solidFill>
            <a:srgbClr val="3D648B"/>
          </a:solidFill>
        </a:ln>
      </dgm:spPr>
    </dgm:pt>
    <dgm:pt modelId="{0BCC4F71-7202-9B40-9465-FBC5A0D80B86}" type="pres">
      <dgm:prSet presAssocID="{4D69F1C8-CA4F-CD40-8AEA-77857455FCB6}" presName="txShp" presStyleLbl="node1" presStyleIdx="4" presStyleCnt="5">
        <dgm:presLayoutVars>
          <dgm:bulletEnabled val="1"/>
        </dgm:presLayoutVars>
      </dgm:prSet>
      <dgm:spPr>
        <a:xfrm rot="10800000">
          <a:off x="1631001" y="4026302"/>
          <a:ext cx="5860120" cy="619823"/>
        </a:xfrm>
        <a:prstGeom prst="homePlate">
          <a:avLst/>
        </a:prstGeom>
      </dgm:spPr>
    </dgm:pt>
  </dgm:ptLst>
  <dgm:cxnLst>
    <dgm:cxn modelId="{72B93412-B148-AD4E-98C2-DC3F4862D9DA}" srcId="{E24F95E8-E0F2-EC40-AB6B-805AA0CB2DA5}" destId="{CC1D3DCE-CD2E-734E-A113-A3643E45476F}" srcOrd="0" destOrd="0" parTransId="{CE508E44-0540-0941-BF1A-6229BFCC49B8}" sibTransId="{008D42D4-19D4-724A-97E8-FD949B4B9A7A}"/>
    <dgm:cxn modelId="{6CB1934C-AFAE-4B41-BF50-82666C9949D3}" type="presOf" srcId="{CC1D3DCE-CD2E-734E-A113-A3643E45476F}" destId="{1C6E848E-0D6B-5B4B-962D-2A99510B6F1A}" srcOrd="0" destOrd="0" presId="urn:microsoft.com/office/officeart/2005/8/layout/vList3"/>
    <dgm:cxn modelId="{9F944A63-5832-CD46-B6D5-36E64110D3C1}" type="presOf" srcId="{9CF8CE0C-9532-784D-B240-382594909632}" destId="{14AF0807-8E8A-E048-B9E2-CFC62073D4F2}" srcOrd="0" destOrd="0" presId="urn:microsoft.com/office/officeart/2005/8/layout/vList3"/>
    <dgm:cxn modelId="{79869967-16E7-7545-B43D-700853013916}" type="presOf" srcId="{4D69F1C8-CA4F-CD40-8AEA-77857455FCB6}" destId="{0BCC4F71-7202-9B40-9465-FBC5A0D80B86}" srcOrd="0" destOrd="0" presId="urn:microsoft.com/office/officeart/2005/8/layout/vList3"/>
    <dgm:cxn modelId="{1D0A4B6F-B325-0049-AE57-B5FB25388E2E}" srcId="{E24F95E8-E0F2-EC40-AB6B-805AA0CB2DA5}" destId="{9CF8CE0C-9532-784D-B240-382594909632}" srcOrd="2" destOrd="0" parTransId="{8DA22A25-2009-8149-B8ED-5BB22B2CB9A8}" sibTransId="{F5C05D33-6D39-5B47-96CB-FA40B9E0BBF7}"/>
    <dgm:cxn modelId="{B9B438B7-AFFE-2F4E-A8D9-A61D09CF0921}" srcId="{E24F95E8-E0F2-EC40-AB6B-805AA0CB2DA5}" destId="{3673A49B-EE59-DB49-88A8-E7D13870280B}" srcOrd="3" destOrd="0" parTransId="{9B3275B9-89C6-F743-A944-A974FCC61FA0}" sibTransId="{17F27122-328B-C540-BD17-0BD3CC16C5CF}"/>
    <dgm:cxn modelId="{DE23DACD-7E34-3C48-9761-9E9529D0C236}" srcId="{E24F95E8-E0F2-EC40-AB6B-805AA0CB2DA5}" destId="{4D69F1C8-CA4F-CD40-8AEA-77857455FCB6}" srcOrd="4" destOrd="0" parTransId="{94450969-CC27-F84D-B697-50FFB99EFAB0}" sibTransId="{4B88BA44-6880-5146-9D86-BA26B896885B}"/>
    <dgm:cxn modelId="{8C0F79D8-7B9C-2542-BC7A-F0F417F9D405}" srcId="{E24F95E8-E0F2-EC40-AB6B-805AA0CB2DA5}" destId="{AD2710AA-7241-6F43-A07E-E8004C03CA8C}" srcOrd="1" destOrd="0" parTransId="{F7DE751E-45A7-1742-A3DB-72130C5018DE}" sibTransId="{1FCD7D95-E483-7D44-B5F4-24ED6F27AAB0}"/>
    <dgm:cxn modelId="{EB8D23E6-9DF2-2A4B-9427-14C012F6B78E}" type="presOf" srcId="{AD2710AA-7241-6F43-A07E-E8004C03CA8C}" destId="{5863F695-B8C8-FA47-AB50-08662EDEEF49}" srcOrd="0" destOrd="0" presId="urn:microsoft.com/office/officeart/2005/8/layout/vList3"/>
    <dgm:cxn modelId="{F82239F7-23AB-3840-A83B-17C1EC10152A}" type="presOf" srcId="{E24F95E8-E0F2-EC40-AB6B-805AA0CB2DA5}" destId="{6A203561-7092-764A-8239-5E69C0EDBDB0}" srcOrd="0" destOrd="0" presId="urn:microsoft.com/office/officeart/2005/8/layout/vList3"/>
    <dgm:cxn modelId="{2C0161F8-CC7F-D140-902F-1ABE8E23C790}" type="presOf" srcId="{3673A49B-EE59-DB49-88A8-E7D13870280B}" destId="{303D1F59-4078-A54E-BFC1-5FE553BCE928}" srcOrd="0" destOrd="0" presId="urn:microsoft.com/office/officeart/2005/8/layout/vList3"/>
    <dgm:cxn modelId="{22F23725-27EC-0C4E-B0D0-FED0CB00C68D}" type="presParOf" srcId="{6A203561-7092-764A-8239-5E69C0EDBDB0}" destId="{B8E0E80D-0B07-4247-AE14-BCC6194B1564}" srcOrd="0" destOrd="0" presId="urn:microsoft.com/office/officeart/2005/8/layout/vList3"/>
    <dgm:cxn modelId="{296DBBDF-2264-F94D-88DE-C1F69408321D}" type="presParOf" srcId="{B8E0E80D-0B07-4247-AE14-BCC6194B1564}" destId="{A1888B3D-C67D-3B4F-B7CD-76C5FFEC6FBB}" srcOrd="0" destOrd="0" presId="urn:microsoft.com/office/officeart/2005/8/layout/vList3"/>
    <dgm:cxn modelId="{9A950771-A7B4-C546-AD54-DC62D82CE155}" type="presParOf" srcId="{B8E0E80D-0B07-4247-AE14-BCC6194B1564}" destId="{1C6E848E-0D6B-5B4B-962D-2A99510B6F1A}" srcOrd="1" destOrd="0" presId="urn:microsoft.com/office/officeart/2005/8/layout/vList3"/>
    <dgm:cxn modelId="{069A31CA-6E43-C34C-BA1E-CAE13FA21C62}" type="presParOf" srcId="{6A203561-7092-764A-8239-5E69C0EDBDB0}" destId="{A2D7E2DC-EF45-1442-A5CD-E0339ECF80DA}" srcOrd="1" destOrd="0" presId="urn:microsoft.com/office/officeart/2005/8/layout/vList3"/>
    <dgm:cxn modelId="{4761DC9B-E449-344E-9F98-7AD2E97F2A27}" type="presParOf" srcId="{6A203561-7092-764A-8239-5E69C0EDBDB0}" destId="{4B8CE8E6-CBFA-3746-AF94-BB366E3D886F}" srcOrd="2" destOrd="0" presId="urn:microsoft.com/office/officeart/2005/8/layout/vList3"/>
    <dgm:cxn modelId="{E8839917-D7EF-6743-A14F-5B73C63F426D}" type="presParOf" srcId="{4B8CE8E6-CBFA-3746-AF94-BB366E3D886F}" destId="{44F3456C-4E5F-194C-974E-78097B3C6005}" srcOrd="0" destOrd="0" presId="urn:microsoft.com/office/officeart/2005/8/layout/vList3"/>
    <dgm:cxn modelId="{B0B9285A-32F4-EB42-A4DD-9F9165EE3B79}" type="presParOf" srcId="{4B8CE8E6-CBFA-3746-AF94-BB366E3D886F}" destId="{5863F695-B8C8-FA47-AB50-08662EDEEF49}" srcOrd="1" destOrd="0" presId="urn:microsoft.com/office/officeart/2005/8/layout/vList3"/>
    <dgm:cxn modelId="{DBBCF5A5-794D-E14E-9383-E7AB26D02190}" type="presParOf" srcId="{6A203561-7092-764A-8239-5E69C0EDBDB0}" destId="{3D05CF3C-A3E4-4F47-9BD2-FEE2491677D0}" srcOrd="3" destOrd="0" presId="urn:microsoft.com/office/officeart/2005/8/layout/vList3"/>
    <dgm:cxn modelId="{4CF3DA53-028B-7C44-9A8D-240544BF7470}" type="presParOf" srcId="{6A203561-7092-764A-8239-5E69C0EDBDB0}" destId="{DFED0922-62FE-F54D-8072-AC8977486749}" srcOrd="4" destOrd="0" presId="urn:microsoft.com/office/officeart/2005/8/layout/vList3"/>
    <dgm:cxn modelId="{8A4C02F2-AEC9-2F4C-BE4A-22E23B52D91F}" type="presParOf" srcId="{DFED0922-62FE-F54D-8072-AC8977486749}" destId="{1A06EB78-3A21-704D-894F-8AB7EE5832CD}" srcOrd="0" destOrd="0" presId="urn:microsoft.com/office/officeart/2005/8/layout/vList3"/>
    <dgm:cxn modelId="{71E89ED1-6192-E240-9A0D-E14782C1FAAE}" type="presParOf" srcId="{DFED0922-62FE-F54D-8072-AC8977486749}" destId="{14AF0807-8E8A-E048-B9E2-CFC62073D4F2}" srcOrd="1" destOrd="0" presId="urn:microsoft.com/office/officeart/2005/8/layout/vList3"/>
    <dgm:cxn modelId="{E9EFDECE-E458-C54D-901C-275862C7EE02}" type="presParOf" srcId="{6A203561-7092-764A-8239-5E69C0EDBDB0}" destId="{9931E35E-B0A8-634C-9BA0-7080E0A62F3D}" srcOrd="5" destOrd="0" presId="urn:microsoft.com/office/officeart/2005/8/layout/vList3"/>
    <dgm:cxn modelId="{6959A6A0-FC42-6F4D-A602-A3B741376DF9}" type="presParOf" srcId="{6A203561-7092-764A-8239-5E69C0EDBDB0}" destId="{82467254-C776-3D48-AE5F-59F62CB235E0}" srcOrd="6" destOrd="0" presId="urn:microsoft.com/office/officeart/2005/8/layout/vList3"/>
    <dgm:cxn modelId="{3121E224-7448-334E-A17C-82E6CF647ACC}" type="presParOf" srcId="{82467254-C776-3D48-AE5F-59F62CB235E0}" destId="{94A8F0A1-E825-B14C-987E-EE84E1427AD2}" srcOrd="0" destOrd="0" presId="urn:microsoft.com/office/officeart/2005/8/layout/vList3"/>
    <dgm:cxn modelId="{36C3B56D-A41C-B34C-9BD8-0FAB2B86995E}" type="presParOf" srcId="{82467254-C776-3D48-AE5F-59F62CB235E0}" destId="{303D1F59-4078-A54E-BFC1-5FE553BCE928}" srcOrd="1" destOrd="0" presId="urn:microsoft.com/office/officeart/2005/8/layout/vList3"/>
    <dgm:cxn modelId="{BCD690AB-C879-7649-9BFA-FD464629F806}" type="presParOf" srcId="{6A203561-7092-764A-8239-5E69C0EDBDB0}" destId="{1F816001-CEA7-B94D-95C2-9394496C4A19}" srcOrd="7" destOrd="0" presId="urn:microsoft.com/office/officeart/2005/8/layout/vList3"/>
    <dgm:cxn modelId="{1E4EF6AB-9C61-E748-9D07-FD783EB5C815}" type="presParOf" srcId="{6A203561-7092-764A-8239-5E69C0EDBDB0}" destId="{D11A55B4-3A50-1E42-8DBE-EC7591ADAF31}" srcOrd="8" destOrd="0" presId="urn:microsoft.com/office/officeart/2005/8/layout/vList3"/>
    <dgm:cxn modelId="{77134068-C9F5-BD49-9C82-8B03231225CD}" type="presParOf" srcId="{D11A55B4-3A50-1E42-8DBE-EC7591ADAF31}" destId="{B8BBF8EA-5075-8948-941C-FCEE42F980F4}" srcOrd="0" destOrd="0" presId="urn:microsoft.com/office/officeart/2005/8/layout/vList3"/>
    <dgm:cxn modelId="{6BCEFC55-2CED-8942-A0A5-D12DE908A6ED}" type="presParOf" srcId="{D11A55B4-3A50-1E42-8DBE-EC7591ADAF31}" destId="{0BCC4F71-7202-9B40-9465-FBC5A0D80B86}"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4F95E8-E0F2-EC40-AB6B-805AA0CB2DA5}" type="doc">
      <dgm:prSet loTypeId="urn:microsoft.com/office/officeart/2005/8/layout/vList3" loCatId="" qsTypeId="urn:microsoft.com/office/officeart/2005/8/quickstyle/simple1" qsCatId="simple" csTypeId="urn:microsoft.com/office/officeart/2005/8/colors/accent1_2" csCatId="accent1" phldr="1"/>
      <dgm:spPr/>
    </dgm:pt>
    <dgm:pt modelId="{CC1D3DCE-CD2E-734E-A113-A3643E45476F}">
      <dgm:prSet phldrT="[Text]" custT="1"/>
      <dgm:spPr>
        <a:solidFill>
          <a:srgbClr val="3D648B"/>
        </a:solidFill>
      </dgm:spPr>
      <dgm:t>
        <a:bodyPr/>
        <a:lstStyle/>
        <a:p>
          <a:r>
            <a:rPr lang="en-GB" sz="1300" b="1" dirty="0"/>
            <a:t>MOTIVATION</a:t>
          </a:r>
        </a:p>
      </dgm:t>
    </dgm:pt>
    <dgm:pt modelId="{CE508E44-0540-0941-BF1A-6229BFCC49B8}" type="parTrans" cxnId="{72B93412-B148-AD4E-98C2-DC3F4862D9DA}">
      <dgm:prSet/>
      <dgm:spPr/>
      <dgm:t>
        <a:bodyPr/>
        <a:lstStyle/>
        <a:p>
          <a:endParaRPr lang="en-GB" sz="1300"/>
        </a:p>
      </dgm:t>
    </dgm:pt>
    <dgm:pt modelId="{008D42D4-19D4-724A-97E8-FD949B4B9A7A}" type="sibTrans" cxnId="{72B93412-B148-AD4E-98C2-DC3F4862D9DA}">
      <dgm:prSet/>
      <dgm:spPr/>
      <dgm:t>
        <a:bodyPr/>
        <a:lstStyle/>
        <a:p>
          <a:endParaRPr lang="en-GB" sz="1300"/>
        </a:p>
      </dgm:t>
    </dgm:pt>
    <dgm:pt modelId="{4D69F1C8-CA4F-CD40-8AEA-77857455FCB6}">
      <dgm:prSet phldrT="[Text]" custT="1"/>
      <dgm:spPr>
        <a:solidFill>
          <a:srgbClr val="3D648B"/>
        </a:solidFill>
        <a:ln w="25400" cap="flat" cmpd="sng" algn="ctr">
          <a:solidFill>
            <a:srgbClr val="3D648B"/>
          </a:solidFill>
          <a:prstDash val="solid"/>
        </a:ln>
        <a:effectLst/>
      </dgm:spPr>
      <dgm:t>
        <a:bodyPr/>
        <a:lstStyle/>
        <a:p>
          <a:pPr marL="0" lvl="0" indent="0" algn="ctr" defTabSz="577850">
            <a:lnSpc>
              <a:spcPct val="90000"/>
            </a:lnSpc>
            <a:spcBef>
              <a:spcPct val="0"/>
            </a:spcBef>
            <a:spcAft>
              <a:spcPct val="35000"/>
            </a:spcAft>
          </a:pPr>
          <a:r>
            <a:rPr lang="en-GB" sz="1300" b="1" kern="1200" dirty="0">
              <a:solidFill>
                <a:srgbClr val="FFFFFF"/>
              </a:solidFill>
              <a:latin typeface="+mn-lt"/>
              <a:ea typeface="+mn-ea"/>
              <a:cs typeface="+mn-cs"/>
            </a:rPr>
            <a:t>FURTHER RESEARCH AND LIMITATIONS</a:t>
          </a:r>
        </a:p>
      </dgm:t>
    </dgm:pt>
    <dgm:pt modelId="{94450969-CC27-F84D-B697-50FFB99EFAB0}" type="parTrans" cxnId="{DE23DACD-7E34-3C48-9761-9E9529D0C236}">
      <dgm:prSet/>
      <dgm:spPr/>
      <dgm:t>
        <a:bodyPr/>
        <a:lstStyle/>
        <a:p>
          <a:endParaRPr lang="en-GB" sz="1300"/>
        </a:p>
      </dgm:t>
    </dgm:pt>
    <dgm:pt modelId="{4B88BA44-6880-5146-9D86-BA26B896885B}" type="sibTrans" cxnId="{DE23DACD-7E34-3C48-9761-9E9529D0C236}">
      <dgm:prSet/>
      <dgm:spPr/>
      <dgm:t>
        <a:bodyPr/>
        <a:lstStyle/>
        <a:p>
          <a:endParaRPr lang="en-GB" sz="1300"/>
        </a:p>
      </dgm:t>
    </dgm:pt>
    <dgm:pt modelId="{3673A49B-EE59-DB49-88A8-E7D13870280B}">
      <dgm:prSet custT="1"/>
      <dgm:spPr>
        <a:solidFill>
          <a:srgbClr val="3D648B"/>
        </a:solidFill>
        <a:ln>
          <a:solidFill>
            <a:srgbClr val="3D648B"/>
          </a:solidFill>
        </a:ln>
      </dgm:spPr>
      <dgm:t>
        <a:bodyPr/>
        <a:lstStyle/>
        <a:p>
          <a:r>
            <a:rPr lang="en-US" sz="1300" b="1" i="0" dirty="0"/>
            <a:t>POLICY IMPLICATIONS</a:t>
          </a:r>
        </a:p>
      </dgm:t>
    </dgm:pt>
    <dgm:pt modelId="{9B3275B9-89C6-F743-A944-A974FCC61FA0}" type="parTrans" cxnId="{B9B438B7-AFFE-2F4E-A8D9-A61D09CF0921}">
      <dgm:prSet/>
      <dgm:spPr/>
      <dgm:t>
        <a:bodyPr/>
        <a:lstStyle/>
        <a:p>
          <a:endParaRPr lang="en-GB" sz="1300"/>
        </a:p>
      </dgm:t>
    </dgm:pt>
    <dgm:pt modelId="{17F27122-328B-C540-BD17-0BD3CC16C5CF}" type="sibTrans" cxnId="{B9B438B7-AFFE-2F4E-A8D9-A61D09CF0921}">
      <dgm:prSet/>
      <dgm:spPr/>
      <dgm:t>
        <a:bodyPr/>
        <a:lstStyle/>
        <a:p>
          <a:endParaRPr lang="en-GB" sz="1300"/>
        </a:p>
      </dgm:t>
    </dgm:pt>
    <dgm:pt modelId="{AD2710AA-7241-6F43-A07E-E8004C03CA8C}">
      <dgm:prSet custT="1"/>
      <dgm:spPr>
        <a:solidFill>
          <a:srgbClr val="3D648B"/>
        </a:solidFill>
        <a:ln>
          <a:solidFill>
            <a:srgbClr val="3D648B"/>
          </a:solidFill>
        </a:ln>
      </dgm:spPr>
      <dgm:t>
        <a:bodyPr/>
        <a:lstStyle/>
        <a:p>
          <a:r>
            <a:rPr lang="en-GB" sz="1300" b="1" dirty="0"/>
            <a:t>RESEARCH GAP AND AIMS </a:t>
          </a:r>
        </a:p>
      </dgm:t>
    </dgm:pt>
    <dgm:pt modelId="{1FCD7D95-E483-7D44-B5F4-24ED6F27AAB0}" type="sibTrans" cxnId="{8C0F79D8-7B9C-2542-BC7A-F0F417F9D405}">
      <dgm:prSet/>
      <dgm:spPr/>
      <dgm:t>
        <a:bodyPr/>
        <a:lstStyle/>
        <a:p>
          <a:endParaRPr lang="en-GB"/>
        </a:p>
      </dgm:t>
    </dgm:pt>
    <dgm:pt modelId="{F7DE751E-45A7-1742-A3DB-72130C5018DE}" type="parTrans" cxnId="{8C0F79D8-7B9C-2542-BC7A-F0F417F9D405}">
      <dgm:prSet/>
      <dgm:spPr/>
      <dgm:t>
        <a:bodyPr/>
        <a:lstStyle/>
        <a:p>
          <a:endParaRPr lang="en-GB"/>
        </a:p>
      </dgm:t>
    </dgm:pt>
    <dgm:pt modelId="{9CF8CE0C-9532-784D-B240-382594909632}">
      <dgm:prSet custT="1"/>
      <dgm:spPr>
        <a:solidFill>
          <a:srgbClr val="FF0000"/>
        </a:solidFill>
        <a:ln>
          <a:solidFill>
            <a:srgbClr val="3D648B"/>
          </a:solidFill>
        </a:ln>
      </dgm:spPr>
      <dgm:t>
        <a:bodyPr/>
        <a:lstStyle/>
        <a:p>
          <a:r>
            <a:rPr lang="en-US" sz="1300" b="1" i="0" dirty="0"/>
            <a:t>RESULTS AND CONTRIBUTION</a:t>
          </a:r>
        </a:p>
      </dgm:t>
    </dgm:pt>
    <dgm:pt modelId="{F5C05D33-6D39-5B47-96CB-FA40B9E0BBF7}" type="sibTrans" cxnId="{1D0A4B6F-B325-0049-AE57-B5FB25388E2E}">
      <dgm:prSet/>
      <dgm:spPr/>
      <dgm:t>
        <a:bodyPr/>
        <a:lstStyle/>
        <a:p>
          <a:endParaRPr lang="en-GB" sz="1300"/>
        </a:p>
      </dgm:t>
    </dgm:pt>
    <dgm:pt modelId="{8DA22A25-2009-8149-B8ED-5BB22B2CB9A8}" type="parTrans" cxnId="{1D0A4B6F-B325-0049-AE57-B5FB25388E2E}">
      <dgm:prSet/>
      <dgm:spPr/>
      <dgm:t>
        <a:bodyPr/>
        <a:lstStyle/>
        <a:p>
          <a:endParaRPr lang="en-GB" sz="1300"/>
        </a:p>
      </dgm:t>
    </dgm:pt>
    <dgm:pt modelId="{6A203561-7092-764A-8239-5E69C0EDBDB0}" type="pres">
      <dgm:prSet presAssocID="{E24F95E8-E0F2-EC40-AB6B-805AA0CB2DA5}" presName="linearFlow" presStyleCnt="0">
        <dgm:presLayoutVars>
          <dgm:dir/>
          <dgm:resizeHandles val="exact"/>
        </dgm:presLayoutVars>
      </dgm:prSet>
      <dgm:spPr/>
    </dgm:pt>
    <dgm:pt modelId="{B8E0E80D-0B07-4247-AE14-BCC6194B1564}" type="pres">
      <dgm:prSet presAssocID="{CC1D3DCE-CD2E-734E-A113-A3643E45476F}" presName="composite" presStyleCnt="0"/>
      <dgm:spPr/>
    </dgm:pt>
    <dgm:pt modelId="{A1888B3D-C67D-3B4F-B7CD-76C5FFEC6FBB}" type="pres">
      <dgm:prSet presAssocID="{CC1D3DCE-CD2E-734E-A113-A3643E45476F}" presName="imgShp" presStyleLbl="fgImgPlace1" presStyleIdx="0"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a:solidFill>
            <a:srgbClr val="3D648B"/>
          </a:solidFill>
        </a:ln>
      </dgm:spPr>
    </dgm:pt>
    <dgm:pt modelId="{1C6E848E-0D6B-5B4B-962D-2A99510B6F1A}" type="pres">
      <dgm:prSet presAssocID="{CC1D3DCE-CD2E-734E-A113-A3643E45476F}" presName="txShp" presStyleLbl="node1" presStyleIdx="0" presStyleCnt="5" custLinFactNeighborX="314" custLinFactNeighborY="-12628">
        <dgm:presLayoutVars>
          <dgm:bulletEnabled val="1"/>
        </dgm:presLayoutVars>
      </dgm:prSet>
      <dgm:spPr/>
    </dgm:pt>
    <dgm:pt modelId="{A2D7E2DC-EF45-1442-A5CD-E0339ECF80DA}" type="pres">
      <dgm:prSet presAssocID="{008D42D4-19D4-724A-97E8-FD949B4B9A7A}" presName="spacing" presStyleCnt="0"/>
      <dgm:spPr/>
    </dgm:pt>
    <dgm:pt modelId="{4B8CE8E6-CBFA-3746-AF94-BB366E3D886F}" type="pres">
      <dgm:prSet presAssocID="{AD2710AA-7241-6F43-A07E-E8004C03CA8C}" presName="composite" presStyleCnt="0"/>
      <dgm:spPr/>
    </dgm:pt>
    <dgm:pt modelId="{44F3456C-4E5F-194C-974E-78097B3C6005}" type="pres">
      <dgm:prSet presAssocID="{AD2710AA-7241-6F43-A07E-E8004C03CA8C}" presName="imgShp" presStyleLbl="fgImgPlace1" presStyleIdx="1" presStyleCnt="5"/>
      <dgm:spPr>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a:solidFill>
            <a:srgbClr val="3D648B"/>
          </a:solidFill>
        </a:ln>
      </dgm:spPr>
    </dgm:pt>
    <dgm:pt modelId="{5863F695-B8C8-FA47-AB50-08662EDEEF49}" type="pres">
      <dgm:prSet presAssocID="{AD2710AA-7241-6F43-A07E-E8004C03CA8C}" presName="txShp" presStyleLbl="node1" presStyleIdx="1" presStyleCnt="5">
        <dgm:presLayoutVars>
          <dgm:bulletEnabled val="1"/>
        </dgm:presLayoutVars>
      </dgm:prSet>
      <dgm:spPr/>
    </dgm:pt>
    <dgm:pt modelId="{3D05CF3C-A3E4-4F47-9BD2-FEE2491677D0}" type="pres">
      <dgm:prSet presAssocID="{1FCD7D95-E483-7D44-B5F4-24ED6F27AAB0}" presName="spacing" presStyleCnt="0"/>
      <dgm:spPr/>
    </dgm:pt>
    <dgm:pt modelId="{DFED0922-62FE-F54D-8072-AC8977486749}" type="pres">
      <dgm:prSet presAssocID="{9CF8CE0C-9532-784D-B240-382594909632}" presName="composite" presStyleCnt="0"/>
      <dgm:spPr/>
    </dgm:pt>
    <dgm:pt modelId="{1A06EB78-3A21-704D-894F-8AB7EE5832CD}" type="pres">
      <dgm:prSet presAssocID="{9CF8CE0C-9532-784D-B240-382594909632}" presName="imgShp" presStyleLbl="fgImgPlace1" presStyleIdx="2"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a:solidFill>
            <a:srgbClr val="3D648B"/>
          </a:solidFill>
        </a:ln>
      </dgm:spPr>
    </dgm:pt>
    <dgm:pt modelId="{14AF0807-8E8A-E048-B9E2-CFC62073D4F2}" type="pres">
      <dgm:prSet presAssocID="{9CF8CE0C-9532-784D-B240-382594909632}" presName="txShp" presStyleLbl="node1" presStyleIdx="2" presStyleCnt="5">
        <dgm:presLayoutVars>
          <dgm:bulletEnabled val="1"/>
        </dgm:presLayoutVars>
      </dgm:prSet>
      <dgm:spPr/>
    </dgm:pt>
    <dgm:pt modelId="{9931E35E-B0A8-634C-9BA0-7080E0A62F3D}" type="pres">
      <dgm:prSet presAssocID="{F5C05D33-6D39-5B47-96CB-FA40B9E0BBF7}" presName="spacing" presStyleCnt="0"/>
      <dgm:spPr/>
    </dgm:pt>
    <dgm:pt modelId="{82467254-C776-3D48-AE5F-59F62CB235E0}" type="pres">
      <dgm:prSet presAssocID="{3673A49B-EE59-DB49-88A8-E7D13870280B}" presName="composite" presStyleCnt="0"/>
      <dgm:spPr/>
    </dgm:pt>
    <dgm:pt modelId="{94A8F0A1-E825-B14C-987E-EE84E1427AD2}" type="pres">
      <dgm:prSet presAssocID="{3673A49B-EE59-DB49-88A8-E7D13870280B}" presName="imgShp" presStyleLbl="fgImgPlace1" presStyleIdx="3"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5">
            <a:duotone>
              <a:schemeClr val="accent1">
                <a:shade val="45000"/>
                <a:satMod val="135000"/>
              </a:schemeClr>
              <a:prstClr val="white"/>
            </a:duotone>
          </a:blip>
          <a:srcRect/>
          <a:stretch>
            <a:fillRect l="-8000" r="-8000"/>
          </a:stretch>
        </a:blipFill>
      </dgm:spPr>
    </dgm:pt>
    <dgm:pt modelId="{303D1F59-4078-A54E-BFC1-5FE553BCE928}" type="pres">
      <dgm:prSet presAssocID="{3673A49B-EE59-DB49-88A8-E7D13870280B}" presName="txShp" presStyleLbl="node1" presStyleIdx="3" presStyleCnt="5">
        <dgm:presLayoutVars>
          <dgm:bulletEnabled val="1"/>
        </dgm:presLayoutVars>
      </dgm:prSet>
      <dgm:spPr/>
    </dgm:pt>
    <dgm:pt modelId="{1F816001-CEA7-B94D-95C2-9394496C4A19}" type="pres">
      <dgm:prSet presAssocID="{17F27122-328B-C540-BD17-0BD3CC16C5CF}" presName="spacing" presStyleCnt="0"/>
      <dgm:spPr/>
    </dgm:pt>
    <dgm:pt modelId="{D11A55B4-3A50-1E42-8DBE-EC7591ADAF31}" type="pres">
      <dgm:prSet presAssocID="{4D69F1C8-CA4F-CD40-8AEA-77857455FCB6}" presName="composite" presStyleCnt="0"/>
      <dgm:spPr/>
    </dgm:pt>
    <dgm:pt modelId="{B8BBF8EA-5075-8948-941C-FCEE42F980F4}" type="pres">
      <dgm:prSet presAssocID="{4D69F1C8-CA4F-CD40-8AEA-77857455FCB6}" presName="imgShp" presStyleLbl="fgImgPlace1" presStyleIdx="4"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a:solidFill>
            <a:srgbClr val="3D648B"/>
          </a:solidFill>
        </a:ln>
      </dgm:spPr>
    </dgm:pt>
    <dgm:pt modelId="{0BCC4F71-7202-9B40-9465-FBC5A0D80B86}" type="pres">
      <dgm:prSet presAssocID="{4D69F1C8-CA4F-CD40-8AEA-77857455FCB6}" presName="txShp" presStyleLbl="node1" presStyleIdx="4" presStyleCnt="5">
        <dgm:presLayoutVars>
          <dgm:bulletEnabled val="1"/>
        </dgm:presLayoutVars>
      </dgm:prSet>
      <dgm:spPr>
        <a:xfrm rot="10800000">
          <a:off x="1631001" y="4026302"/>
          <a:ext cx="5860120" cy="619823"/>
        </a:xfrm>
        <a:prstGeom prst="homePlate">
          <a:avLst/>
        </a:prstGeom>
      </dgm:spPr>
    </dgm:pt>
  </dgm:ptLst>
  <dgm:cxnLst>
    <dgm:cxn modelId="{72B93412-B148-AD4E-98C2-DC3F4862D9DA}" srcId="{E24F95E8-E0F2-EC40-AB6B-805AA0CB2DA5}" destId="{CC1D3DCE-CD2E-734E-A113-A3643E45476F}" srcOrd="0" destOrd="0" parTransId="{CE508E44-0540-0941-BF1A-6229BFCC49B8}" sibTransId="{008D42D4-19D4-724A-97E8-FD949B4B9A7A}"/>
    <dgm:cxn modelId="{6CB1934C-AFAE-4B41-BF50-82666C9949D3}" type="presOf" srcId="{CC1D3DCE-CD2E-734E-A113-A3643E45476F}" destId="{1C6E848E-0D6B-5B4B-962D-2A99510B6F1A}" srcOrd="0" destOrd="0" presId="urn:microsoft.com/office/officeart/2005/8/layout/vList3"/>
    <dgm:cxn modelId="{9F944A63-5832-CD46-B6D5-36E64110D3C1}" type="presOf" srcId="{9CF8CE0C-9532-784D-B240-382594909632}" destId="{14AF0807-8E8A-E048-B9E2-CFC62073D4F2}" srcOrd="0" destOrd="0" presId="urn:microsoft.com/office/officeart/2005/8/layout/vList3"/>
    <dgm:cxn modelId="{79869967-16E7-7545-B43D-700853013916}" type="presOf" srcId="{4D69F1C8-CA4F-CD40-8AEA-77857455FCB6}" destId="{0BCC4F71-7202-9B40-9465-FBC5A0D80B86}" srcOrd="0" destOrd="0" presId="urn:microsoft.com/office/officeart/2005/8/layout/vList3"/>
    <dgm:cxn modelId="{1D0A4B6F-B325-0049-AE57-B5FB25388E2E}" srcId="{E24F95E8-E0F2-EC40-AB6B-805AA0CB2DA5}" destId="{9CF8CE0C-9532-784D-B240-382594909632}" srcOrd="2" destOrd="0" parTransId="{8DA22A25-2009-8149-B8ED-5BB22B2CB9A8}" sibTransId="{F5C05D33-6D39-5B47-96CB-FA40B9E0BBF7}"/>
    <dgm:cxn modelId="{B9B438B7-AFFE-2F4E-A8D9-A61D09CF0921}" srcId="{E24F95E8-E0F2-EC40-AB6B-805AA0CB2DA5}" destId="{3673A49B-EE59-DB49-88A8-E7D13870280B}" srcOrd="3" destOrd="0" parTransId="{9B3275B9-89C6-F743-A944-A974FCC61FA0}" sibTransId="{17F27122-328B-C540-BD17-0BD3CC16C5CF}"/>
    <dgm:cxn modelId="{DE23DACD-7E34-3C48-9761-9E9529D0C236}" srcId="{E24F95E8-E0F2-EC40-AB6B-805AA0CB2DA5}" destId="{4D69F1C8-CA4F-CD40-8AEA-77857455FCB6}" srcOrd="4" destOrd="0" parTransId="{94450969-CC27-F84D-B697-50FFB99EFAB0}" sibTransId="{4B88BA44-6880-5146-9D86-BA26B896885B}"/>
    <dgm:cxn modelId="{8C0F79D8-7B9C-2542-BC7A-F0F417F9D405}" srcId="{E24F95E8-E0F2-EC40-AB6B-805AA0CB2DA5}" destId="{AD2710AA-7241-6F43-A07E-E8004C03CA8C}" srcOrd="1" destOrd="0" parTransId="{F7DE751E-45A7-1742-A3DB-72130C5018DE}" sibTransId="{1FCD7D95-E483-7D44-B5F4-24ED6F27AAB0}"/>
    <dgm:cxn modelId="{EB8D23E6-9DF2-2A4B-9427-14C012F6B78E}" type="presOf" srcId="{AD2710AA-7241-6F43-A07E-E8004C03CA8C}" destId="{5863F695-B8C8-FA47-AB50-08662EDEEF49}" srcOrd="0" destOrd="0" presId="urn:microsoft.com/office/officeart/2005/8/layout/vList3"/>
    <dgm:cxn modelId="{F82239F7-23AB-3840-A83B-17C1EC10152A}" type="presOf" srcId="{E24F95E8-E0F2-EC40-AB6B-805AA0CB2DA5}" destId="{6A203561-7092-764A-8239-5E69C0EDBDB0}" srcOrd="0" destOrd="0" presId="urn:microsoft.com/office/officeart/2005/8/layout/vList3"/>
    <dgm:cxn modelId="{2C0161F8-CC7F-D140-902F-1ABE8E23C790}" type="presOf" srcId="{3673A49B-EE59-DB49-88A8-E7D13870280B}" destId="{303D1F59-4078-A54E-BFC1-5FE553BCE928}" srcOrd="0" destOrd="0" presId="urn:microsoft.com/office/officeart/2005/8/layout/vList3"/>
    <dgm:cxn modelId="{22F23725-27EC-0C4E-B0D0-FED0CB00C68D}" type="presParOf" srcId="{6A203561-7092-764A-8239-5E69C0EDBDB0}" destId="{B8E0E80D-0B07-4247-AE14-BCC6194B1564}" srcOrd="0" destOrd="0" presId="urn:microsoft.com/office/officeart/2005/8/layout/vList3"/>
    <dgm:cxn modelId="{296DBBDF-2264-F94D-88DE-C1F69408321D}" type="presParOf" srcId="{B8E0E80D-0B07-4247-AE14-BCC6194B1564}" destId="{A1888B3D-C67D-3B4F-B7CD-76C5FFEC6FBB}" srcOrd="0" destOrd="0" presId="urn:microsoft.com/office/officeart/2005/8/layout/vList3"/>
    <dgm:cxn modelId="{9A950771-A7B4-C546-AD54-DC62D82CE155}" type="presParOf" srcId="{B8E0E80D-0B07-4247-AE14-BCC6194B1564}" destId="{1C6E848E-0D6B-5B4B-962D-2A99510B6F1A}" srcOrd="1" destOrd="0" presId="urn:microsoft.com/office/officeart/2005/8/layout/vList3"/>
    <dgm:cxn modelId="{069A31CA-6E43-C34C-BA1E-CAE13FA21C62}" type="presParOf" srcId="{6A203561-7092-764A-8239-5E69C0EDBDB0}" destId="{A2D7E2DC-EF45-1442-A5CD-E0339ECF80DA}" srcOrd="1" destOrd="0" presId="urn:microsoft.com/office/officeart/2005/8/layout/vList3"/>
    <dgm:cxn modelId="{4761DC9B-E449-344E-9F98-7AD2E97F2A27}" type="presParOf" srcId="{6A203561-7092-764A-8239-5E69C0EDBDB0}" destId="{4B8CE8E6-CBFA-3746-AF94-BB366E3D886F}" srcOrd="2" destOrd="0" presId="urn:microsoft.com/office/officeart/2005/8/layout/vList3"/>
    <dgm:cxn modelId="{E8839917-D7EF-6743-A14F-5B73C63F426D}" type="presParOf" srcId="{4B8CE8E6-CBFA-3746-AF94-BB366E3D886F}" destId="{44F3456C-4E5F-194C-974E-78097B3C6005}" srcOrd="0" destOrd="0" presId="urn:microsoft.com/office/officeart/2005/8/layout/vList3"/>
    <dgm:cxn modelId="{B0B9285A-32F4-EB42-A4DD-9F9165EE3B79}" type="presParOf" srcId="{4B8CE8E6-CBFA-3746-AF94-BB366E3D886F}" destId="{5863F695-B8C8-FA47-AB50-08662EDEEF49}" srcOrd="1" destOrd="0" presId="urn:microsoft.com/office/officeart/2005/8/layout/vList3"/>
    <dgm:cxn modelId="{DBBCF5A5-794D-E14E-9383-E7AB26D02190}" type="presParOf" srcId="{6A203561-7092-764A-8239-5E69C0EDBDB0}" destId="{3D05CF3C-A3E4-4F47-9BD2-FEE2491677D0}" srcOrd="3" destOrd="0" presId="urn:microsoft.com/office/officeart/2005/8/layout/vList3"/>
    <dgm:cxn modelId="{4CF3DA53-028B-7C44-9A8D-240544BF7470}" type="presParOf" srcId="{6A203561-7092-764A-8239-5E69C0EDBDB0}" destId="{DFED0922-62FE-F54D-8072-AC8977486749}" srcOrd="4" destOrd="0" presId="urn:microsoft.com/office/officeart/2005/8/layout/vList3"/>
    <dgm:cxn modelId="{8A4C02F2-AEC9-2F4C-BE4A-22E23B52D91F}" type="presParOf" srcId="{DFED0922-62FE-F54D-8072-AC8977486749}" destId="{1A06EB78-3A21-704D-894F-8AB7EE5832CD}" srcOrd="0" destOrd="0" presId="urn:microsoft.com/office/officeart/2005/8/layout/vList3"/>
    <dgm:cxn modelId="{71E89ED1-6192-E240-9A0D-E14782C1FAAE}" type="presParOf" srcId="{DFED0922-62FE-F54D-8072-AC8977486749}" destId="{14AF0807-8E8A-E048-B9E2-CFC62073D4F2}" srcOrd="1" destOrd="0" presId="urn:microsoft.com/office/officeart/2005/8/layout/vList3"/>
    <dgm:cxn modelId="{E9EFDECE-E458-C54D-901C-275862C7EE02}" type="presParOf" srcId="{6A203561-7092-764A-8239-5E69C0EDBDB0}" destId="{9931E35E-B0A8-634C-9BA0-7080E0A62F3D}" srcOrd="5" destOrd="0" presId="urn:microsoft.com/office/officeart/2005/8/layout/vList3"/>
    <dgm:cxn modelId="{6959A6A0-FC42-6F4D-A602-A3B741376DF9}" type="presParOf" srcId="{6A203561-7092-764A-8239-5E69C0EDBDB0}" destId="{82467254-C776-3D48-AE5F-59F62CB235E0}" srcOrd="6" destOrd="0" presId="urn:microsoft.com/office/officeart/2005/8/layout/vList3"/>
    <dgm:cxn modelId="{3121E224-7448-334E-A17C-82E6CF647ACC}" type="presParOf" srcId="{82467254-C776-3D48-AE5F-59F62CB235E0}" destId="{94A8F0A1-E825-B14C-987E-EE84E1427AD2}" srcOrd="0" destOrd="0" presId="urn:microsoft.com/office/officeart/2005/8/layout/vList3"/>
    <dgm:cxn modelId="{36C3B56D-A41C-B34C-9BD8-0FAB2B86995E}" type="presParOf" srcId="{82467254-C776-3D48-AE5F-59F62CB235E0}" destId="{303D1F59-4078-A54E-BFC1-5FE553BCE928}" srcOrd="1" destOrd="0" presId="urn:microsoft.com/office/officeart/2005/8/layout/vList3"/>
    <dgm:cxn modelId="{BCD690AB-C879-7649-9BFA-FD464629F806}" type="presParOf" srcId="{6A203561-7092-764A-8239-5E69C0EDBDB0}" destId="{1F816001-CEA7-B94D-95C2-9394496C4A19}" srcOrd="7" destOrd="0" presId="urn:microsoft.com/office/officeart/2005/8/layout/vList3"/>
    <dgm:cxn modelId="{1E4EF6AB-9C61-E748-9D07-FD783EB5C815}" type="presParOf" srcId="{6A203561-7092-764A-8239-5E69C0EDBDB0}" destId="{D11A55B4-3A50-1E42-8DBE-EC7591ADAF31}" srcOrd="8" destOrd="0" presId="urn:microsoft.com/office/officeart/2005/8/layout/vList3"/>
    <dgm:cxn modelId="{77134068-C9F5-BD49-9C82-8B03231225CD}" type="presParOf" srcId="{D11A55B4-3A50-1E42-8DBE-EC7591ADAF31}" destId="{B8BBF8EA-5075-8948-941C-FCEE42F980F4}" srcOrd="0" destOrd="0" presId="urn:microsoft.com/office/officeart/2005/8/layout/vList3"/>
    <dgm:cxn modelId="{6BCEFC55-2CED-8942-A0A5-D12DE908A6ED}" type="presParOf" srcId="{D11A55B4-3A50-1E42-8DBE-EC7591ADAF31}" destId="{0BCC4F71-7202-9B40-9465-FBC5A0D80B86}"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8F97AE7-25BD-3241-9A79-A92CA242A34A}" type="doc">
      <dgm:prSet loTypeId="urn:microsoft.com/office/officeart/2005/8/layout/hList1" loCatId="" qsTypeId="urn:microsoft.com/office/officeart/2005/8/quickstyle/simple1" qsCatId="simple" csTypeId="urn:microsoft.com/office/officeart/2005/8/colors/accent1_2" csCatId="accent1" phldr="1"/>
      <dgm:spPr/>
      <dgm:t>
        <a:bodyPr/>
        <a:lstStyle/>
        <a:p>
          <a:endParaRPr lang="en-GB"/>
        </a:p>
      </dgm:t>
    </dgm:pt>
    <dgm:pt modelId="{27943B35-BEF1-6147-BE6C-E83F6135CBBF}">
      <dgm:prSet phldrT="[Text]"/>
      <dgm:spPr>
        <a:solidFill>
          <a:srgbClr val="FF0000"/>
        </a:solidFill>
        <a:ln>
          <a:solidFill>
            <a:srgbClr val="FF0000"/>
          </a:solidFill>
        </a:ln>
      </dgm:spPr>
      <dgm:t>
        <a:bodyPr/>
        <a:lstStyle/>
        <a:p>
          <a:r>
            <a:rPr lang="en-GB" dirty="0">
              <a:latin typeface="Arial" panose="020B0604020202020204" pitchFamily="34" charset="0"/>
              <a:cs typeface="Arial" panose="020B0604020202020204" pitchFamily="34" charset="0"/>
            </a:rPr>
            <a:t>Chapter 2</a:t>
          </a:r>
        </a:p>
      </dgm:t>
    </dgm:pt>
    <dgm:pt modelId="{6E0997DC-CE7E-AB43-A61E-F010FBEC0896}" type="parTrans" cxnId="{C4DD6128-EC64-1343-B552-DB0AAE0C8A04}">
      <dgm:prSet/>
      <dgm:spPr/>
      <dgm:t>
        <a:bodyPr/>
        <a:lstStyle/>
        <a:p>
          <a:endParaRPr lang="en-GB">
            <a:latin typeface="Arial" panose="020B0604020202020204" pitchFamily="34" charset="0"/>
            <a:cs typeface="Arial" panose="020B0604020202020204" pitchFamily="34" charset="0"/>
          </a:endParaRPr>
        </a:p>
      </dgm:t>
    </dgm:pt>
    <dgm:pt modelId="{98E29560-1B31-224A-8D77-0F4598E2D53A}" type="sibTrans" cxnId="{C4DD6128-EC64-1343-B552-DB0AAE0C8A04}">
      <dgm:prSet/>
      <dgm:spPr/>
      <dgm:t>
        <a:bodyPr/>
        <a:lstStyle/>
        <a:p>
          <a:endParaRPr lang="en-GB">
            <a:latin typeface="Arial" panose="020B0604020202020204" pitchFamily="34" charset="0"/>
            <a:cs typeface="Arial" panose="020B0604020202020204" pitchFamily="34" charset="0"/>
          </a:endParaRPr>
        </a:p>
      </dgm:t>
    </dgm:pt>
    <dgm:pt modelId="{AA9717FA-0A97-5F4A-9783-804022C5891D}">
      <dgm:prSet phldrT="[Text]"/>
      <dgm:spPr/>
      <dgm:t>
        <a:bodyPr/>
        <a:lstStyle/>
        <a:p>
          <a:r>
            <a:rPr lang="en-GB" dirty="0">
              <a:latin typeface="Arial" panose="020B0604020202020204" pitchFamily="34" charset="0"/>
              <a:cs typeface="Arial" panose="020B0604020202020204" pitchFamily="34" charset="0"/>
            </a:rPr>
            <a:t>Empirical quantitative studies on income inequality</a:t>
          </a:r>
        </a:p>
      </dgm:t>
    </dgm:pt>
    <dgm:pt modelId="{1DB22CE4-B4B5-2044-AD4C-0D87DBA96FB6}" type="parTrans" cxnId="{B0D7D788-915A-9546-A859-89A45C582FEE}">
      <dgm:prSet/>
      <dgm:spPr/>
      <dgm:t>
        <a:bodyPr/>
        <a:lstStyle/>
        <a:p>
          <a:endParaRPr lang="en-GB">
            <a:latin typeface="Arial" panose="020B0604020202020204" pitchFamily="34" charset="0"/>
            <a:cs typeface="Arial" panose="020B0604020202020204" pitchFamily="34" charset="0"/>
          </a:endParaRPr>
        </a:p>
      </dgm:t>
    </dgm:pt>
    <dgm:pt modelId="{C06ED55A-118A-8F4D-9EF9-C3FC3CD9AE6C}" type="sibTrans" cxnId="{B0D7D788-915A-9546-A859-89A45C582FEE}">
      <dgm:prSet/>
      <dgm:spPr/>
      <dgm:t>
        <a:bodyPr/>
        <a:lstStyle/>
        <a:p>
          <a:endParaRPr lang="en-GB">
            <a:latin typeface="Arial" panose="020B0604020202020204" pitchFamily="34" charset="0"/>
            <a:cs typeface="Arial" panose="020B0604020202020204" pitchFamily="34" charset="0"/>
          </a:endParaRPr>
        </a:p>
      </dgm:t>
    </dgm:pt>
    <dgm:pt modelId="{2BC71193-E7AF-BB45-AB3A-6768998931D4}">
      <dgm:prSet phldrT="[Text]"/>
      <dgm:spPr>
        <a:solidFill>
          <a:srgbClr val="FF0000"/>
        </a:solidFill>
        <a:ln>
          <a:solidFill>
            <a:srgbClr val="FF0000"/>
          </a:solidFill>
        </a:ln>
      </dgm:spPr>
      <dgm:t>
        <a:bodyPr/>
        <a:lstStyle/>
        <a:p>
          <a:r>
            <a:rPr lang="en-GB" dirty="0">
              <a:latin typeface="Arial" panose="020B0604020202020204" pitchFamily="34" charset="0"/>
              <a:cs typeface="Arial" panose="020B0604020202020204" pitchFamily="34" charset="0"/>
            </a:rPr>
            <a:t>Chapter 3</a:t>
          </a:r>
        </a:p>
      </dgm:t>
    </dgm:pt>
    <dgm:pt modelId="{B855E731-6145-274B-BCCA-BA4F527DF4D5}" type="parTrans" cxnId="{642490D3-0E38-064A-9BC9-60860FE6E2A9}">
      <dgm:prSet/>
      <dgm:spPr/>
      <dgm:t>
        <a:bodyPr/>
        <a:lstStyle/>
        <a:p>
          <a:endParaRPr lang="en-GB">
            <a:latin typeface="Arial" panose="020B0604020202020204" pitchFamily="34" charset="0"/>
            <a:cs typeface="Arial" panose="020B0604020202020204" pitchFamily="34" charset="0"/>
          </a:endParaRPr>
        </a:p>
      </dgm:t>
    </dgm:pt>
    <dgm:pt modelId="{453FCC50-BA4B-3B4C-B5EF-33B8AFB6E8ED}" type="sibTrans" cxnId="{642490D3-0E38-064A-9BC9-60860FE6E2A9}">
      <dgm:prSet/>
      <dgm:spPr/>
      <dgm:t>
        <a:bodyPr/>
        <a:lstStyle/>
        <a:p>
          <a:endParaRPr lang="en-GB">
            <a:latin typeface="Arial" panose="020B0604020202020204" pitchFamily="34" charset="0"/>
            <a:cs typeface="Arial" panose="020B0604020202020204" pitchFamily="34" charset="0"/>
          </a:endParaRPr>
        </a:p>
      </dgm:t>
    </dgm:pt>
    <dgm:pt modelId="{2E5BB088-6551-8549-816F-3D4FEE67FBB6}">
      <dgm:prSet phldrT="[Text]"/>
      <dgm:spPr/>
      <dgm:t>
        <a:bodyPr/>
        <a:lstStyle/>
        <a:p>
          <a:r>
            <a:rPr lang="en-GB" dirty="0">
              <a:latin typeface="Arial" panose="020B0604020202020204" pitchFamily="34" charset="0"/>
              <a:cs typeface="Arial" panose="020B0604020202020204" pitchFamily="34" charset="0"/>
            </a:rPr>
            <a:t>Empirical quantitative studies on income inequality</a:t>
          </a:r>
        </a:p>
      </dgm:t>
    </dgm:pt>
    <dgm:pt modelId="{46627935-63D9-4840-B29D-3E928CE05DF3}" type="parTrans" cxnId="{4F01388E-0328-C845-BE6A-DA235C7FF941}">
      <dgm:prSet/>
      <dgm:spPr/>
      <dgm:t>
        <a:bodyPr/>
        <a:lstStyle/>
        <a:p>
          <a:endParaRPr lang="en-GB">
            <a:latin typeface="Arial" panose="020B0604020202020204" pitchFamily="34" charset="0"/>
            <a:cs typeface="Arial" panose="020B0604020202020204" pitchFamily="34" charset="0"/>
          </a:endParaRPr>
        </a:p>
      </dgm:t>
    </dgm:pt>
    <dgm:pt modelId="{A0831729-3816-7244-8D3E-C34551B699B9}" type="sibTrans" cxnId="{4F01388E-0328-C845-BE6A-DA235C7FF941}">
      <dgm:prSet/>
      <dgm:spPr/>
      <dgm:t>
        <a:bodyPr/>
        <a:lstStyle/>
        <a:p>
          <a:endParaRPr lang="en-GB">
            <a:latin typeface="Arial" panose="020B0604020202020204" pitchFamily="34" charset="0"/>
            <a:cs typeface="Arial" panose="020B0604020202020204" pitchFamily="34" charset="0"/>
          </a:endParaRPr>
        </a:p>
      </dgm:t>
    </dgm:pt>
    <dgm:pt modelId="{CDAB6E37-DE6F-2947-93E0-7264B9B84004}">
      <dgm:prSet phldrT="[Text]"/>
      <dgm:spPr/>
      <dgm:t>
        <a:bodyPr/>
        <a:lstStyle/>
        <a:p>
          <a:r>
            <a:rPr lang="en-GB" dirty="0">
              <a:latin typeface="Arial" panose="020B0604020202020204" pitchFamily="34" charset="0"/>
              <a:cs typeface="Arial" panose="020B0604020202020204" pitchFamily="34" charset="0"/>
            </a:rPr>
            <a:t>Empirical quantitative studies on income inequality Redistribution </a:t>
          </a:r>
        </a:p>
      </dgm:t>
    </dgm:pt>
    <dgm:pt modelId="{3CB8134C-6DA3-2540-B2FB-E305798B08FE}" type="parTrans" cxnId="{D651B613-F272-2A47-84B2-B1FEF72435D5}">
      <dgm:prSet/>
      <dgm:spPr/>
      <dgm:t>
        <a:bodyPr/>
        <a:lstStyle/>
        <a:p>
          <a:endParaRPr lang="en-GB">
            <a:latin typeface="Arial" panose="020B0604020202020204" pitchFamily="34" charset="0"/>
            <a:cs typeface="Arial" panose="020B0604020202020204" pitchFamily="34" charset="0"/>
          </a:endParaRPr>
        </a:p>
      </dgm:t>
    </dgm:pt>
    <dgm:pt modelId="{76F82673-9939-C44A-A0B6-D3717DACAEFF}" type="sibTrans" cxnId="{D651B613-F272-2A47-84B2-B1FEF72435D5}">
      <dgm:prSet/>
      <dgm:spPr/>
      <dgm:t>
        <a:bodyPr/>
        <a:lstStyle/>
        <a:p>
          <a:endParaRPr lang="en-GB">
            <a:latin typeface="Arial" panose="020B0604020202020204" pitchFamily="34" charset="0"/>
            <a:cs typeface="Arial" panose="020B0604020202020204" pitchFamily="34" charset="0"/>
          </a:endParaRPr>
        </a:p>
      </dgm:t>
    </dgm:pt>
    <dgm:pt modelId="{BEF8E695-8196-F841-8133-60CB09BB4463}">
      <dgm:prSet phldrT="[Text]"/>
      <dgm:spPr>
        <a:solidFill>
          <a:srgbClr val="FF0000"/>
        </a:solidFill>
        <a:ln>
          <a:solidFill>
            <a:srgbClr val="FF0000"/>
          </a:solidFill>
        </a:ln>
      </dgm:spPr>
      <dgm:t>
        <a:bodyPr/>
        <a:lstStyle/>
        <a:p>
          <a:r>
            <a:rPr lang="en-GB" dirty="0">
              <a:latin typeface="Arial" panose="020B0604020202020204" pitchFamily="34" charset="0"/>
              <a:cs typeface="Arial" panose="020B0604020202020204" pitchFamily="34" charset="0"/>
            </a:rPr>
            <a:t>Chapter 4</a:t>
          </a:r>
        </a:p>
      </dgm:t>
    </dgm:pt>
    <dgm:pt modelId="{34A7F734-0D98-1B4B-B48D-59C706B55265}" type="parTrans" cxnId="{62BF4A2D-634D-8742-9E84-5CE21035E805}">
      <dgm:prSet/>
      <dgm:spPr/>
      <dgm:t>
        <a:bodyPr/>
        <a:lstStyle/>
        <a:p>
          <a:endParaRPr lang="en-GB">
            <a:latin typeface="Arial" panose="020B0604020202020204" pitchFamily="34" charset="0"/>
            <a:cs typeface="Arial" panose="020B0604020202020204" pitchFamily="34" charset="0"/>
          </a:endParaRPr>
        </a:p>
      </dgm:t>
    </dgm:pt>
    <dgm:pt modelId="{3196486F-5E86-3A4A-BF85-9AB1BC1DC89D}" type="sibTrans" cxnId="{62BF4A2D-634D-8742-9E84-5CE21035E805}">
      <dgm:prSet/>
      <dgm:spPr/>
      <dgm:t>
        <a:bodyPr/>
        <a:lstStyle/>
        <a:p>
          <a:endParaRPr lang="en-GB">
            <a:latin typeface="Arial" panose="020B0604020202020204" pitchFamily="34" charset="0"/>
            <a:cs typeface="Arial" panose="020B0604020202020204" pitchFamily="34" charset="0"/>
          </a:endParaRPr>
        </a:p>
      </dgm:t>
    </dgm:pt>
    <dgm:pt modelId="{1E98637F-D1BC-1242-8544-4F822D2792C9}">
      <dgm:prSet phldrT="[Text]"/>
      <dgm:spPr/>
      <dgm:t>
        <a:bodyPr/>
        <a:lstStyle/>
        <a:p>
          <a:r>
            <a:rPr lang="en-GB" dirty="0">
              <a:latin typeface="Arial" panose="020B0604020202020204" pitchFamily="34" charset="0"/>
              <a:cs typeface="Arial" panose="020B0604020202020204" pitchFamily="34" charset="0"/>
            </a:rPr>
            <a:t>Political economy </a:t>
          </a:r>
        </a:p>
      </dgm:t>
    </dgm:pt>
    <dgm:pt modelId="{4F1C3F52-C345-6141-8A98-27D00C4038AE}" type="parTrans" cxnId="{D67E7F76-5011-704F-AC3A-84771432AEF6}">
      <dgm:prSet/>
      <dgm:spPr/>
      <dgm:t>
        <a:bodyPr/>
        <a:lstStyle/>
        <a:p>
          <a:endParaRPr lang="en-GB">
            <a:latin typeface="Arial" panose="020B0604020202020204" pitchFamily="34" charset="0"/>
            <a:cs typeface="Arial" panose="020B0604020202020204" pitchFamily="34" charset="0"/>
          </a:endParaRPr>
        </a:p>
      </dgm:t>
    </dgm:pt>
    <dgm:pt modelId="{8EEE2141-3175-A645-B611-669325C2AA3B}" type="sibTrans" cxnId="{D67E7F76-5011-704F-AC3A-84771432AEF6}">
      <dgm:prSet/>
      <dgm:spPr/>
      <dgm:t>
        <a:bodyPr/>
        <a:lstStyle/>
        <a:p>
          <a:endParaRPr lang="en-GB">
            <a:latin typeface="Arial" panose="020B0604020202020204" pitchFamily="34" charset="0"/>
            <a:cs typeface="Arial" panose="020B0604020202020204" pitchFamily="34" charset="0"/>
          </a:endParaRPr>
        </a:p>
      </dgm:t>
    </dgm:pt>
    <dgm:pt modelId="{6D0A6874-86FF-7C46-8988-2D9542BBB22E}">
      <dgm:prSet phldrT="[Text]"/>
      <dgm:spPr/>
      <dgm:t>
        <a:bodyPr/>
        <a:lstStyle/>
        <a:p>
          <a:r>
            <a:rPr lang="en-GB" dirty="0">
              <a:latin typeface="Arial" panose="020B0604020202020204" pitchFamily="34" charset="0"/>
              <a:cs typeface="Arial" panose="020B0604020202020204" pitchFamily="34" charset="0"/>
            </a:rPr>
            <a:t>Macro level interdisciplinary  quantitative studies </a:t>
          </a:r>
        </a:p>
      </dgm:t>
    </dgm:pt>
    <dgm:pt modelId="{4CCBEBA1-8C89-D843-93C6-978077CEA66E}" type="parTrans" cxnId="{2E203DAF-AB84-864E-B656-4D7989D96712}">
      <dgm:prSet/>
      <dgm:spPr/>
      <dgm:t>
        <a:bodyPr/>
        <a:lstStyle/>
        <a:p>
          <a:endParaRPr lang="en-GB">
            <a:latin typeface="Arial" panose="020B0604020202020204" pitchFamily="34" charset="0"/>
            <a:cs typeface="Arial" panose="020B0604020202020204" pitchFamily="34" charset="0"/>
          </a:endParaRPr>
        </a:p>
      </dgm:t>
    </dgm:pt>
    <dgm:pt modelId="{F6CC8662-C510-9044-B7E4-C1561B88FE03}" type="sibTrans" cxnId="{2E203DAF-AB84-864E-B656-4D7989D96712}">
      <dgm:prSet/>
      <dgm:spPr/>
      <dgm:t>
        <a:bodyPr/>
        <a:lstStyle/>
        <a:p>
          <a:endParaRPr lang="en-GB">
            <a:latin typeface="Arial" panose="020B0604020202020204" pitchFamily="34" charset="0"/>
            <a:cs typeface="Arial" panose="020B0604020202020204" pitchFamily="34" charset="0"/>
          </a:endParaRPr>
        </a:p>
      </dgm:t>
    </dgm:pt>
    <dgm:pt modelId="{D2265B0A-2EA7-2549-9997-63639F417A9A}">
      <dgm:prSet phldrT="[Text]"/>
      <dgm:spPr/>
      <dgm:t>
        <a:bodyPr/>
        <a:lstStyle/>
        <a:p>
          <a:r>
            <a:rPr lang="en-GB" dirty="0">
              <a:latin typeface="Arial" panose="020B0604020202020204" pitchFamily="34" charset="0"/>
              <a:cs typeface="Arial" panose="020B0604020202020204" pitchFamily="34" charset="0"/>
            </a:rPr>
            <a:t>Political economy </a:t>
          </a:r>
        </a:p>
      </dgm:t>
    </dgm:pt>
    <dgm:pt modelId="{74A840E0-D446-AF4A-A453-179E19717DD9}" type="parTrans" cxnId="{0677D288-6AD9-9942-84C0-7BF48B252671}">
      <dgm:prSet/>
      <dgm:spPr/>
      <dgm:t>
        <a:bodyPr/>
        <a:lstStyle/>
        <a:p>
          <a:endParaRPr lang="en-GB"/>
        </a:p>
      </dgm:t>
    </dgm:pt>
    <dgm:pt modelId="{00C27637-CF6E-4F43-A16B-FD12D18145BB}" type="sibTrans" cxnId="{0677D288-6AD9-9942-84C0-7BF48B252671}">
      <dgm:prSet/>
      <dgm:spPr/>
      <dgm:t>
        <a:bodyPr/>
        <a:lstStyle/>
        <a:p>
          <a:endParaRPr lang="en-GB"/>
        </a:p>
      </dgm:t>
    </dgm:pt>
    <dgm:pt modelId="{19143FAC-303A-E34E-BD9E-C08A98C09E1A}">
      <dgm:prSet phldrT="[Text]"/>
      <dgm:spPr/>
      <dgm:t>
        <a:bodyPr/>
        <a:lstStyle/>
        <a:p>
          <a:r>
            <a:rPr lang="en-GB" dirty="0">
              <a:latin typeface="Arial" panose="020B0604020202020204" pitchFamily="34" charset="0"/>
              <a:cs typeface="Arial" panose="020B0604020202020204" pitchFamily="34" charset="0"/>
            </a:rPr>
            <a:t>Globalization </a:t>
          </a:r>
        </a:p>
      </dgm:t>
    </dgm:pt>
    <dgm:pt modelId="{2B45DF77-2797-834B-906A-E2EA0252E1E6}" type="parTrans" cxnId="{3469A01C-168C-2F46-9391-D0CC5E216B02}">
      <dgm:prSet/>
      <dgm:spPr/>
      <dgm:t>
        <a:bodyPr/>
        <a:lstStyle/>
        <a:p>
          <a:endParaRPr lang="en-GB"/>
        </a:p>
      </dgm:t>
    </dgm:pt>
    <dgm:pt modelId="{98AA3F09-CDDF-4341-BB6D-5550BE3052E1}" type="sibTrans" cxnId="{3469A01C-168C-2F46-9391-D0CC5E216B02}">
      <dgm:prSet/>
      <dgm:spPr/>
      <dgm:t>
        <a:bodyPr/>
        <a:lstStyle/>
        <a:p>
          <a:endParaRPr lang="en-GB"/>
        </a:p>
      </dgm:t>
    </dgm:pt>
    <dgm:pt modelId="{8444DA7C-9D11-0448-AEFB-4F0024B53593}">
      <dgm:prSet phldrT="[Text]"/>
      <dgm:spPr/>
      <dgm:t>
        <a:bodyPr/>
        <a:lstStyle/>
        <a:p>
          <a:r>
            <a:rPr lang="en-GB" dirty="0">
              <a:latin typeface="Arial" panose="020B0604020202020204" pitchFamily="34" charset="0"/>
              <a:cs typeface="Arial" panose="020B0604020202020204" pitchFamily="34" charset="0"/>
            </a:rPr>
            <a:t>Globalization</a:t>
          </a:r>
        </a:p>
      </dgm:t>
    </dgm:pt>
    <dgm:pt modelId="{00FA93E0-8E9B-FE4A-9CB0-16BD8DA08839}" type="parTrans" cxnId="{A5D49E9B-E7D2-3C43-99C7-A119E078D2A3}">
      <dgm:prSet/>
      <dgm:spPr/>
      <dgm:t>
        <a:bodyPr/>
        <a:lstStyle/>
        <a:p>
          <a:endParaRPr lang="en-GB"/>
        </a:p>
      </dgm:t>
    </dgm:pt>
    <dgm:pt modelId="{57F3DDE6-C4D6-8A44-A5E6-CA25F23FD904}" type="sibTrans" cxnId="{A5D49E9B-E7D2-3C43-99C7-A119E078D2A3}">
      <dgm:prSet/>
      <dgm:spPr/>
      <dgm:t>
        <a:bodyPr/>
        <a:lstStyle/>
        <a:p>
          <a:endParaRPr lang="en-GB"/>
        </a:p>
      </dgm:t>
    </dgm:pt>
    <dgm:pt modelId="{B29367C2-DB7C-C443-8CF8-17B8E046DA70}" type="pres">
      <dgm:prSet presAssocID="{28F97AE7-25BD-3241-9A79-A92CA242A34A}" presName="Name0" presStyleCnt="0">
        <dgm:presLayoutVars>
          <dgm:dir/>
          <dgm:animLvl val="lvl"/>
          <dgm:resizeHandles val="exact"/>
        </dgm:presLayoutVars>
      </dgm:prSet>
      <dgm:spPr/>
    </dgm:pt>
    <dgm:pt modelId="{4BA53186-77F4-5942-A91E-4F148AE787D9}" type="pres">
      <dgm:prSet presAssocID="{27943B35-BEF1-6147-BE6C-E83F6135CBBF}" presName="composite" presStyleCnt="0"/>
      <dgm:spPr/>
    </dgm:pt>
    <dgm:pt modelId="{33BF51AA-14C6-0F49-9136-142460D236EB}" type="pres">
      <dgm:prSet presAssocID="{27943B35-BEF1-6147-BE6C-E83F6135CBBF}" presName="parTx" presStyleLbl="alignNode1" presStyleIdx="0" presStyleCnt="3">
        <dgm:presLayoutVars>
          <dgm:chMax val="0"/>
          <dgm:chPref val="0"/>
          <dgm:bulletEnabled val="1"/>
        </dgm:presLayoutVars>
      </dgm:prSet>
      <dgm:spPr/>
    </dgm:pt>
    <dgm:pt modelId="{9C1592FD-C39A-9440-8DAB-54A555CE5E73}" type="pres">
      <dgm:prSet presAssocID="{27943B35-BEF1-6147-BE6C-E83F6135CBBF}" presName="desTx" presStyleLbl="alignAccFollowNode1" presStyleIdx="0" presStyleCnt="3">
        <dgm:presLayoutVars>
          <dgm:bulletEnabled val="1"/>
        </dgm:presLayoutVars>
      </dgm:prSet>
      <dgm:spPr/>
    </dgm:pt>
    <dgm:pt modelId="{C1CD0542-69BB-2C49-B58D-E0FED48DBD87}" type="pres">
      <dgm:prSet presAssocID="{98E29560-1B31-224A-8D77-0F4598E2D53A}" presName="space" presStyleCnt="0"/>
      <dgm:spPr/>
    </dgm:pt>
    <dgm:pt modelId="{96E32C90-E554-7446-813A-0A624BBD4AFB}" type="pres">
      <dgm:prSet presAssocID="{2BC71193-E7AF-BB45-AB3A-6768998931D4}" presName="composite" presStyleCnt="0"/>
      <dgm:spPr/>
    </dgm:pt>
    <dgm:pt modelId="{688909A0-215F-CE45-8293-447337E7F72E}" type="pres">
      <dgm:prSet presAssocID="{2BC71193-E7AF-BB45-AB3A-6768998931D4}" presName="parTx" presStyleLbl="alignNode1" presStyleIdx="1" presStyleCnt="3">
        <dgm:presLayoutVars>
          <dgm:chMax val="0"/>
          <dgm:chPref val="0"/>
          <dgm:bulletEnabled val="1"/>
        </dgm:presLayoutVars>
      </dgm:prSet>
      <dgm:spPr/>
    </dgm:pt>
    <dgm:pt modelId="{9455D57D-E774-BF42-AD63-F694D96F85D6}" type="pres">
      <dgm:prSet presAssocID="{2BC71193-E7AF-BB45-AB3A-6768998931D4}" presName="desTx" presStyleLbl="alignAccFollowNode1" presStyleIdx="1" presStyleCnt="3">
        <dgm:presLayoutVars>
          <dgm:bulletEnabled val="1"/>
        </dgm:presLayoutVars>
      </dgm:prSet>
      <dgm:spPr/>
    </dgm:pt>
    <dgm:pt modelId="{2C7BF070-42E3-3A45-AB03-6A868C0C6713}" type="pres">
      <dgm:prSet presAssocID="{453FCC50-BA4B-3B4C-B5EF-33B8AFB6E8ED}" presName="space" presStyleCnt="0"/>
      <dgm:spPr/>
    </dgm:pt>
    <dgm:pt modelId="{D4D11D0A-6206-4D47-B300-947B773C4238}" type="pres">
      <dgm:prSet presAssocID="{BEF8E695-8196-F841-8133-60CB09BB4463}" presName="composite" presStyleCnt="0"/>
      <dgm:spPr/>
    </dgm:pt>
    <dgm:pt modelId="{C4669AA5-EA33-EC41-8CAE-B32C2B2A832A}" type="pres">
      <dgm:prSet presAssocID="{BEF8E695-8196-F841-8133-60CB09BB4463}" presName="parTx" presStyleLbl="alignNode1" presStyleIdx="2" presStyleCnt="3">
        <dgm:presLayoutVars>
          <dgm:chMax val="0"/>
          <dgm:chPref val="0"/>
          <dgm:bulletEnabled val="1"/>
        </dgm:presLayoutVars>
      </dgm:prSet>
      <dgm:spPr/>
    </dgm:pt>
    <dgm:pt modelId="{F48D8FCB-2C10-C541-8F6F-C590052EAA23}" type="pres">
      <dgm:prSet presAssocID="{BEF8E695-8196-F841-8133-60CB09BB4463}" presName="desTx" presStyleLbl="alignAccFollowNode1" presStyleIdx="2" presStyleCnt="3">
        <dgm:presLayoutVars>
          <dgm:bulletEnabled val="1"/>
        </dgm:presLayoutVars>
      </dgm:prSet>
      <dgm:spPr/>
    </dgm:pt>
  </dgm:ptLst>
  <dgm:cxnLst>
    <dgm:cxn modelId="{A99BC609-8DB1-604A-A802-72B8E9D84731}" type="presOf" srcId="{CDAB6E37-DE6F-2947-93E0-7264B9B84004}" destId="{9455D57D-E774-BF42-AD63-F694D96F85D6}" srcOrd="0" destOrd="3" presId="urn:microsoft.com/office/officeart/2005/8/layout/hList1"/>
    <dgm:cxn modelId="{D651B613-F272-2A47-84B2-B1FEF72435D5}" srcId="{2BC71193-E7AF-BB45-AB3A-6768998931D4}" destId="{CDAB6E37-DE6F-2947-93E0-7264B9B84004}" srcOrd="3" destOrd="0" parTransId="{3CB8134C-6DA3-2540-B2FB-E305798B08FE}" sibTransId="{76F82673-9939-C44A-A0B6-D3717DACAEFF}"/>
    <dgm:cxn modelId="{F6386419-229E-F345-9F9B-108296C86FFB}" type="presOf" srcId="{19143FAC-303A-E34E-BD9E-C08A98C09E1A}" destId="{9C1592FD-C39A-9440-8DAB-54A555CE5E73}" srcOrd="0" destOrd="1" presId="urn:microsoft.com/office/officeart/2005/8/layout/hList1"/>
    <dgm:cxn modelId="{3469A01C-168C-2F46-9391-D0CC5E216B02}" srcId="{27943B35-BEF1-6147-BE6C-E83F6135CBBF}" destId="{19143FAC-303A-E34E-BD9E-C08A98C09E1A}" srcOrd="1" destOrd="0" parTransId="{2B45DF77-2797-834B-906A-E2EA0252E1E6}" sibTransId="{98AA3F09-CDDF-4341-BB6D-5550BE3052E1}"/>
    <dgm:cxn modelId="{C4DD6128-EC64-1343-B552-DB0AAE0C8A04}" srcId="{28F97AE7-25BD-3241-9A79-A92CA242A34A}" destId="{27943B35-BEF1-6147-BE6C-E83F6135CBBF}" srcOrd="0" destOrd="0" parTransId="{6E0997DC-CE7E-AB43-A61E-F010FBEC0896}" sibTransId="{98E29560-1B31-224A-8D77-0F4598E2D53A}"/>
    <dgm:cxn modelId="{62BF4A2D-634D-8742-9E84-5CE21035E805}" srcId="{28F97AE7-25BD-3241-9A79-A92CA242A34A}" destId="{BEF8E695-8196-F841-8133-60CB09BB4463}" srcOrd="2" destOrd="0" parTransId="{34A7F734-0D98-1B4B-B48D-59C706B55265}" sibTransId="{3196486F-5E86-3A4A-BF85-9AB1BC1DC89D}"/>
    <dgm:cxn modelId="{1D652432-730E-DB44-B782-8A82AC149754}" type="presOf" srcId="{28F97AE7-25BD-3241-9A79-A92CA242A34A}" destId="{B29367C2-DB7C-C443-8CF8-17B8E046DA70}" srcOrd="0" destOrd="0" presId="urn:microsoft.com/office/officeart/2005/8/layout/hList1"/>
    <dgm:cxn modelId="{D67E7F76-5011-704F-AC3A-84771432AEF6}" srcId="{BEF8E695-8196-F841-8133-60CB09BB4463}" destId="{1E98637F-D1BC-1242-8544-4F822D2792C9}" srcOrd="0" destOrd="0" parTransId="{4F1C3F52-C345-6141-8A98-27D00C4038AE}" sibTransId="{8EEE2141-3175-A645-B611-669325C2AA3B}"/>
    <dgm:cxn modelId="{B825C07D-DA21-D043-9CAC-962248F80C94}" type="presOf" srcId="{1E98637F-D1BC-1242-8544-4F822D2792C9}" destId="{F48D8FCB-2C10-C541-8F6F-C590052EAA23}" srcOrd="0" destOrd="0" presId="urn:microsoft.com/office/officeart/2005/8/layout/hList1"/>
    <dgm:cxn modelId="{CFA9B784-CB9B-154D-9DAA-C212845D42CE}" type="presOf" srcId="{AA9717FA-0A97-5F4A-9783-804022C5891D}" destId="{9C1592FD-C39A-9440-8DAB-54A555CE5E73}" srcOrd="0" destOrd="0" presId="urn:microsoft.com/office/officeart/2005/8/layout/hList1"/>
    <dgm:cxn modelId="{0677D288-6AD9-9942-84C0-7BF48B252671}" srcId="{2BC71193-E7AF-BB45-AB3A-6768998931D4}" destId="{D2265B0A-2EA7-2549-9997-63639F417A9A}" srcOrd="0" destOrd="0" parTransId="{74A840E0-D446-AF4A-A453-179E19717DD9}" sibTransId="{00C27637-CF6E-4F43-A16B-FD12D18145BB}"/>
    <dgm:cxn modelId="{B0D7D788-915A-9546-A859-89A45C582FEE}" srcId="{27943B35-BEF1-6147-BE6C-E83F6135CBBF}" destId="{AA9717FA-0A97-5F4A-9783-804022C5891D}" srcOrd="0" destOrd="0" parTransId="{1DB22CE4-B4B5-2044-AD4C-0D87DBA96FB6}" sibTransId="{C06ED55A-118A-8F4D-9EF9-C3FC3CD9AE6C}"/>
    <dgm:cxn modelId="{4F01388E-0328-C845-BE6A-DA235C7FF941}" srcId="{2BC71193-E7AF-BB45-AB3A-6768998931D4}" destId="{2E5BB088-6551-8549-816F-3D4FEE67FBB6}" srcOrd="2" destOrd="0" parTransId="{46627935-63D9-4840-B29D-3E928CE05DF3}" sibTransId="{A0831729-3816-7244-8D3E-C34551B699B9}"/>
    <dgm:cxn modelId="{9BBF7395-0D2C-514C-9B60-EF6A91EBAB3B}" type="presOf" srcId="{6D0A6874-86FF-7C46-8988-2D9542BBB22E}" destId="{F48D8FCB-2C10-C541-8F6F-C590052EAA23}" srcOrd="0" destOrd="1" presId="urn:microsoft.com/office/officeart/2005/8/layout/hList1"/>
    <dgm:cxn modelId="{A5D49E9B-E7D2-3C43-99C7-A119E078D2A3}" srcId="{2BC71193-E7AF-BB45-AB3A-6768998931D4}" destId="{8444DA7C-9D11-0448-AEFB-4F0024B53593}" srcOrd="1" destOrd="0" parTransId="{00FA93E0-8E9B-FE4A-9CB0-16BD8DA08839}" sibTransId="{57F3DDE6-C4D6-8A44-A5E6-CA25F23FD904}"/>
    <dgm:cxn modelId="{2E203DAF-AB84-864E-B656-4D7989D96712}" srcId="{BEF8E695-8196-F841-8133-60CB09BB4463}" destId="{6D0A6874-86FF-7C46-8988-2D9542BBB22E}" srcOrd="1" destOrd="0" parTransId="{4CCBEBA1-8C89-D843-93C6-978077CEA66E}" sibTransId="{F6CC8662-C510-9044-B7E4-C1561B88FE03}"/>
    <dgm:cxn modelId="{B47E6EBB-E37A-6840-BC9A-5B94221623F0}" type="presOf" srcId="{2E5BB088-6551-8549-816F-3D4FEE67FBB6}" destId="{9455D57D-E774-BF42-AD63-F694D96F85D6}" srcOrd="0" destOrd="2" presId="urn:microsoft.com/office/officeart/2005/8/layout/hList1"/>
    <dgm:cxn modelId="{973EDDBF-D48B-374F-BFB4-C62873EED450}" type="presOf" srcId="{BEF8E695-8196-F841-8133-60CB09BB4463}" destId="{C4669AA5-EA33-EC41-8CAE-B32C2B2A832A}" srcOrd="0" destOrd="0" presId="urn:microsoft.com/office/officeart/2005/8/layout/hList1"/>
    <dgm:cxn modelId="{D3E26CC4-E83E-0A41-8F0A-4D00552468A2}" type="presOf" srcId="{D2265B0A-2EA7-2549-9997-63639F417A9A}" destId="{9455D57D-E774-BF42-AD63-F694D96F85D6}" srcOrd="0" destOrd="0" presId="urn:microsoft.com/office/officeart/2005/8/layout/hList1"/>
    <dgm:cxn modelId="{642490D3-0E38-064A-9BC9-60860FE6E2A9}" srcId="{28F97AE7-25BD-3241-9A79-A92CA242A34A}" destId="{2BC71193-E7AF-BB45-AB3A-6768998931D4}" srcOrd="1" destOrd="0" parTransId="{B855E731-6145-274B-BCCA-BA4F527DF4D5}" sibTransId="{453FCC50-BA4B-3B4C-B5EF-33B8AFB6E8ED}"/>
    <dgm:cxn modelId="{AA13D8EA-6938-084A-B614-29629CD355B1}" type="presOf" srcId="{27943B35-BEF1-6147-BE6C-E83F6135CBBF}" destId="{33BF51AA-14C6-0F49-9136-142460D236EB}" srcOrd="0" destOrd="0" presId="urn:microsoft.com/office/officeart/2005/8/layout/hList1"/>
    <dgm:cxn modelId="{D84063F6-F785-5C42-83DF-1F387776C969}" type="presOf" srcId="{8444DA7C-9D11-0448-AEFB-4F0024B53593}" destId="{9455D57D-E774-BF42-AD63-F694D96F85D6}" srcOrd="0" destOrd="1" presId="urn:microsoft.com/office/officeart/2005/8/layout/hList1"/>
    <dgm:cxn modelId="{4B73CBFA-C4AE-DF4A-B00E-261C3D0B1B59}" type="presOf" srcId="{2BC71193-E7AF-BB45-AB3A-6768998931D4}" destId="{688909A0-215F-CE45-8293-447337E7F72E}" srcOrd="0" destOrd="0" presId="urn:microsoft.com/office/officeart/2005/8/layout/hList1"/>
    <dgm:cxn modelId="{FC1B6F31-6668-AB4C-9AAA-3AAC0831FBF0}" type="presParOf" srcId="{B29367C2-DB7C-C443-8CF8-17B8E046DA70}" destId="{4BA53186-77F4-5942-A91E-4F148AE787D9}" srcOrd="0" destOrd="0" presId="urn:microsoft.com/office/officeart/2005/8/layout/hList1"/>
    <dgm:cxn modelId="{D69CC55D-2A4C-094F-93B6-E83F24DCEF77}" type="presParOf" srcId="{4BA53186-77F4-5942-A91E-4F148AE787D9}" destId="{33BF51AA-14C6-0F49-9136-142460D236EB}" srcOrd="0" destOrd="0" presId="urn:microsoft.com/office/officeart/2005/8/layout/hList1"/>
    <dgm:cxn modelId="{D0477B42-3A0E-1B47-8C28-3343AE8A1BBA}" type="presParOf" srcId="{4BA53186-77F4-5942-A91E-4F148AE787D9}" destId="{9C1592FD-C39A-9440-8DAB-54A555CE5E73}" srcOrd="1" destOrd="0" presId="urn:microsoft.com/office/officeart/2005/8/layout/hList1"/>
    <dgm:cxn modelId="{2A18B087-7BFE-8543-8193-224BA19C6F95}" type="presParOf" srcId="{B29367C2-DB7C-C443-8CF8-17B8E046DA70}" destId="{C1CD0542-69BB-2C49-B58D-E0FED48DBD87}" srcOrd="1" destOrd="0" presId="urn:microsoft.com/office/officeart/2005/8/layout/hList1"/>
    <dgm:cxn modelId="{2BC8E898-F2E1-4644-9658-53905A32416D}" type="presParOf" srcId="{B29367C2-DB7C-C443-8CF8-17B8E046DA70}" destId="{96E32C90-E554-7446-813A-0A624BBD4AFB}" srcOrd="2" destOrd="0" presId="urn:microsoft.com/office/officeart/2005/8/layout/hList1"/>
    <dgm:cxn modelId="{3D06F68C-3F83-C14C-981F-19B79C36A563}" type="presParOf" srcId="{96E32C90-E554-7446-813A-0A624BBD4AFB}" destId="{688909A0-215F-CE45-8293-447337E7F72E}" srcOrd="0" destOrd="0" presId="urn:microsoft.com/office/officeart/2005/8/layout/hList1"/>
    <dgm:cxn modelId="{22B3BFE5-F066-8E4E-943C-F69AF40B774E}" type="presParOf" srcId="{96E32C90-E554-7446-813A-0A624BBD4AFB}" destId="{9455D57D-E774-BF42-AD63-F694D96F85D6}" srcOrd="1" destOrd="0" presId="urn:microsoft.com/office/officeart/2005/8/layout/hList1"/>
    <dgm:cxn modelId="{6832DDEF-E4DA-FF45-96BA-E165DD4B5A8A}" type="presParOf" srcId="{B29367C2-DB7C-C443-8CF8-17B8E046DA70}" destId="{2C7BF070-42E3-3A45-AB03-6A868C0C6713}" srcOrd="3" destOrd="0" presId="urn:microsoft.com/office/officeart/2005/8/layout/hList1"/>
    <dgm:cxn modelId="{4DAB6F7E-D52C-6241-A21A-291F2208C705}" type="presParOf" srcId="{B29367C2-DB7C-C443-8CF8-17B8E046DA70}" destId="{D4D11D0A-6206-4D47-B300-947B773C4238}" srcOrd="4" destOrd="0" presId="urn:microsoft.com/office/officeart/2005/8/layout/hList1"/>
    <dgm:cxn modelId="{9122EA3A-34DD-F44A-B03B-B41D69A53A3E}" type="presParOf" srcId="{D4D11D0A-6206-4D47-B300-947B773C4238}" destId="{C4669AA5-EA33-EC41-8CAE-B32C2B2A832A}" srcOrd="0" destOrd="0" presId="urn:microsoft.com/office/officeart/2005/8/layout/hList1"/>
    <dgm:cxn modelId="{96B08EA9-D976-7A44-A1A3-18A1B16AE21D}" type="presParOf" srcId="{D4D11D0A-6206-4D47-B300-947B773C4238}" destId="{F48D8FCB-2C10-C541-8F6F-C590052EAA2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4F95E8-E0F2-EC40-AB6B-805AA0CB2DA5}" type="doc">
      <dgm:prSet loTypeId="urn:microsoft.com/office/officeart/2005/8/layout/vList3" loCatId="" qsTypeId="urn:microsoft.com/office/officeart/2005/8/quickstyle/simple1" qsCatId="simple" csTypeId="urn:microsoft.com/office/officeart/2005/8/colors/accent1_2" csCatId="accent1" phldr="1"/>
      <dgm:spPr/>
    </dgm:pt>
    <dgm:pt modelId="{CC1D3DCE-CD2E-734E-A113-A3643E45476F}">
      <dgm:prSet phldrT="[Text]" custT="1"/>
      <dgm:spPr>
        <a:solidFill>
          <a:srgbClr val="3D648B"/>
        </a:solidFill>
      </dgm:spPr>
      <dgm:t>
        <a:bodyPr/>
        <a:lstStyle/>
        <a:p>
          <a:r>
            <a:rPr lang="en-GB" sz="1300" b="1" dirty="0"/>
            <a:t>MOTIVATION</a:t>
          </a:r>
        </a:p>
      </dgm:t>
    </dgm:pt>
    <dgm:pt modelId="{CE508E44-0540-0941-BF1A-6229BFCC49B8}" type="parTrans" cxnId="{72B93412-B148-AD4E-98C2-DC3F4862D9DA}">
      <dgm:prSet/>
      <dgm:spPr/>
      <dgm:t>
        <a:bodyPr/>
        <a:lstStyle/>
        <a:p>
          <a:endParaRPr lang="en-GB" sz="1300"/>
        </a:p>
      </dgm:t>
    </dgm:pt>
    <dgm:pt modelId="{008D42D4-19D4-724A-97E8-FD949B4B9A7A}" type="sibTrans" cxnId="{72B93412-B148-AD4E-98C2-DC3F4862D9DA}">
      <dgm:prSet/>
      <dgm:spPr/>
      <dgm:t>
        <a:bodyPr/>
        <a:lstStyle/>
        <a:p>
          <a:endParaRPr lang="en-GB" sz="1300"/>
        </a:p>
      </dgm:t>
    </dgm:pt>
    <dgm:pt modelId="{4D69F1C8-CA4F-CD40-8AEA-77857455FCB6}">
      <dgm:prSet phldrT="[Text]" custT="1"/>
      <dgm:spPr>
        <a:solidFill>
          <a:srgbClr val="3D648B"/>
        </a:solidFill>
        <a:ln w="25400" cap="flat" cmpd="sng" algn="ctr">
          <a:solidFill>
            <a:srgbClr val="3D648B"/>
          </a:solidFill>
          <a:prstDash val="solid"/>
        </a:ln>
        <a:effectLst/>
      </dgm:spPr>
      <dgm:t>
        <a:bodyPr/>
        <a:lstStyle/>
        <a:p>
          <a:pPr marL="0" lvl="0" indent="0" algn="ctr" defTabSz="577850">
            <a:lnSpc>
              <a:spcPct val="90000"/>
            </a:lnSpc>
            <a:spcBef>
              <a:spcPct val="0"/>
            </a:spcBef>
            <a:spcAft>
              <a:spcPct val="35000"/>
            </a:spcAft>
          </a:pPr>
          <a:r>
            <a:rPr lang="en-GB" sz="1300" b="1" kern="1200" dirty="0">
              <a:solidFill>
                <a:srgbClr val="FFFFFF"/>
              </a:solidFill>
              <a:latin typeface="+mn-lt"/>
              <a:ea typeface="+mn-ea"/>
              <a:cs typeface="+mn-cs"/>
            </a:rPr>
            <a:t>FURTHER RESEARCH AND LIMITATIONS</a:t>
          </a:r>
        </a:p>
      </dgm:t>
    </dgm:pt>
    <dgm:pt modelId="{94450969-CC27-F84D-B697-50FFB99EFAB0}" type="parTrans" cxnId="{DE23DACD-7E34-3C48-9761-9E9529D0C236}">
      <dgm:prSet/>
      <dgm:spPr/>
      <dgm:t>
        <a:bodyPr/>
        <a:lstStyle/>
        <a:p>
          <a:endParaRPr lang="en-GB" sz="1300"/>
        </a:p>
      </dgm:t>
    </dgm:pt>
    <dgm:pt modelId="{4B88BA44-6880-5146-9D86-BA26B896885B}" type="sibTrans" cxnId="{DE23DACD-7E34-3C48-9761-9E9529D0C236}">
      <dgm:prSet/>
      <dgm:spPr/>
      <dgm:t>
        <a:bodyPr/>
        <a:lstStyle/>
        <a:p>
          <a:endParaRPr lang="en-GB" sz="1300"/>
        </a:p>
      </dgm:t>
    </dgm:pt>
    <dgm:pt modelId="{9CF8CE0C-9532-784D-B240-382594909632}">
      <dgm:prSet custT="1"/>
      <dgm:spPr>
        <a:solidFill>
          <a:srgbClr val="3D648B"/>
        </a:solidFill>
        <a:ln>
          <a:solidFill>
            <a:srgbClr val="3D648B"/>
          </a:solidFill>
        </a:ln>
      </dgm:spPr>
      <dgm:t>
        <a:bodyPr/>
        <a:lstStyle/>
        <a:p>
          <a:r>
            <a:rPr lang="en-US" sz="1300" b="1" i="0" dirty="0"/>
            <a:t>RESULTS AND CONTRIBUTION</a:t>
          </a:r>
        </a:p>
      </dgm:t>
    </dgm:pt>
    <dgm:pt modelId="{8DA22A25-2009-8149-B8ED-5BB22B2CB9A8}" type="parTrans" cxnId="{1D0A4B6F-B325-0049-AE57-B5FB25388E2E}">
      <dgm:prSet/>
      <dgm:spPr/>
      <dgm:t>
        <a:bodyPr/>
        <a:lstStyle/>
        <a:p>
          <a:endParaRPr lang="en-GB" sz="1300"/>
        </a:p>
      </dgm:t>
    </dgm:pt>
    <dgm:pt modelId="{F5C05D33-6D39-5B47-96CB-FA40B9E0BBF7}" type="sibTrans" cxnId="{1D0A4B6F-B325-0049-AE57-B5FB25388E2E}">
      <dgm:prSet/>
      <dgm:spPr/>
      <dgm:t>
        <a:bodyPr/>
        <a:lstStyle/>
        <a:p>
          <a:endParaRPr lang="en-GB" sz="1300"/>
        </a:p>
      </dgm:t>
    </dgm:pt>
    <dgm:pt modelId="{3673A49B-EE59-DB49-88A8-E7D13870280B}">
      <dgm:prSet custT="1"/>
      <dgm:spPr>
        <a:solidFill>
          <a:srgbClr val="FF0000"/>
        </a:solidFill>
        <a:ln>
          <a:solidFill>
            <a:srgbClr val="3D648B"/>
          </a:solidFill>
        </a:ln>
      </dgm:spPr>
      <dgm:t>
        <a:bodyPr/>
        <a:lstStyle/>
        <a:p>
          <a:r>
            <a:rPr lang="en-US" sz="1300" b="1" i="0" dirty="0"/>
            <a:t>POLICY IMPLICATIONS</a:t>
          </a:r>
        </a:p>
      </dgm:t>
    </dgm:pt>
    <dgm:pt modelId="{9B3275B9-89C6-F743-A944-A974FCC61FA0}" type="parTrans" cxnId="{B9B438B7-AFFE-2F4E-A8D9-A61D09CF0921}">
      <dgm:prSet/>
      <dgm:spPr/>
      <dgm:t>
        <a:bodyPr/>
        <a:lstStyle/>
        <a:p>
          <a:endParaRPr lang="en-GB" sz="1300"/>
        </a:p>
      </dgm:t>
    </dgm:pt>
    <dgm:pt modelId="{17F27122-328B-C540-BD17-0BD3CC16C5CF}" type="sibTrans" cxnId="{B9B438B7-AFFE-2F4E-A8D9-A61D09CF0921}">
      <dgm:prSet/>
      <dgm:spPr/>
      <dgm:t>
        <a:bodyPr/>
        <a:lstStyle/>
        <a:p>
          <a:endParaRPr lang="en-GB" sz="1300"/>
        </a:p>
      </dgm:t>
    </dgm:pt>
    <dgm:pt modelId="{AD2710AA-7241-6F43-A07E-E8004C03CA8C}">
      <dgm:prSet custT="1"/>
      <dgm:spPr>
        <a:solidFill>
          <a:srgbClr val="3D648B"/>
        </a:solidFill>
        <a:ln>
          <a:solidFill>
            <a:srgbClr val="3D648B"/>
          </a:solidFill>
        </a:ln>
      </dgm:spPr>
      <dgm:t>
        <a:bodyPr/>
        <a:lstStyle/>
        <a:p>
          <a:r>
            <a:rPr lang="en-GB" sz="1300" b="1" dirty="0"/>
            <a:t>RESEARCH GAP AND AIMS </a:t>
          </a:r>
        </a:p>
      </dgm:t>
    </dgm:pt>
    <dgm:pt modelId="{1FCD7D95-E483-7D44-B5F4-24ED6F27AAB0}" type="sibTrans" cxnId="{8C0F79D8-7B9C-2542-BC7A-F0F417F9D405}">
      <dgm:prSet/>
      <dgm:spPr/>
      <dgm:t>
        <a:bodyPr/>
        <a:lstStyle/>
        <a:p>
          <a:endParaRPr lang="en-GB"/>
        </a:p>
      </dgm:t>
    </dgm:pt>
    <dgm:pt modelId="{F7DE751E-45A7-1742-A3DB-72130C5018DE}" type="parTrans" cxnId="{8C0F79D8-7B9C-2542-BC7A-F0F417F9D405}">
      <dgm:prSet/>
      <dgm:spPr/>
      <dgm:t>
        <a:bodyPr/>
        <a:lstStyle/>
        <a:p>
          <a:endParaRPr lang="en-GB"/>
        </a:p>
      </dgm:t>
    </dgm:pt>
    <dgm:pt modelId="{6A203561-7092-764A-8239-5E69C0EDBDB0}" type="pres">
      <dgm:prSet presAssocID="{E24F95E8-E0F2-EC40-AB6B-805AA0CB2DA5}" presName="linearFlow" presStyleCnt="0">
        <dgm:presLayoutVars>
          <dgm:dir/>
          <dgm:resizeHandles val="exact"/>
        </dgm:presLayoutVars>
      </dgm:prSet>
      <dgm:spPr/>
    </dgm:pt>
    <dgm:pt modelId="{B8E0E80D-0B07-4247-AE14-BCC6194B1564}" type="pres">
      <dgm:prSet presAssocID="{CC1D3DCE-CD2E-734E-A113-A3643E45476F}" presName="composite" presStyleCnt="0"/>
      <dgm:spPr/>
    </dgm:pt>
    <dgm:pt modelId="{A1888B3D-C67D-3B4F-B7CD-76C5FFEC6FBB}" type="pres">
      <dgm:prSet presAssocID="{CC1D3DCE-CD2E-734E-A113-A3643E45476F}" presName="imgShp" presStyleLbl="fgImgPlace1" presStyleIdx="0"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a:solidFill>
            <a:srgbClr val="3D648B"/>
          </a:solidFill>
        </a:ln>
      </dgm:spPr>
    </dgm:pt>
    <dgm:pt modelId="{1C6E848E-0D6B-5B4B-962D-2A99510B6F1A}" type="pres">
      <dgm:prSet presAssocID="{CC1D3DCE-CD2E-734E-A113-A3643E45476F}" presName="txShp" presStyleLbl="node1" presStyleIdx="0" presStyleCnt="5" custLinFactNeighborX="314" custLinFactNeighborY="-12628">
        <dgm:presLayoutVars>
          <dgm:bulletEnabled val="1"/>
        </dgm:presLayoutVars>
      </dgm:prSet>
      <dgm:spPr/>
    </dgm:pt>
    <dgm:pt modelId="{A2D7E2DC-EF45-1442-A5CD-E0339ECF80DA}" type="pres">
      <dgm:prSet presAssocID="{008D42D4-19D4-724A-97E8-FD949B4B9A7A}" presName="spacing" presStyleCnt="0"/>
      <dgm:spPr/>
    </dgm:pt>
    <dgm:pt modelId="{4B8CE8E6-CBFA-3746-AF94-BB366E3D886F}" type="pres">
      <dgm:prSet presAssocID="{AD2710AA-7241-6F43-A07E-E8004C03CA8C}" presName="composite" presStyleCnt="0"/>
      <dgm:spPr/>
    </dgm:pt>
    <dgm:pt modelId="{44F3456C-4E5F-194C-974E-78097B3C6005}" type="pres">
      <dgm:prSet presAssocID="{AD2710AA-7241-6F43-A07E-E8004C03CA8C}" presName="imgShp" presStyleLbl="fgImgPlace1" presStyleIdx="1" presStyleCnt="5"/>
      <dgm:spPr>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a:solidFill>
            <a:srgbClr val="3D648B"/>
          </a:solidFill>
        </a:ln>
      </dgm:spPr>
    </dgm:pt>
    <dgm:pt modelId="{5863F695-B8C8-FA47-AB50-08662EDEEF49}" type="pres">
      <dgm:prSet presAssocID="{AD2710AA-7241-6F43-A07E-E8004C03CA8C}" presName="txShp" presStyleLbl="node1" presStyleIdx="1" presStyleCnt="5">
        <dgm:presLayoutVars>
          <dgm:bulletEnabled val="1"/>
        </dgm:presLayoutVars>
      </dgm:prSet>
      <dgm:spPr/>
    </dgm:pt>
    <dgm:pt modelId="{3D05CF3C-A3E4-4F47-9BD2-FEE2491677D0}" type="pres">
      <dgm:prSet presAssocID="{1FCD7D95-E483-7D44-B5F4-24ED6F27AAB0}" presName="spacing" presStyleCnt="0"/>
      <dgm:spPr/>
    </dgm:pt>
    <dgm:pt modelId="{DFED0922-62FE-F54D-8072-AC8977486749}" type="pres">
      <dgm:prSet presAssocID="{9CF8CE0C-9532-784D-B240-382594909632}" presName="composite" presStyleCnt="0"/>
      <dgm:spPr/>
    </dgm:pt>
    <dgm:pt modelId="{1A06EB78-3A21-704D-894F-8AB7EE5832CD}" type="pres">
      <dgm:prSet presAssocID="{9CF8CE0C-9532-784D-B240-382594909632}" presName="imgShp" presStyleLbl="fgImgPlace1" presStyleIdx="2"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a:solidFill>
            <a:srgbClr val="3D648B"/>
          </a:solidFill>
        </a:ln>
      </dgm:spPr>
    </dgm:pt>
    <dgm:pt modelId="{14AF0807-8E8A-E048-B9E2-CFC62073D4F2}" type="pres">
      <dgm:prSet presAssocID="{9CF8CE0C-9532-784D-B240-382594909632}" presName="txShp" presStyleLbl="node1" presStyleIdx="2" presStyleCnt="5">
        <dgm:presLayoutVars>
          <dgm:bulletEnabled val="1"/>
        </dgm:presLayoutVars>
      </dgm:prSet>
      <dgm:spPr/>
    </dgm:pt>
    <dgm:pt modelId="{9931E35E-B0A8-634C-9BA0-7080E0A62F3D}" type="pres">
      <dgm:prSet presAssocID="{F5C05D33-6D39-5B47-96CB-FA40B9E0BBF7}" presName="spacing" presStyleCnt="0"/>
      <dgm:spPr/>
    </dgm:pt>
    <dgm:pt modelId="{82467254-C776-3D48-AE5F-59F62CB235E0}" type="pres">
      <dgm:prSet presAssocID="{3673A49B-EE59-DB49-88A8-E7D13870280B}" presName="composite" presStyleCnt="0"/>
      <dgm:spPr/>
    </dgm:pt>
    <dgm:pt modelId="{94A8F0A1-E825-B14C-987E-EE84E1427AD2}" type="pres">
      <dgm:prSet presAssocID="{3673A49B-EE59-DB49-88A8-E7D13870280B}" presName="imgShp" presStyleLbl="fgImgPlace1" presStyleIdx="3"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5">
            <a:duotone>
              <a:schemeClr val="accent1">
                <a:shade val="45000"/>
                <a:satMod val="135000"/>
              </a:schemeClr>
              <a:prstClr val="white"/>
            </a:duotone>
          </a:blip>
          <a:srcRect/>
          <a:stretch>
            <a:fillRect l="-8000" r="-8000"/>
          </a:stretch>
        </a:blipFill>
      </dgm:spPr>
    </dgm:pt>
    <dgm:pt modelId="{303D1F59-4078-A54E-BFC1-5FE553BCE928}" type="pres">
      <dgm:prSet presAssocID="{3673A49B-EE59-DB49-88A8-E7D13870280B}" presName="txShp" presStyleLbl="node1" presStyleIdx="3" presStyleCnt="5">
        <dgm:presLayoutVars>
          <dgm:bulletEnabled val="1"/>
        </dgm:presLayoutVars>
      </dgm:prSet>
      <dgm:spPr/>
    </dgm:pt>
    <dgm:pt modelId="{1F816001-CEA7-B94D-95C2-9394496C4A19}" type="pres">
      <dgm:prSet presAssocID="{17F27122-328B-C540-BD17-0BD3CC16C5CF}" presName="spacing" presStyleCnt="0"/>
      <dgm:spPr/>
    </dgm:pt>
    <dgm:pt modelId="{D11A55B4-3A50-1E42-8DBE-EC7591ADAF31}" type="pres">
      <dgm:prSet presAssocID="{4D69F1C8-CA4F-CD40-8AEA-77857455FCB6}" presName="composite" presStyleCnt="0"/>
      <dgm:spPr/>
    </dgm:pt>
    <dgm:pt modelId="{B8BBF8EA-5075-8948-941C-FCEE42F980F4}" type="pres">
      <dgm:prSet presAssocID="{4D69F1C8-CA4F-CD40-8AEA-77857455FCB6}" presName="imgShp" presStyleLbl="fgImgPlace1" presStyleIdx="4"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a:solidFill>
            <a:srgbClr val="3D648B"/>
          </a:solidFill>
        </a:ln>
      </dgm:spPr>
    </dgm:pt>
    <dgm:pt modelId="{0BCC4F71-7202-9B40-9465-FBC5A0D80B86}" type="pres">
      <dgm:prSet presAssocID="{4D69F1C8-CA4F-CD40-8AEA-77857455FCB6}" presName="txShp" presStyleLbl="node1" presStyleIdx="4" presStyleCnt="5">
        <dgm:presLayoutVars>
          <dgm:bulletEnabled val="1"/>
        </dgm:presLayoutVars>
      </dgm:prSet>
      <dgm:spPr>
        <a:xfrm rot="10800000">
          <a:off x="1631001" y="4026302"/>
          <a:ext cx="5860120" cy="619823"/>
        </a:xfrm>
        <a:prstGeom prst="homePlate">
          <a:avLst/>
        </a:prstGeom>
      </dgm:spPr>
    </dgm:pt>
  </dgm:ptLst>
  <dgm:cxnLst>
    <dgm:cxn modelId="{72B93412-B148-AD4E-98C2-DC3F4862D9DA}" srcId="{E24F95E8-E0F2-EC40-AB6B-805AA0CB2DA5}" destId="{CC1D3DCE-CD2E-734E-A113-A3643E45476F}" srcOrd="0" destOrd="0" parTransId="{CE508E44-0540-0941-BF1A-6229BFCC49B8}" sibTransId="{008D42D4-19D4-724A-97E8-FD949B4B9A7A}"/>
    <dgm:cxn modelId="{6CB1934C-AFAE-4B41-BF50-82666C9949D3}" type="presOf" srcId="{CC1D3DCE-CD2E-734E-A113-A3643E45476F}" destId="{1C6E848E-0D6B-5B4B-962D-2A99510B6F1A}" srcOrd="0" destOrd="0" presId="urn:microsoft.com/office/officeart/2005/8/layout/vList3"/>
    <dgm:cxn modelId="{9F944A63-5832-CD46-B6D5-36E64110D3C1}" type="presOf" srcId="{9CF8CE0C-9532-784D-B240-382594909632}" destId="{14AF0807-8E8A-E048-B9E2-CFC62073D4F2}" srcOrd="0" destOrd="0" presId="urn:microsoft.com/office/officeart/2005/8/layout/vList3"/>
    <dgm:cxn modelId="{79869967-16E7-7545-B43D-700853013916}" type="presOf" srcId="{4D69F1C8-CA4F-CD40-8AEA-77857455FCB6}" destId="{0BCC4F71-7202-9B40-9465-FBC5A0D80B86}" srcOrd="0" destOrd="0" presId="urn:microsoft.com/office/officeart/2005/8/layout/vList3"/>
    <dgm:cxn modelId="{1D0A4B6F-B325-0049-AE57-B5FB25388E2E}" srcId="{E24F95E8-E0F2-EC40-AB6B-805AA0CB2DA5}" destId="{9CF8CE0C-9532-784D-B240-382594909632}" srcOrd="2" destOrd="0" parTransId="{8DA22A25-2009-8149-B8ED-5BB22B2CB9A8}" sibTransId="{F5C05D33-6D39-5B47-96CB-FA40B9E0BBF7}"/>
    <dgm:cxn modelId="{B9B438B7-AFFE-2F4E-A8D9-A61D09CF0921}" srcId="{E24F95E8-E0F2-EC40-AB6B-805AA0CB2DA5}" destId="{3673A49B-EE59-DB49-88A8-E7D13870280B}" srcOrd="3" destOrd="0" parTransId="{9B3275B9-89C6-F743-A944-A974FCC61FA0}" sibTransId="{17F27122-328B-C540-BD17-0BD3CC16C5CF}"/>
    <dgm:cxn modelId="{DE23DACD-7E34-3C48-9761-9E9529D0C236}" srcId="{E24F95E8-E0F2-EC40-AB6B-805AA0CB2DA5}" destId="{4D69F1C8-CA4F-CD40-8AEA-77857455FCB6}" srcOrd="4" destOrd="0" parTransId="{94450969-CC27-F84D-B697-50FFB99EFAB0}" sibTransId="{4B88BA44-6880-5146-9D86-BA26B896885B}"/>
    <dgm:cxn modelId="{8C0F79D8-7B9C-2542-BC7A-F0F417F9D405}" srcId="{E24F95E8-E0F2-EC40-AB6B-805AA0CB2DA5}" destId="{AD2710AA-7241-6F43-A07E-E8004C03CA8C}" srcOrd="1" destOrd="0" parTransId="{F7DE751E-45A7-1742-A3DB-72130C5018DE}" sibTransId="{1FCD7D95-E483-7D44-B5F4-24ED6F27AAB0}"/>
    <dgm:cxn modelId="{EB8D23E6-9DF2-2A4B-9427-14C012F6B78E}" type="presOf" srcId="{AD2710AA-7241-6F43-A07E-E8004C03CA8C}" destId="{5863F695-B8C8-FA47-AB50-08662EDEEF49}" srcOrd="0" destOrd="0" presId="urn:microsoft.com/office/officeart/2005/8/layout/vList3"/>
    <dgm:cxn modelId="{F82239F7-23AB-3840-A83B-17C1EC10152A}" type="presOf" srcId="{E24F95E8-E0F2-EC40-AB6B-805AA0CB2DA5}" destId="{6A203561-7092-764A-8239-5E69C0EDBDB0}" srcOrd="0" destOrd="0" presId="urn:microsoft.com/office/officeart/2005/8/layout/vList3"/>
    <dgm:cxn modelId="{2C0161F8-CC7F-D140-902F-1ABE8E23C790}" type="presOf" srcId="{3673A49B-EE59-DB49-88A8-E7D13870280B}" destId="{303D1F59-4078-A54E-BFC1-5FE553BCE928}" srcOrd="0" destOrd="0" presId="urn:microsoft.com/office/officeart/2005/8/layout/vList3"/>
    <dgm:cxn modelId="{22F23725-27EC-0C4E-B0D0-FED0CB00C68D}" type="presParOf" srcId="{6A203561-7092-764A-8239-5E69C0EDBDB0}" destId="{B8E0E80D-0B07-4247-AE14-BCC6194B1564}" srcOrd="0" destOrd="0" presId="urn:microsoft.com/office/officeart/2005/8/layout/vList3"/>
    <dgm:cxn modelId="{296DBBDF-2264-F94D-88DE-C1F69408321D}" type="presParOf" srcId="{B8E0E80D-0B07-4247-AE14-BCC6194B1564}" destId="{A1888B3D-C67D-3B4F-B7CD-76C5FFEC6FBB}" srcOrd="0" destOrd="0" presId="urn:microsoft.com/office/officeart/2005/8/layout/vList3"/>
    <dgm:cxn modelId="{9A950771-A7B4-C546-AD54-DC62D82CE155}" type="presParOf" srcId="{B8E0E80D-0B07-4247-AE14-BCC6194B1564}" destId="{1C6E848E-0D6B-5B4B-962D-2A99510B6F1A}" srcOrd="1" destOrd="0" presId="urn:microsoft.com/office/officeart/2005/8/layout/vList3"/>
    <dgm:cxn modelId="{069A31CA-6E43-C34C-BA1E-CAE13FA21C62}" type="presParOf" srcId="{6A203561-7092-764A-8239-5E69C0EDBDB0}" destId="{A2D7E2DC-EF45-1442-A5CD-E0339ECF80DA}" srcOrd="1" destOrd="0" presId="urn:microsoft.com/office/officeart/2005/8/layout/vList3"/>
    <dgm:cxn modelId="{4761DC9B-E449-344E-9F98-7AD2E97F2A27}" type="presParOf" srcId="{6A203561-7092-764A-8239-5E69C0EDBDB0}" destId="{4B8CE8E6-CBFA-3746-AF94-BB366E3D886F}" srcOrd="2" destOrd="0" presId="urn:microsoft.com/office/officeart/2005/8/layout/vList3"/>
    <dgm:cxn modelId="{E8839917-D7EF-6743-A14F-5B73C63F426D}" type="presParOf" srcId="{4B8CE8E6-CBFA-3746-AF94-BB366E3D886F}" destId="{44F3456C-4E5F-194C-974E-78097B3C6005}" srcOrd="0" destOrd="0" presId="urn:microsoft.com/office/officeart/2005/8/layout/vList3"/>
    <dgm:cxn modelId="{B0B9285A-32F4-EB42-A4DD-9F9165EE3B79}" type="presParOf" srcId="{4B8CE8E6-CBFA-3746-AF94-BB366E3D886F}" destId="{5863F695-B8C8-FA47-AB50-08662EDEEF49}" srcOrd="1" destOrd="0" presId="urn:microsoft.com/office/officeart/2005/8/layout/vList3"/>
    <dgm:cxn modelId="{DBBCF5A5-794D-E14E-9383-E7AB26D02190}" type="presParOf" srcId="{6A203561-7092-764A-8239-5E69C0EDBDB0}" destId="{3D05CF3C-A3E4-4F47-9BD2-FEE2491677D0}" srcOrd="3" destOrd="0" presId="urn:microsoft.com/office/officeart/2005/8/layout/vList3"/>
    <dgm:cxn modelId="{4CF3DA53-028B-7C44-9A8D-240544BF7470}" type="presParOf" srcId="{6A203561-7092-764A-8239-5E69C0EDBDB0}" destId="{DFED0922-62FE-F54D-8072-AC8977486749}" srcOrd="4" destOrd="0" presId="urn:microsoft.com/office/officeart/2005/8/layout/vList3"/>
    <dgm:cxn modelId="{8A4C02F2-AEC9-2F4C-BE4A-22E23B52D91F}" type="presParOf" srcId="{DFED0922-62FE-F54D-8072-AC8977486749}" destId="{1A06EB78-3A21-704D-894F-8AB7EE5832CD}" srcOrd="0" destOrd="0" presId="urn:microsoft.com/office/officeart/2005/8/layout/vList3"/>
    <dgm:cxn modelId="{71E89ED1-6192-E240-9A0D-E14782C1FAAE}" type="presParOf" srcId="{DFED0922-62FE-F54D-8072-AC8977486749}" destId="{14AF0807-8E8A-E048-B9E2-CFC62073D4F2}" srcOrd="1" destOrd="0" presId="urn:microsoft.com/office/officeart/2005/8/layout/vList3"/>
    <dgm:cxn modelId="{E9EFDECE-E458-C54D-901C-275862C7EE02}" type="presParOf" srcId="{6A203561-7092-764A-8239-5E69C0EDBDB0}" destId="{9931E35E-B0A8-634C-9BA0-7080E0A62F3D}" srcOrd="5" destOrd="0" presId="urn:microsoft.com/office/officeart/2005/8/layout/vList3"/>
    <dgm:cxn modelId="{6959A6A0-FC42-6F4D-A602-A3B741376DF9}" type="presParOf" srcId="{6A203561-7092-764A-8239-5E69C0EDBDB0}" destId="{82467254-C776-3D48-AE5F-59F62CB235E0}" srcOrd="6" destOrd="0" presId="urn:microsoft.com/office/officeart/2005/8/layout/vList3"/>
    <dgm:cxn modelId="{3121E224-7448-334E-A17C-82E6CF647ACC}" type="presParOf" srcId="{82467254-C776-3D48-AE5F-59F62CB235E0}" destId="{94A8F0A1-E825-B14C-987E-EE84E1427AD2}" srcOrd="0" destOrd="0" presId="urn:microsoft.com/office/officeart/2005/8/layout/vList3"/>
    <dgm:cxn modelId="{36C3B56D-A41C-B34C-9BD8-0FAB2B86995E}" type="presParOf" srcId="{82467254-C776-3D48-AE5F-59F62CB235E0}" destId="{303D1F59-4078-A54E-BFC1-5FE553BCE928}" srcOrd="1" destOrd="0" presId="urn:microsoft.com/office/officeart/2005/8/layout/vList3"/>
    <dgm:cxn modelId="{BCD690AB-C879-7649-9BFA-FD464629F806}" type="presParOf" srcId="{6A203561-7092-764A-8239-5E69C0EDBDB0}" destId="{1F816001-CEA7-B94D-95C2-9394496C4A19}" srcOrd="7" destOrd="0" presId="urn:microsoft.com/office/officeart/2005/8/layout/vList3"/>
    <dgm:cxn modelId="{1E4EF6AB-9C61-E748-9D07-FD783EB5C815}" type="presParOf" srcId="{6A203561-7092-764A-8239-5E69C0EDBDB0}" destId="{D11A55B4-3A50-1E42-8DBE-EC7591ADAF31}" srcOrd="8" destOrd="0" presId="urn:microsoft.com/office/officeart/2005/8/layout/vList3"/>
    <dgm:cxn modelId="{77134068-C9F5-BD49-9C82-8B03231225CD}" type="presParOf" srcId="{D11A55B4-3A50-1E42-8DBE-EC7591ADAF31}" destId="{B8BBF8EA-5075-8948-941C-FCEE42F980F4}" srcOrd="0" destOrd="0" presId="urn:microsoft.com/office/officeart/2005/8/layout/vList3"/>
    <dgm:cxn modelId="{6BCEFC55-2CED-8942-A0A5-D12DE908A6ED}" type="presParOf" srcId="{D11A55B4-3A50-1E42-8DBE-EC7591ADAF31}" destId="{0BCC4F71-7202-9B40-9465-FBC5A0D80B86}"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4F95E8-E0F2-EC40-AB6B-805AA0CB2DA5}" type="doc">
      <dgm:prSet loTypeId="urn:microsoft.com/office/officeart/2005/8/layout/vList3" loCatId="" qsTypeId="urn:microsoft.com/office/officeart/2005/8/quickstyle/simple1" qsCatId="simple" csTypeId="urn:microsoft.com/office/officeart/2005/8/colors/accent1_2" csCatId="accent1" phldr="1"/>
      <dgm:spPr/>
    </dgm:pt>
    <dgm:pt modelId="{CC1D3DCE-CD2E-734E-A113-A3643E45476F}">
      <dgm:prSet phldrT="[Text]" custT="1"/>
      <dgm:spPr>
        <a:solidFill>
          <a:srgbClr val="3D648B"/>
        </a:solidFill>
      </dgm:spPr>
      <dgm:t>
        <a:bodyPr/>
        <a:lstStyle/>
        <a:p>
          <a:r>
            <a:rPr lang="en-GB" sz="1300" b="1" dirty="0"/>
            <a:t>MOTIVATION</a:t>
          </a:r>
        </a:p>
      </dgm:t>
    </dgm:pt>
    <dgm:pt modelId="{CE508E44-0540-0941-BF1A-6229BFCC49B8}" type="parTrans" cxnId="{72B93412-B148-AD4E-98C2-DC3F4862D9DA}">
      <dgm:prSet/>
      <dgm:spPr/>
      <dgm:t>
        <a:bodyPr/>
        <a:lstStyle/>
        <a:p>
          <a:endParaRPr lang="en-GB" sz="1300"/>
        </a:p>
      </dgm:t>
    </dgm:pt>
    <dgm:pt modelId="{008D42D4-19D4-724A-97E8-FD949B4B9A7A}" type="sibTrans" cxnId="{72B93412-B148-AD4E-98C2-DC3F4862D9DA}">
      <dgm:prSet/>
      <dgm:spPr/>
      <dgm:t>
        <a:bodyPr/>
        <a:lstStyle/>
        <a:p>
          <a:endParaRPr lang="en-GB" sz="1300"/>
        </a:p>
      </dgm:t>
    </dgm:pt>
    <dgm:pt modelId="{4D69F1C8-CA4F-CD40-8AEA-77857455FCB6}">
      <dgm:prSet phldrT="[Text]" custT="1"/>
      <dgm:spPr>
        <a:solidFill>
          <a:srgbClr val="FF0000"/>
        </a:solidFill>
        <a:ln w="25400" cap="flat" cmpd="sng" algn="ctr">
          <a:solidFill>
            <a:srgbClr val="3D648B"/>
          </a:solidFill>
          <a:prstDash val="solid"/>
        </a:ln>
        <a:effectLst/>
      </dgm:spPr>
      <dgm:t>
        <a:bodyPr/>
        <a:lstStyle/>
        <a:p>
          <a:pPr marL="0" lvl="0" indent="0" algn="ctr" defTabSz="577850">
            <a:lnSpc>
              <a:spcPct val="90000"/>
            </a:lnSpc>
            <a:spcBef>
              <a:spcPct val="0"/>
            </a:spcBef>
            <a:spcAft>
              <a:spcPct val="35000"/>
            </a:spcAft>
          </a:pPr>
          <a:r>
            <a:rPr lang="en-GB" sz="1300" b="1" kern="1200" dirty="0">
              <a:solidFill>
                <a:srgbClr val="FFFFFF"/>
              </a:solidFill>
              <a:latin typeface="+mn-lt"/>
              <a:ea typeface="+mn-ea"/>
              <a:cs typeface="+mn-cs"/>
            </a:rPr>
            <a:t>FURTHER RESEARCH AND LIMITATIONS</a:t>
          </a:r>
        </a:p>
      </dgm:t>
    </dgm:pt>
    <dgm:pt modelId="{94450969-CC27-F84D-B697-50FFB99EFAB0}" type="parTrans" cxnId="{DE23DACD-7E34-3C48-9761-9E9529D0C236}">
      <dgm:prSet/>
      <dgm:spPr/>
      <dgm:t>
        <a:bodyPr/>
        <a:lstStyle/>
        <a:p>
          <a:endParaRPr lang="en-GB" sz="1300"/>
        </a:p>
      </dgm:t>
    </dgm:pt>
    <dgm:pt modelId="{4B88BA44-6880-5146-9D86-BA26B896885B}" type="sibTrans" cxnId="{DE23DACD-7E34-3C48-9761-9E9529D0C236}">
      <dgm:prSet/>
      <dgm:spPr/>
      <dgm:t>
        <a:bodyPr/>
        <a:lstStyle/>
        <a:p>
          <a:endParaRPr lang="en-GB" sz="1300"/>
        </a:p>
      </dgm:t>
    </dgm:pt>
    <dgm:pt modelId="{9CF8CE0C-9532-784D-B240-382594909632}">
      <dgm:prSet custT="1"/>
      <dgm:spPr>
        <a:solidFill>
          <a:srgbClr val="3D648B"/>
        </a:solidFill>
        <a:ln>
          <a:solidFill>
            <a:srgbClr val="3D648B"/>
          </a:solidFill>
        </a:ln>
      </dgm:spPr>
      <dgm:t>
        <a:bodyPr/>
        <a:lstStyle/>
        <a:p>
          <a:r>
            <a:rPr lang="en-US" sz="1300" b="1" i="0" dirty="0"/>
            <a:t>RESULTS AND CONTRIBUTION</a:t>
          </a:r>
        </a:p>
      </dgm:t>
    </dgm:pt>
    <dgm:pt modelId="{8DA22A25-2009-8149-B8ED-5BB22B2CB9A8}" type="parTrans" cxnId="{1D0A4B6F-B325-0049-AE57-B5FB25388E2E}">
      <dgm:prSet/>
      <dgm:spPr/>
      <dgm:t>
        <a:bodyPr/>
        <a:lstStyle/>
        <a:p>
          <a:endParaRPr lang="en-GB" sz="1300"/>
        </a:p>
      </dgm:t>
    </dgm:pt>
    <dgm:pt modelId="{F5C05D33-6D39-5B47-96CB-FA40B9E0BBF7}" type="sibTrans" cxnId="{1D0A4B6F-B325-0049-AE57-B5FB25388E2E}">
      <dgm:prSet/>
      <dgm:spPr/>
      <dgm:t>
        <a:bodyPr/>
        <a:lstStyle/>
        <a:p>
          <a:endParaRPr lang="en-GB" sz="1300"/>
        </a:p>
      </dgm:t>
    </dgm:pt>
    <dgm:pt modelId="{3673A49B-EE59-DB49-88A8-E7D13870280B}">
      <dgm:prSet custT="1"/>
      <dgm:spPr>
        <a:solidFill>
          <a:srgbClr val="3D648B"/>
        </a:solidFill>
        <a:ln>
          <a:solidFill>
            <a:srgbClr val="3D648B"/>
          </a:solidFill>
        </a:ln>
      </dgm:spPr>
      <dgm:t>
        <a:bodyPr/>
        <a:lstStyle/>
        <a:p>
          <a:r>
            <a:rPr lang="en-US" sz="1300" b="1" i="0" dirty="0"/>
            <a:t>POLICY IMPLICATIONS</a:t>
          </a:r>
        </a:p>
      </dgm:t>
    </dgm:pt>
    <dgm:pt modelId="{9B3275B9-89C6-F743-A944-A974FCC61FA0}" type="parTrans" cxnId="{B9B438B7-AFFE-2F4E-A8D9-A61D09CF0921}">
      <dgm:prSet/>
      <dgm:spPr/>
      <dgm:t>
        <a:bodyPr/>
        <a:lstStyle/>
        <a:p>
          <a:endParaRPr lang="en-GB" sz="1300"/>
        </a:p>
      </dgm:t>
    </dgm:pt>
    <dgm:pt modelId="{17F27122-328B-C540-BD17-0BD3CC16C5CF}" type="sibTrans" cxnId="{B9B438B7-AFFE-2F4E-A8D9-A61D09CF0921}">
      <dgm:prSet/>
      <dgm:spPr/>
      <dgm:t>
        <a:bodyPr/>
        <a:lstStyle/>
        <a:p>
          <a:endParaRPr lang="en-GB" sz="1300"/>
        </a:p>
      </dgm:t>
    </dgm:pt>
    <dgm:pt modelId="{AD2710AA-7241-6F43-A07E-E8004C03CA8C}">
      <dgm:prSet custT="1"/>
      <dgm:spPr>
        <a:solidFill>
          <a:srgbClr val="3D648B"/>
        </a:solidFill>
        <a:ln>
          <a:solidFill>
            <a:srgbClr val="3D648B"/>
          </a:solidFill>
        </a:ln>
      </dgm:spPr>
      <dgm:t>
        <a:bodyPr/>
        <a:lstStyle/>
        <a:p>
          <a:r>
            <a:rPr lang="en-GB" sz="1300" b="1" dirty="0"/>
            <a:t>RESEARCH GAP AND AIMS </a:t>
          </a:r>
        </a:p>
      </dgm:t>
    </dgm:pt>
    <dgm:pt modelId="{1FCD7D95-E483-7D44-B5F4-24ED6F27AAB0}" type="sibTrans" cxnId="{8C0F79D8-7B9C-2542-BC7A-F0F417F9D405}">
      <dgm:prSet/>
      <dgm:spPr/>
      <dgm:t>
        <a:bodyPr/>
        <a:lstStyle/>
        <a:p>
          <a:endParaRPr lang="en-GB"/>
        </a:p>
      </dgm:t>
    </dgm:pt>
    <dgm:pt modelId="{F7DE751E-45A7-1742-A3DB-72130C5018DE}" type="parTrans" cxnId="{8C0F79D8-7B9C-2542-BC7A-F0F417F9D405}">
      <dgm:prSet/>
      <dgm:spPr/>
      <dgm:t>
        <a:bodyPr/>
        <a:lstStyle/>
        <a:p>
          <a:endParaRPr lang="en-GB"/>
        </a:p>
      </dgm:t>
    </dgm:pt>
    <dgm:pt modelId="{6A203561-7092-764A-8239-5E69C0EDBDB0}" type="pres">
      <dgm:prSet presAssocID="{E24F95E8-E0F2-EC40-AB6B-805AA0CB2DA5}" presName="linearFlow" presStyleCnt="0">
        <dgm:presLayoutVars>
          <dgm:dir/>
          <dgm:resizeHandles val="exact"/>
        </dgm:presLayoutVars>
      </dgm:prSet>
      <dgm:spPr/>
    </dgm:pt>
    <dgm:pt modelId="{B8E0E80D-0B07-4247-AE14-BCC6194B1564}" type="pres">
      <dgm:prSet presAssocID="{CC1D3DCE-CD2E-734E-A113-A3643E45476F}" presName="composite" presStyleCnt="0"/>
      <dgm:spPr/>
    </dgm:pt>
    <dgm:pt modelId="{A1888B3D-C67D-3B4F-B7CD-76C5FFEC6FBB}" type="pres">
      <dgm:prSet presAssocID="{CC1D3DCE-CD2E-734E-A113-A3643E45476F}" presName="imgShp" presStyleLbl="fgImgPlace1" presStyleIdx="0"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a:solidFill>
            <a:srgbClr val="3D648B"/>
          </a:solidFill>
        </a:ln>
      </dgm:spPr>
    </dgm:pt>
    <dgm:pt modelId="{1C6E848E-0D6B-5B4B-962D-2A99510B6F1A}" type="pres">
      <dgm:prSet presAssocID="{CC1D3DCE-CD2E-734E-A113-A3643E45476F}" presName="txShp" presStyleLbl="node1" presStyleIdx="0" presStyleCnt="5" custLinFactNeighborX="314" custLinFactNeighborY="-12628">
        <dgm:presLayoutVars>
          <dgm:bulletEnabled val="1"/>
        </dgm:presLayoutVars>
      </dgm:prSet>
      <dgm:spPr/>
    </dgm:pt>
    <dgm:pt modelId="{A2D7E2DC-EF45-1442-A5CD-E0339ECF80DA}" type="pres">
      <dgm:prSet presAssocID="{008D42D4-19D4-724A-97E8-FD949B4B9A7A}" presName="spacing" presStyleCnt="0"/>
      <dgm:spPr/>
    </dgm:pt>
    <dgm:pt modelId="{4B8CE8E6-CBFA-3746-AF94-BB366E3D886F}" type="pres">
      <dgm:prSet presAssocID="{AD2710AA-7241-6F43-A07E-E8004C03CA8C}" presName="composite" presStyleCnt="0"/>
      <dgm:spPr/>
    </dgm:pt>
    <dgm:pt modelId="{44F3456C-4E5F-194C-974E-78097B3C6005}" type="pres">
      <dgm:prSet presAssocID="{AD2710AA-7241-6F43-A07E-E8004C03CA8C}" presName="imgShp" presStyleLbl="fgImgPlace1" presStyleIdx="1" presStyleCnt="5"/>
      <dgm:spPr>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a:solidFill>
            <a:srgbClr val="3D648B"/>
          </a:solidFill>
        </a:ln>
      </dgm:spPr>
    </dgm:pt>
    <dgm:pt modelId="{5863F695-B8C8-FA47-AB50-08662EDEEF49}" type="pres">
      <dgm:prSet presAssocID="{AD2710AA-7241-6F43-A07E-E8004C03CA8C}" presName="txShp" presStyleLbl="node1" presStyleIdx="1" presStyleCnt="5">
        <dgm:presLayoutVars>
          <dgm:bulletEnabled val="1"/>
        </dgm:presLayoutVars>
      </dgm:prSet>
      <dgm:spPr/>
    </dgm:pt>
    <dgm:pt modelId="{3D05CF3C-A3E4-4F47-9BD2-FEE2491677D0}" type="pres">
      <dgm:prSet presAssocID="{1FCD7D95-E483-7D44-B5F4-24ED6F27AAB0}" presName="spacing" presStyleCnt="0"/>
      <dgm:spPr/>
    </dgm:pt>
    <dgm:pt modelId="{DFED0922-62FE-F54D-8072-AC8977486749}" type="pres">
      <dgm:prSet presAssocID="{9CF8CE0C-9532-784D-B240-382594909632}" presName="composite" presStyleCnt="0"/>
      <dgm:spPr/>
    </dgm:pt>
    <dgm:pt modelId="{1A06EB78-3A21-704D-894F-8AB7EE5832CD}" type="pres">
      <dgm:prSet presAssocID="{9CF8CE0C-9532-784D-B240-382594909632}" presName="imgShp" presStyleLbl="fgImgPlace1" presStyleIdx="2"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a:solidFill>
            <a:srgbClr val="3D648B"/>
          </a:solidFill>
        </a:ln>
      </dgm:spPr>
    </dgm:pt>
    <dgm:pt modelId="{14AF0807-8E8A-E048-B9E2-CFC62073D4F2}" type="pres">
      <dgm:prSet presAssocID="{9CF8CE0C-9532-784D-B240-382594909632}" presName="txShp" presStyleLbl="node1" presStyleIdx="2" presStyleCnt="5">
        <dgm:presLayoutVars>
          <dgm:bulletEnabled val="1"/>
        </dgm:presLayoutVars>
      </dgm:prSet>
      <dgm:spPr/>
    </dgm:pt>
    <dgm:pt modelId="{9931E35E-B0A8-634C-9BA0-7080E0A62F3D}" type="pres">
      <dgm:prSet presAssocID="{F5C05D33-6D39-5B47-96CB-FA40B9E0BBF7}" presName="spacing" presStyleCnt="0"/>
      <dgm:spPr/>
    </dgm:pt>
    <dgm:pt modelId="{82467254-C776-3D48-AE5F-59F62CB235E0}" type="pres">
      <dgm:prSet presAssocID="{3673A49B-EE59-DB49-88A8-E7D13870280B}" presName="composite" presStyleCnt="0"/>
      <dgm:spPr/>
    </dgm:pt>
    <dgm:pt modelId="{94A8F0A1-E825-B14C-987E-EE84E1427AD2}" type="pres">
      <dgm:prSet presAssocID="{3673A49B-EE59-DB49-88A8-E7D13870280B}" presName="imgShp" presStyleLbl="fgImgPlace1" presStyleIdx="3" presStyleCnt="5">
        <dgm:style>
          <a:lnRef idx="2">
            <a:schemeClr val="dk1"/>
          </a:lnRef>
          <a:fillRef idx="1">
            <a:schemeClr val="lt1"/>
          </a:fillRef>
          <a:effectRef idx="0">
            <a:schemeClr val="dk1"/>
          </a:effectRef>
          <a:fontRef idx="minor">
            <a:schemeClr val="dk1"/>
          </a:fontRef>
        </dgm:style>
      </dgm:prSet>
      <dgm:spPr>
        <a:blipFill rotWithShape="1">
          <a:blip xmlns:r="http://schemas.openxmlformats.org/officeDocument/2006/relationships" r:embed="rId5">
            <a:duotone>
              <a:schemeClr val="accent1">
                <a:shade val="45000"/>
                <a:satMod val="135000"/>
              </a:schemeClr>
              <a:prstClr val="white"/>
            </a:duotone>
          </a:blip>
          <a:srcRect/>
          <a:stretch>
            <a:fillRect l="-8000" r="-8000"/>
          </a:stretch>
        </a:blipFill>
      </dgm:spPr>
    </dgm:pt>
    <dgm:pt modelId="{303D1F59-4078-A54E-BFC1-5FE553BCE928}" type="pres">
      <dgm:prSet presAssocID="{3673A49B-EE59-DB49-88A8-E7D13870280B}" presName="txShp" presStyleLbl="node1" presStyleIdx="3" presStyleCnt="5">
        <dgm:presLayoutVars>
          <dgm:bulletEnabled val="1"/>
        </dgm:presLayoutVars>
      </dgm:prSet>
      <dgm:spPr/>
    </dgm:pt>
    <dgm:pt modelId="{1F816001-CEA7-B94D-95C2-9394496C4A19}" type="pres">
      <dgm:prSet presAssocID="{17F27122-328B-C540-BD17-0BD3CC16C5CF}" presName="spacing" presStyleCnt="0"/>
      <dgm:spPr/>
    </dgm:pt>
    <dgm:pt modelId="{D11A55B4-3A50-1E42-8DBE-EC7591ADAF31}" type="pres">
      <dgm:prSet presAssocID="{4D69F1C8-CA4F-CD40-8AEA-77857455FCB6}" presName="composite" presStyleCnt="0"/>
      <dgm:spPr/>
    </dgm:pt>
    <dgm:pt modelId="{B8BBF8EA-5075-8948-941C-FCEE42F980F4}" type="pres">
      <dgm:prSet presAssocID="{4D69F1C8-CA4F-CD40-8AEA-77857455FCB6}" presName="imgShp" presStyleLbl="fgImgPlace1" presStyleIdx="4" presStyleCnt="5">
        <dgm:style>
          <a:lnRef idx="2">
            <a:schemeClr val="dk1"/>
          </a:lnRef>
          <a:fillRef idx="1">
            <a:schemeClr val="lt1"/>
          </a:fillRef>
          <a:effectRef idx="0">
            <a:schemeClr val="dk1"/>
          </a:effectRef>
          <a:fontRef idx="minor">
            <a:schemeClr val="dk1"/>
          </a:fontRef>
        </dgm:style>
      </dgm:prSet>
      <dgm:spPr>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a:solidFill>
            <a:srgbClr val="3D648B"/>
          </a:solidFill>
        </a:ln>
      </dgm:spPr>
    </dgm:pt>
    <dgm:pt modelId="{0BCC4F71-7202-9B40-9465-FBC5A0D80B86}" type="pres">
      <dgm:prSet presAssocID="{4D69F1C8-CA4F-CD40-8AEA-77857455FCB6}" presName="txShp" presStyleLbl="node1" presStyleIdx="4" presStyleCnt="5">
        <dgm:presLayoutVars>
          <dgm:bulletEnabled val="1"/>
        </dgm:presLayoutVars>
      </dgm:prSet>
      <dgm:spPr>
        <a:xfrm rot="10800000">
          <a:off x="1631001" y="4026302"/>
          <a:ext cx="5860120" cy="619823"/>
        </a:xfrm>
        <a:prstGeom prst="homePlate">
          <a:avLst/>
        </a:prstGeom>
      </dgm:spPr>
    </dgm:pt>
  </dgm:ptLst>
  <dgm:cxnLst>
    <dgm:cxn modelId="{72B93412-B148-AD4E-98C2-DC3F4862D9DA}" srcId="{E24F95E8-E0F2-EC40-AB6B-805AA0CB2DA5}" destId="{CC1D3DCE-CD2E-734E-A113-A3643E45476F}" srcOrd="0" destOrd="0" parTransId="{CE508E44-0540-0941-BF1A-6229BFCC49B8}" sibTransId="{008D42D4-19D4-724A-97E8-FD949B4B9A7A}"/>
    <dgm:cxn modelId="{6CB1934C-AFAE-4B41-BF50-82666C9949D3}" type="presOf" srcId="{CC1D3DCE-CD2E-734E-A113-A3643E45476F}" destId="{1C6E848E-0D6B-5B4B-962D-2A99510B6F1A}" srcOrd="0" destOrd="0" presId="urn:microsoft.com/office/officeart/2005/8/layout/vList3"/>
    <dgm:cxn modelId="{9F944A63-5832-CD46-B6D5-36E64110D3C1}" type="presOf" srcId="{9CF8CE0C-9532-784D-B240-382594909632}" destId="{14AF0807-8E8A-E048-B9E2-CFC62073D4F2}" srcOrd="0" destOrd="0" presId="urn:microsoft.com/office/officeart/2005/8/layout/vList3"/>
    <dgm:cxn modelId="{79869967-16E7-7545-B43D-700853013916}" type="presOf" srcId="{4D69F1C8-CA4F-CD40-8AEA-77857455FCB6}" destId="{0BCC4F71-7202-9B40-9465-FBC5A0D80B86}" srcOrd="0" destOrd="0" presId="urn:microsoft.com/office/officeart/2005/8/layout/vList3"/>
    <dgm:cxn modelId="{1D0A4B6F-B325-0049-AE57-B5FB25388E2E}" srcId="{E24F95E8-E0F2-EC40-AB6B-805AA0CB2DA5}" destId="{9CF8CE0C-9532-784D-B240-382594909632}" srcOrd="2" destOrd="0" parTransId="{8DA22A25-2009-8149-B8ED-5BB22B2CB9A8}" sibTransId="{F5C05D33-6D39-5B47-96CB-FA40B9E0BBF7}"/>
    <dgm:cxn modelId="{B9B438B7-AFFE-2F4E-A8D9-A61D09CF0921}" srcId="{E24F95E8-E0F2-EC40-AB6B-805AA0CB2DA5}" destId="{3673A49B-EE59-DB49-88A8-E7D13870280B}" srcOrd="3" destOrd="0" parTransId="{9B3275B9-89C6-F743-A944-A974FCC61FA0}" sibTransId="{17F27122-328B-C540-BD17-0BD3CC16C5CF}"/>
    <dgm:cxn modelId="{DE23DACD-7E34-3C48-9761-9E9529D0C236}" srcId="{E24F95E8-E0F2-EC40-AB6B-805AA0CB2DA5}" destId="{4D69F1C8-CA4F-CD40-8AEA-77857455FCB6}" srcOrd="4" destOrd="0" parTransId="{94450969-CC27-F84D-B697-50FFB99EFAB0}" sibTransId="{4B88BA44-6880-5146-9D86-BA26B896885B}"/>
    <dgm:cxn modelId="{8C0F79D8-7B9C-2542-BC7A-F0F417F9D405}" srcId="{E24F95E8-E0F2-EC40-AB6B-805AA0CB2DA5}" destId="{AD2710AA-7241-6F43-A07E-E8004C03CA8C}" srcOrd="1" destOrd="0" parTransId="{F7DE751E-45A7-1742-A3DB-72130C5018DE}" sibTransId="{1FCD7D95-E483-7D44-B5F4-24ED6F27AAB0}"/>
    <dgm:cxn modelId="{EB8D23E6-9DF2-2A4B-9427-14C012F6B78E}" type="presOf" srcId="{AD2710AA-7241-6F43-A07E-E8004C03CA8C}" destId="{5863F695-B8C8-FA47-AB50-08662EDEEF49}" srcOrd="0" destOrd="0" presId="urn:microsoft.com/office/officeart/2005/8/layout/vList3"/>
    <dgm:cxn modelId="{F82239F7-23AB-3840-A83B-17C1EC10152A}" type="presOf" srcId="{E24F95E8-E0F2-EC40-AB6B-805AA0CB2DA5}" destId="{6A203561-7092-764A-8239-5E69C0EDBDB0}" srcOrd="0" destOrd="0" presId="urn:microsoft.com/office/officeart/2005/8/layout/vList3"/>
    <dgm:cxn modelId="{2C0161F8-CC7F-D140-902F-1ABE8E23C790}" type="presOf" srcId="{3673A49B-EE59-DB49-88A8-E7D13870280B}" destId="{303D1F59-4078-A54E-BFC1-5FE553BCE928}" srcOrd="0" destOrd="0" presId="urn:microsoft.com/office/officeart/2005/8/layout/vList3"/>
    <dgm:cxn modelId="{22F23725-27EC-0C4E-B0D0-FED0CB00C68D}" type="presParOf" srcId="{6A203561-7092-764A-8239-5E69C0EDBDB0}" destId="{B8E0E80D-0B07-4247-AE14-BCC6194B1564}" srcOrd="0" destOrd="0" presId="urn:microsoft.com/office/officeart/2005/8/layout/vList3"/>
    <dgm:cxn modelId="{296DBBDF-2264-F94D-88DE-C1F69408321D}" type="presParOf" srcId="{B8E0E80D-0B07-4247-AE14-BCC6194B1564}" destId="{A1888B3D-C67D-3B4F-B7CD-76C5FFEC6FBB}" srcOrd="0" destOrd="0" presId="urn:microsoft.com/office/officeart/2005/8/layout/vList3"/>
    <dgm:cxn modelId="{9A950771-A7B4-C546-AD54-DC62D82CE155}" type="presParOf" srcId="{B8E0E80D-0B07-4247-AE14-BCC6194B1564}" destId="{1C6E848E-0D6B-5B4B-962D-2A99510B6F1A}" srcOrd="1" destOrd="0" presId="urn:microsoft.com/office/officeart/2005/8/layout/vList3"/>
    <dgm:cxn modelId="{069A31CA-6E43-C34C-BA1E-CAE13FA21C62}" type="presParOf" srcId="{6A203561-7092-764A-8239-5E69C0EDBDB0}" destId="{A2D7E2DC-EF45-1442-A5CD-E0339ECF80DA}" srcOrd="1" destOrd="0" presId="urn:microsoft.com/office/officeart/2005/8/layout/vList3"/>
    <dgm:cxn modelId="{4761DC9B-E449-344E-9F98-7AD2E97F2A27}" type="presParOf" srcId="{6A203561-7092-764A-8239-5E69C0EDBDB0}" destId="{4B8CE8E6-CBFA-3746-AF94-BB366E3D886F}" srcOrd="2" destOrd="0" presId="urn:microsoft.com/office/officeart/2005/8/layout/vList3"/>
    <dgm:cxn modelId="{E8839917-D7EF-6743-A14F-5B73C63F426D}" type="presParOf" srcId="{4B8CE8E6-CBFA-3746-AF94-BB366E3D886F}" destId="{44F3456C-4E5F-194C-974E-78097B3C6005}" srcOrd="0" destOrd="0" presId="urn:microsoft.com/office/officeart/2005/8/layout/vList3"/>
    <dgm:cxn modelId="{B0B9285A-32F4-EB42-A4DD-9F9165EE3B79}" type="presParOf" srcId="{4B8CE8E6-CBFA-3746-AF94-BB366E3D886F}" destId="{5863F695-B8C8-FA47-AB50-08662EDEEF49}" srcOrd="1" destOrd="0" presId="urn:microsoft.com/office/officeart/2005/8/layout/vList3"/>
    <dgm:cxn modelId="{DBBCF5A5-794D-E14E-9383-E7AB26D02190}" type="presParOf" srcId="{6A203561-7092-764A-8239-5E69C0EDBDB0}" destId="{3D05CF3C-A3E4-4F47-9BD2-FEE2491677D0}" srcOrd="3" destOrd="0" presId="urn:microsoft.com/office/officeart/2005/8/layout/vList3"/>
    <dgm:cxn modelId="{4CF3DA53-028B-7C44-9A8D-240544BF7470}" type="presParOf" srcId="{6A203561-7092-764A-8239-5E69C0EDBDB0}" destId="{DFED0922-62FE-F54D-8072-AC8977486749}" srcOrd="4" destOrd="0" presId="urn:microsoft.com/office/officeart/2005/8/layout/vList3"/>
    <dgm:cxn modelId="{8A4C02F2-AEC9-2F4C-BE4A-22E23B52D91F}" type="presParOf" srcId="{DFED0922-62FE-F54D-8072-AC8977486749}" destId="{1A06EB78-3A21-704D-894F-8AB7EE5832CD}" srcOrd="0" destOrd="0" presId="urn:microsoft.com/office/officeart/2005/8/layout/vList3"/>
    <dgm:cxn modelId="{71E89ED1-6192-E240-9A0D-E14782C1FAAE}" type="presParOf" srcId="{DFED0922-62FE-F54D-8072-AC8977486749}" destId="{14AF0807-8E8A-E048-B9E2-CFC62073D4F2}" srcOrd="1" destOrd="0" presId="urn:microsoft.com/office/officeart/2005/8/layout/vList3"/>
    <dgm:cxn modelId="{E9EFDECE-E458-C54D-901C-275862C7EE02}" type="presParOf" srcId="{6A203561-7092-764A-8239-5E69C0EDBDB0}" destId="{9931E35E-B0A8-634C-9BA0-7080E0A62F3D}" srcOrd="5" destOrd="0" presId="urn:microsoft.com/office/officeart/2005/8/layout/vList3"/>
    <dgm:cxn modelId="{6959A6A0-FC42-6F4D-A602-A3B741376DF9}" type="presParOf" srcId="{6A203561-7092-764A-8239-5E69C0EDBDB0}" destId="{82467254-C776-3D48-AE5F-59F62CB235E0}" srcOrd="6" destOrd="0" presId="urn:microsoft.com/office/officeart/2005/8/layout/vList3"/>
    <dgm:cxn modelId="{3121E224-7448-334E-A17C-82E6CF647ACC}" type="presParOf" srcId="{82467254-C776-3D48-AE5F-59F62CB235E0}" destId="{94A8F0A1-E825-B14C-987E-EE84E1427AD2}" srcOrd="0" destOrd="0" presId="urn:microsoft.com/office/officeart/2005/8/layout/vList3"/>
    <dgm:cxn modelId="{36C3B56D-A41C-B34C-9BD8-0FAB2B86995E}" type="presParOf" srcId="{82467254-C776-3D48-AE5F-59F62CB235E0}" destId="{303D1F59-4078-A54E-BFC1-5FE553BCE928}" srcOrd="1" destOrd="0" presId="urn:microsoft.com/office/officeart/2005/8/layout/vList3"/>
    <dgm:cxn modelId="{BCD690AB-C879-7649-9BFA-FD464629F806}" type="presParOf" srcId="{6A203561-7092-764A-8239-5E69C0EDBDB0}" destId="{1F816001-CEA7-B94D-95C2-9394496C4A19}" srcOrd="7" destOrd="0" presId="urn:microsoft.com/office/officeart/2005/8/layout/vList3"/>
    <dgm:cxn modelId="{1E4EF6AB-9C61-E748-9D07-FD783EB5C815}" type="presParOf" srcId="{6A203561-7092-764A-8239-5E69C0EDBDB0}" destId="{D11A55B4-3A50-1E42-8DBE-EC7591ADAF31}" srcOrd="8" destOrd="0" presId="urn:microsoft.com/office/officeart/2005/8/layout/vList3"/>
    <dgm:cxn modelId="{77134068-C9F5-BD49-9C82-8B03231225CD}" type="presParOf" srcId="{D11A55B4-3A50-1E42-8DBE-EC7591ADAF31}" destId="{B8BBF8EA-5075-8948-941C-FCEE42F980F4}" srcOrd="0" destOrd="0" presId="urn:microsoft.com/office/officeart/2005/8/layout/vList3"/>
    <dgm:cxn modelId="{6BCEFC55-2CED-8942-A0A5-D12DE908A6ED}" type="presParOf" srcId="{D11A55B4-3A50-1E42-8DBE-EC7591ADAF31}" destId="{0BCC4F71-7202-9B40-9465-FBC5A0D80B86}"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E848E-0D6B-5B4B-962D-2A99510B6F1A}">
      <dsp:nvSpPr>
        <dsp:cNvPr id="0" name=""/>
        <dsp:cNvSpPr/>
      </dsp:nvSpPr>
      <dsp:spPr>
        <a:xfrm rot="10800000">
          <a:off x="1681834" y="0"/>
          <a:ext cx="5860120" cy="749554"/>
        </a:xfrm>
        <a:prstGeom prst="homePlate">
          <a:avLst/>
        </a:prstGeom>
        <a:solidFill>
          <a:srgbClr val="3D648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MOTIVATION</a:t>
          </a:r>
        </a:p>
      </dsp:txBody>
      <dsp:txXfrm rot="10800000">
        <a:off x="1869222" y="0"/>
        <a:ext cx="5672732" cy="749554"/>
      </dsp:txXfrm>
    </dsp:sp>
    <dsp:sp modelId="{A1888B3D-C67D-3B4F-B7CD-76C5FFEC6FBB}">
      <dsp:nvSpPr>
        <dsp:cNvPr id="0" name=""/>
        <dsp:cNvSpPr/>
      </dsp:nvSpPr>
      <dsp:spPr>
        <a:xfrm>
          <a:off x="1288656" y="2718"/>
          <a:ext cx="749554" cy="749554"/>
        </a:xfrm>
        <a:prstGeom prst="ellipse">
          <a:avLst/>
        </a:prstGeom>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5863F695-B8C8-FA47-AB50-08662EDEEF49}">
      <dsp:nvSpPr>
        <dsp:cNvPr id="0" name=""/>
        <dsp:cNvSpPr/>
      </dsp:nvSpPr>
      <dsp:spPr>
        <a:xfrm rot="10800000">
          <a:off x="1663434" y="976020"/>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RESEARCH GAP AND AIMS </a:t>
          </a:r>
        </a:p>
      </dsp:txBody>
      <dsp:txXfrm rot="10800000">
        <a:off x="1850822" y="976020"/>
        <a:ext cx="5672732" cy="749554"/>
      </dsp:txXfrm>
    </dsp:sp>
    <dsp:sp modelId="{44F3456C-4E5F-194C-974E-78097B3C6005}">
      <dsp:nvSpPr>
        <dsp:cNvPr id="0" name=""/>
        <dsp:cNvSpPr/>
      </dsp:nvSpPr>
      <dsp:spPr>
        <a:xfrm>
          <a:off x="1288656" y="976020"/>
          <a:ext cx="749554" cy="749554"/>
        </a:xfrm>
        <a:prstGeom prst="ellipse">
          <a:avLst/>
        </a:prstGeom>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w="25400" cap="flat" cmpd="sng" algn="ctr">
          <a:solidFill>
            <a:srgbClr val="3D648B"/>
          </a:solidFill>
          <a:prstDash val="solid"/>
        </a:ln>
        <a:effectLst/>
      </dsp:spPr>
      <dsp:style>
        <a:lnRef idx="2">
          <a:scrgbClr r="0" g="0" b="0"/>
        </a:lnRef>
        <a:fillRef idx="1">
          <a:scrgbClr r="0" g="0" b="0"/>
        </a:fillRef>
        <a:effectRef idx="0">
          <a:scrgbClr r="0" g="0" b="0"/>
        </a:effectRef>
        <a:fontRef idx="minor"/>
      </dsp:style>
    </dsp:sp>
    <dsp:sp modelId="{14AF0807-8E8A-E048-B9E2-CFC62073D4F2}">
      <dsp:nvSpPr>
        <dsp:cNvPr id="0" name=""/>
        <dsp:cNvSpPr/>
      </dsp:nvSpPr>
      <dsp:spPr>
        <a:xfrm rot="10800000">
          <a:off x="1663434" y="1949322"/>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RESULTS AND CONTRIBUTION</a:t>
          </a:r>
        </a:p>
      </dsp:txBody>
      <dsp:txXfrm rot="10800000">
        <a:off x="1850822" y="1949322"/>
        <a:ext cx="5672732" cy="749554"/>
      </dsp:txXfrm>
    </dsp:sp>
    <dsp:sp modelId="{1A06EB78-3A21-704D-894F-8AB7EE5832CD}">
      <dsp:nvSpPr>
        <dsp:cNvPr id="0" name=""/>
        <dsp:cNvSpPr/>
      </dsp:nvSpPr>
      <dsp:spPr>
        <a:xfrm>
          <a:off x="1288656" y="1949322"/>
          <a:ext cx="749554" cy="749554"/>
        </a:xfrm>
        <a:prstGeom prst="ellipse">
          <a:avLst/>
        </a:prstGeom>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303D1F59-4078-A54E-BFC1-5FE553BCE928}">
      <dsp:nvSpPr>
        <dsp:cNvPr id="0" name=""/>
        <dsp:cNvSpPr/>
      </dsp:nvSpPr>
      <dsp:spPr>
        <a:xfrm rot="10800000">
          <a:off x="1663434" y="2922624"/>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POLICY IMPLICATIONS</a:t>
          </a:r>
        </a:p>
      </dsp:txBody>
      <dsp:txXfrm rot="10800000">
        <a:off x="1850822" y="2922624"/>
        <a:ext cx="5672732" cy="749554"/>
      </dsp:txXfrm>
    </dsp:sp>
    <dsp:sp modelId="{94A8F0A1-E825-B14C-987E-EE84E1427AD2}">
      <dsp:nvSpPr>
        <dsp:cNvPr id="0" name=""/>
        <dsp:cNvSpPr/>
      </dsp:nvSpPr>
      <dsp:spPr>
        <a:xfrm>
          <a:off x="1288656" y="2922624"/>
          <a:ext cx="749554" cy="749554"/>
        </a:xfrm>
        <a:prstGeom prst="ellipse">
          <a:avLst/>
        </a:prstGeom>
        <a:blipFill rotWithShape="1">
          <a:blip xmlns:r="http://schemas.openxmlformats.org/officeDocument/2006/relationships" r:embed="rId5">
            <a:duotone>
              <a:schemeClr val="accent1">
                <a:shade val="45000"/>
                <a:satMod val="135000"/>
              </a:schemeClr>
              <a:prstClr val="white"/>
            </a:duotone>
          </a:blip>
          <a:srcRect/>
          <a:stretch>
            <a:fillRect l="-8000" r="-8000"/>
          </a:stretch>
        </a:blip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0BCC4F71-7202-9B40-9465-FBC5A0D80B86}">
      <dsp:nvSpPr>
        <dsp:cNvPr id="0" name=""/>
        <dsp:cNvSpPr/>
      </dsp:nvSpPr>
      <dsp:spPr>
        <a:xfrm rot="10800000">
          <a:off x="1663434" y="3895926"/>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rgbClr val="FFFFFF"/>
              </a:solidFill>
              <a:latin typeface="+mn-lt"/>
              <a:ea typeface="+mn-ea"/>
              <a:cs typeface="+mn-cs"/>
            </a:rPr>
            <a:t>FURTHER RESEARCH AND LIMITATIONS</a:t>
          </a:r>
        </a:p>
      </dsp:txBody>
      <dsp:txXfrm rot="10800000">
        <a:off x="1850822" y="3895926"/>
        <a:ext cx="5672732" cy="749554"/>
      </dsp:txXfrm>
    </dsp:sp>
    <dsp:sp modelId="{B8BBF8EA-5075-8948-941C-FCEE42F980F4}">
      <dsp:nvSpPr>
        <dsp:cNvPr id="0" name=""/>
        <dsp:cNvSpPr/>
      </dsp:nvSpPr>
      <dsp:spPr>
        <a:xfrm>
          <a:off x="1288656" y="3895926"/>
          <a:ext cx="749554" cy="749554"/>
        </a:xfrm>
        <a:prstGeom prst="ellipse">
          <a:avLst/>
        </a:prstGeom>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E848E-0D6B-5B4B-962D-2A99510B6F1A}">
      <dsp:nvSpPr>
        <dsp:cNvPr id="0" name=""/>
        <dsp:cNvSpPr/>
      </dsp:nvSpPr>
      <dsp:spPr>
        <a:xfrm rot="10800000">
          <a:off x="1681834" y="0"/>
          <a:ext cx="5860120" cy="749554"/>
        </a:xfrm>
        <a:prstGeom prst="homePlat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MOTIVATION</a:t>
          </a:r>
        </a:p>
      </dsp:txBody>
      <dsp:txXfrm rot="10800000">
        <a:off x="1869222" y="0"/>
        <a:ext cx="5672732" cy="749554"/>
      </dsp:txXfrm>
    </dsp:sp>
    <dsp:sp modelId="{A1888B3D-C67D-3B4F-B7CD-76C5FFEC6FBB}">
      <dsp:nvSpPr>
        <dsp:cNvPr id="0" name=""/>
        <dsp:cNvSpPr/>
      </dsp:nvSpPr>
      <dsp:spPr>
        <a:xfrm>
          <a:off x="1288656" y="2718"/>
          <a:ext cx="749554" cy="749554"/>
        </a:xfrm>
        <a:prstGeom prst="ellipse">
          <a:avLst/>
        </a:prstGeom>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5863F695-B8C8-FA47-AB50-08662EDEEF49}">
      <dsp:nvSpPr>
        <dsp:cNvPr id="0" name=""/>
        <dsp:cNvSpPr/>
      </dsp:nvSpPr>
      <dsp:spPr>
        <a:xfrm rot="10800000">
          <a:off x="1663434" y="976020"/>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RESEARCH GAP AND AIMS </a:t>
          </a:r>
        </a:p>
      </dsp:txBody>
      <dsp:txXfrm rot="10800000">
        <a:off x="1850822" y="976020"/>
        <a:ext cx="5672732" cy="749554"/>
      </dsp:txXfrm>
    </dsp:sp>
    <dsp:sp modelId="{44F3456C-4E5F-194C-974E-78097B3C6005}">
      <dsp:nvSpPr>
        <dsp:cNvPr id="0" name=""/>
        <dsp:cNvSpPr/>
      </dsp:nvSpPr>
      <dsp:spPr>
        <a:xfrm>
          <a:off x="1288656" y="976020"/>
          <a:ext cx="749554" cy="749554"/>
        </a:xfrm>
        <a:prstGeom prst="ellipse">
          <a:avLst/>
        </a:prstGeom>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w="25400" cap="flat" cmpd="sng" algn="ctr">
          <a:solidFill>
            <a:srgbClr val="3D648B"/>
          </a:solidFill>
          <a:prstDash val="solid"/>
        </a:ln>
        <a:effectLst/>
      </dsp:spPr>
      <dsp:style>
        <a:lnRef idx="2">
          <a:scrgbClr r="0" g="0" b="0"/>
        </a:lnRef>
        <a:fillRef idx="1">
          <a:scrgbClr r="0" g="0" b="0"/>
        </a:fillRef>
        <a:effectRef idx="0">
          <a:scrgbClr r="0" g="0" b="0"/>
        </a:effectRef>
        <a:fontRef idx="minor"/>
      </dsp:style>
    </dsp:sp>
    <dsp:sp modelId="{14AF0807-8E8A-E048-B9E2-CFC62073D4F2}">
      <dsp:nvSpPr>
        <dsp:cNvPr id="0" name=""/>
        <dsp:cNvSpPr/>
      </dsp:nvSpPr>
      <dsp:spPr>
        <a:xfrm rot="10800000">
          <a:off x="1663434" y="1949322"/>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RESULTS AND CONTRIBUTION</a:t>
          </a:r>
        </a:p>
      </dsp:txBody>
      <dsp:txXfrm rot="10800000">
        <a:off x="1850822" y="1949322"/>
        <a:ext cx="5672732" cy="749554"/>
      </dsp:txXfrm>
    </dsp:sp>
    <dsp:sp modelId="{1A06EB78-3A21-704D-894F-8AB7EE5832CD}">
      <dsp:nvSpPr>
        <dsp:cNvPr id="0" name=""/>
        <dsp:cNvSpPr/>
      </dsp:nvSpPr>
      <dsp:spPr>
        <a:xfrm>
          <a:off x="1288656" y="1949322"/>
          <a:ext cx="749554" cy="749554"/>
        </a:xfrm>
        <a:prstGeom prst="ellipse">
          <a:avLst/>
        </a:prstGeom>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303D1F59-4078-A54E-BFC1-5FE553BCE928}">
      <dsp:nvSpPr>
        <dsp:cNvPr id="0" name=""/>
        <dsp:cNvSpPr/>
      </dsp:nvSpPr>
      <dsp:spPr>
        <a:xfrm rot="10800000">
          <a:off x="1663434" y="2922624"/>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POLICY IMPLICATIONS</a:t>
          </a:r>
        </a:p>
      </dsp:txBody>
      <dsp:txXfrm rot="10800000">
        <a:off x="1850822" y="2922624"/>
        <a:ext cx="5672732" cy="749554"/>
      </dsp:txXfrm>
    </dsp:sp>
    <dsp:sp modelId="{94A8F0A1-E825-B14C-987E-EE84E1427AD2}">
      <dsp:nvSpPr>
        <dsp:cNvPr id="0" name=""/>
        <dsp:cNvSpPr/>
      </dsp:nvSpPr>
      <dsp:spPr>
        <a:xfrm>
          <a:off x="1288656" y="2922624"/>
          <a:ext cx="749554" cy="749554"/>
        </a:xfrm>
        <a:prstGeom prst="ellipse">
          <a:avLst/>
        </a:prstGeom>
        <a:blipFill rotWithShape="1">
          <a:blip xmlns:r="http://schemas.openxmlformats.org/officeDocument/2006/relationships" r:embed="rId5">
            <a:duotone>
              <a:schemeClr val="accent1">
                <a:shade val="45000"/>
                <a:satMod val="135000"/>
              </a:schemeClr>
              <a:prstClr val="white"/>
            </a:duotone>
          </a:blip>
          <a:srcRect/>
          <a:stretch>
            <a:fillRect l="-8000" r="-8000"/>
          </a:stretch>
        </a:blip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0BCC4F71-7202-9B40-9465-FBC5A0D80B86}">
      <dsp:nvSpPr>
        <dsp:cNvPr id="0" name=""/>
        <dsp:cNvSpPr/>
      </dsp:nvSpPr>
      <dsp:spPr>
        <a:xfrm rot="10800000">
          <a:off x="1663434" y="3895926"/>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rgbClr val="FFFFFF"/>
              </a:solidFill>
              <a:latin typeface="+mn-lt"/>
              <a:ea typeface="+mn-ea"/>
              <a:cs typeface="+mn-cs"/>
            </a:rPr>
            <a:t>FURTHER RESEARCH AND LIMITATIONS</a:t>
          </a:r>
        </a:p>
      </dsp:txBody>
      <dsp:txXfrm rot="10800000">
        <a:off x="1850822" y="3895926"/>
        <a:ext cx="5672732" cy="749554"/>
      </dsp:txXfrm>
    </dsp:sp>
    <dsp:sp modelId="{B8BBF8EA-5075-8948-941C-FCEE42F980F4}">
      <dsp:nvSpPr>
        <dsp:cNvPr id="0" name=""/>
        <dsp:cNvSpPr/>
      </dsp:nvSpPr>
      <dsp:spPr>
        <a:xfrm>
          <a:off x="1288656" y="3895926"/>
          <a:ext cx="749554" cy="749554"/>
        </a:xfrm>
        <a:prstGeom prst="ellipse">
          <a:avLst/>
        </a:prstGeom>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E848E-0D6B-5B4B-962D-2A99510B6F1A}">
      <dsp:nvSpPr>
        <dsp:cNvPr id="0" name=""/>
        <dsp:cNvSpPr/>
      </dsp:nvSpPr>
      <dsp:spPr>
        <a:xfrm rot="10800000">
          <a:off x="1681834" y="0"/>
          <a:ext cx="5860120" cy="749554"/>
        </a:xfrm>
        <a:prstGeom prst="homePlate">
          <a:avLst/>
        </a:prstGeom>
        <a:solidFill>
          <a:srgbClr val="3D648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MOTIVATION</a:t>
          </a:r>
        </a:p>
      </dsp:txBody>
      <dsp:txXfrm rot="10800000">
        <a:off x="1869222" y="0"/>
        <a:ext cx="5672732" cy="749554"/>
      </dsp:txXfrm>
    </dsp:sp>
    <dsp:sp modelId="{A1888B3D-C67D-3B4F-B7CD-76C5FFEC6FBB}">
      <dsp:nvSpPr>
        <dsp:cNvPr id="0" name=""/>
        <dsp:cNvSpPr/>
      </dsp:nvSpPr>
      <dsp:spPr>
        <a:xfrm>
          <a:off x="1288656" y="2718"/>
          <a:ext cx="749554" cy="749554"/>
        </a:xfrm>
        <a:prstGeom prst="ellipse">
          <a:avLst/>
        </a:prstGeom>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5863F695-B8C8-FA47-AB50-08662EDEEF49}">
      <dsp:nvSpPr>
        <dsp:cNvPr id="0" name=""/>
        <dsp:cNvSpPr/>
      </dsp:nvSpPr>
      <dsp:spPr>
        <a:xfrm rot="10800000">
          <a:off x="1663434" y="976020"/>
          <a:ext cx="5860120" cy="749554"/>
        </a:xfrm>
        <a:prstGeom prst="homePlate">
          <a:avLst/>
        </a:prstGeom>
        <a:solidFill>
          <a:srgbClr val="FF0000"/>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RESEARCH GAP AND AIMS </a:t>
          </a:r>
        </a:p>
      </dsp:txBody>
      <dsp:txXfrm rot="10800000">
        <a:off x="1850822" y="976020"/>
        <a:ext cx="5672732" cy="749554"/>
      </dsp:txXfrm>
    </dsp:sp>
    <dsp:sp modelId="{44F3456C-4E5F-194C-974E-78097B3C6005}">
      <dsp:nvSpPr>
        <dsp:cNvPr id="0" name=""/>
        <dsp:cNvSpPr/>
      </dsp:nvSpPr>
      <dsp:spPr>
        <a:xfrm>
          <a:off x="1288656" y="976020"/>
          <a:ext cx="749554" cy="749554"/>
        </a:xfrm>
        <a:prstGeom prst="ellipse">
          <a:avLst/>
        </a:prstGeom>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w="25400" cap="flat" cmpd="sng" algn="ctr">
          <a:solidFill>
            <a:srgbClr val="3D648B"/>
          </a:solidFill>
          <a:prstDash val="solid"/>
        </a:ln>
        <a:effectLst/>
      </dsp:spPr>
      <dsp:style>
        <a:lnRef idx="2">
          <a:scrgbClr r="0" g="0" b="0"/>
        </a:lnRef>
        <a:fillRef idx="1">
          <a:scrgbClr r="0" g="0" b="0"/>
        </a:fillRef>
        <a:effectRef idx="0">
          <a:scrgbClr r="0" g="0" b="0"/>
        </a:effectRef>
        <a:fontRef idx="minor"/>
      </dsp:style>
    </dsp:sp>
    <dsp:sp modelId="{14AF0807-8E8A-E048-B9E2-CFC62073D4F2}">
      <dsp:nvSpPr>
        <dsp:cNvPr id="0" name=""/>
        <dsp:cNvSpPr/>
      </dsp:nvSpPr>
      <dsp:spPr>
        <a:xfrm rot="10800000">
          <a:off x="1663434" y="1949322"/>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RESULTS AND CONTRIBUTION</a:t>
          </a:r>
        </a:p>
      </dsp:txBody>
      <dsp:txXfrm rot="10800000">
        <a:off x="1850822" y="1949322"/>
        <a:ext cx="5672732" cy="749554"/>
      </dsp:txXfrm>
    </dsp:sp>
    <dsp:sp modelId="{1A06EB78-3A21-704D-894F-8AB7EE5832CD}">
      <dsp:nvSpPr>
        <dsp:cNvPr id="0" name=""/>
        <dsp:cNvSpPr/>
      </dsp:nvSpPr>
      <dsp:spPr>
        <a:xfrm>
          <a:off x="1288656" y="1949322"/>
          <a:ext cx="749554" cy="749554"/>
        </a:xfrm>
        <a:prstGeom prst="ellipse">
          <a:avLst/>
        </a:prstGeom>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303D1F59-4078-A54E-BFC1-5FE553BCE928}">
      <dsp:nvSpPr>
        <dsp:cNvPr id="0" name=""/>
        <dsp:cNvSpPr/>
      </dsp:nvSpPr>
      <dsp:spPr>
        <a:xfrm rot="10800000">
          <a:off x="1663434" y="2922624"/>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POLICY IMPLICATIONS</a:t>
          </a:r>
        </a:p>
      </dsp:txBody>
      <dsp:txXfrm rot="10800000">
        <a:off x="1850822" y="2922624"/>
        <a:ext cx="5672732" cy="749554"/>
      </dsp:txXfrm>
    </dsp:sp>
    <dsp:sp modelId="{94A8F0A1-E825-B14C-987E-EE84E1427AD2}">
      <dsp:nvSpPr>
        <dsp:cNvPr id="0" name=""/>
        <dsp:cNvSpPr/>
      </dsp:nvSpPr>
      <dsp:spPr>
        <a:xfrm>
          <a:off x="1288656" y="2922624"/>
          <a:ext cx="749554" cy="749554"/>
        </a:xfrm>
        <a:prstGeom prst="ellipse">
          <a:avLst/>
        </a:prstGeom>
        <a:blipFill rotWithShape="1">
          <a:blip xmlns:r="http://schemas.openxmlformats.org/officeDocument/2006/relationships" r:embed="rId5">
            <a:duotone>
              <a:schemeClr val="accent1">
                <a:shade val="45000"/>
                <a:satMod val="135000"/>
              </a:schemeClr>
              <a:prstClr val="white"/>
            </a:duotone>
          </a:blip>
          <a:srcRect/>
          <a:stretch>
            <a:fillRect l="-8000" r="-8000"/>
          </a:stretch>
        </a:blip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0BCC4F71-7202-9B40-9465-FBC5A0D80B86}">
      <dsp:nvSpPr>
        <dsp:cNvPr id="0" name=""/>
        <dsp:cNvSpPr/>
      </dsp:nvSpPr>
      <dsp:spPr>
        <a:xfrm rot="10800000">
          <a:off x="1663434" y="3895926"/>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rgbClr val="FFFFFF"/>
              </a:solidFill>
              <a:latin typeface="+mn-lt"/>
              <a:ea typeface="+mn-ea"/>
              <a:cs typeface="+mn-cs"/>
            </a:rPr>
            <a:t>FURTHER RESEARCH AND LIMITATIONS</a:t>
          </a:r>
        </a:p>
      </dsp:txBody>
      <dsp:txXfrm rot="10800000">
        <a:off x="1850822" y="3895926"/>
        <a:ext cx="5672732" cy="749554"/>
      </dsp:txXfrm>
    </dsp:sp>
    <dsp:sp modelId="{B8BBF8EA-5075-8948-941C-FCEE42F980F4}">
      <dsp:nvSpPr>
        <dsp:cNvPr id="0" name=""/>
        <dsp:cNvSpPr/>
      </dsp:nvSpPr>
      <dsp:spPr>
        <a:xfrm>
          <a:off x="1288656" y="3895926"/>
          <a:ext cx="749554" cy="749554"/>
        </a:xfrm>
        <a:prstGeom prst="ellipse">
          <a:avLst/>
        </a:prstGeom>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E848E-0D6B-5B4B-962D-2A99510B6F1A}">
      <dsp:nvSpPr>
        <dsp:cNvPr id="0" name=""/>
        <dsp:cNvSpPr/>
      </dsp:nvSpPr>
      <dsp:spPr>
        <a:xfrm rot="10800000">
          <a:off x="1681834" y="0"/>
          <a:ext cx="5860120" cy="749554"/>
        </a:xfrm>
        <a:prstGeom prst="homePlate">
          <a:avLst/>
        </a:prstGeom>
        <a:solidFill>
          <a:srgbClr val="3D648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MOTIVATION</a:t>
          </a:r>
        </a:p>
      </dsp:txBody>
      <dsp:txXfrm rot="10800000">
        <a:off x="1869222" y="0"/>
        <a:ext cx="5672732" cy="749554"/>
      </dsp:txXfrm>
    </dsp:sp>
    <dsp:sp modelId="{A1888B3D-C67D-3B4F-B7CD-76C5FFEC6FBB}">
      <dsp:nvSpPr>
        <dsp:cNvPr id="0" name=""/>
        <dsp:cNvSpPr/>
      </dsp:nvSpPr>
      <dsp:spPr>
        <a:xfrm>
          <a:off x="1288656" y="2718"/>
          <a:ext cx="749554" cy="749554"/>
        </a:xfrm>
        <a:prstGeom prst="ellipse">
          <a:avLst/>
        </a:prstGeom>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5863F695-B8C8-FA47-AB50-08662EDEEF49}">
      <dsp:nvSpPr>
        <dsp:cNvPr id="0" name=""/>
        <dsp:cNvSpPr/>
      </dsp:nvSpPr>
      <dsp:spPr>
        <a:xfrm rot="10800000">
          <a:off x="1663434" y="976020"/>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RESEARCH GAP AND AIMS </a:t>
          </a:r>
        </a:p>
      </dsp:txBody>
      <dsp:txXfrm rot="10800000">
        <a:off x="1850822" y="976020"/>
        <a:ext cx="5672732" cy="749554"/>
      </dsp:txXfrm>
    </dsp:sp>
    <dsp:sp modelId="{44F3456C-4E5F-194C-974E-78097B3C6005}">
      <dsp:nvSpPr>
        <dsp:cNvPr id="0" name=""/>
        <dsp:cNvSpPr/>
      </dsp:nvSpPr>
      <dsp:spPr>
        <a:xfrm>
          <a:off x="1288656" y="976020"/>
          <a:ext cx="749554" cy="749554"/>
        </a:xfrm>
        <a:prstGeom prst="ellipse">
          <a:avLst/>
        </a:prstGeom>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w="25400" cap="flat" cmpd="sng" algn="ctr">
          <a:solidFill>
            <a:srgbClr val="3D648B"/>
          </a:solidFill>
          <a:prstDash val="solid"/>
        </a:ln>
        <a:effectLst/>
      </dsp:spPr>
      <dsp:style>
        <a:lnRef idx="2">
          <a:scrgbClr r="0" g="0" b="0"/>
        </a:lnRef>
        <a:fillRef idx="1">
          <a:scrgbClr r="0" g="0" b="0"/>
        </a:fillRef>
        <a:effectRef idx="0">
          <a:scrgbClr r="0" g="0" b="0"/>
        </a:effectRef>
        <a:fontRef idx="minor"/>
      </dsp:style>
    </dsp:sp>
    <dsp:sp modelId="{14AF0807-8E8A-E048-B9E2-CFC62073D4F2}">
      <dsp:nvSpPr>
        <dsp:cNvPr id="0" name=""/>
        <dsp:cNvSpPr/>
      </dsp:nvSpPr>
      <dsp:spPr>
        <a:xfrm rot="10800000">
          <a:off x="1663434" y="1949322"/>
          <a:ext cx="5860120" cy="749554"/>
        </a:xfrm>
        <a:prstGeom prst="homePlate">
          <a:avLst/>
        </a:prstGeom>
        <a:solidFill>
          <a:srgbClr val="FF0000"/>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RESULTS AND CONTRIBUTION</a:t>
          </a:r>
        </a:p>
      </dsp:txBody>
      <dsp:txXfrm rot="10800000">
        <a:off x="1850822" y="1949322"/>
        <a:ext cx="5672732" cy="749554"/>
      </dsp:txXfrm>
    </dsp:sp>
    <dsp:sp modelId="{1A06EB78-3A21-704D-894F-8AB7EE5832CD}">
      <dsp:nvSpPr>
        <dsp:cNvPr id="0" name=""/>
        <dsp:cNvSpPr/>
      </dsp:nvSpPr>
      <dsp:spPr>
        <a:xfrm>
          <a:off x="1288656" y="1949322"/>
          <a:ext cx="749554" cy="749554"/>
        </a:xfrm>
        <a:prstGeom prst="ellipse">
          <a:avLst/>
        </a:prstGeom>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303D1F59-4078-A54E-BFC1-5FE553BCE928}">
      <dsp:nvSpPr>
        <dsp:cNvPr id="0" name=""/>
        <dsp:cNvSpPr/>
      </dsp:nvSpPr>
      <dsp:spPr>
        <a:xfrm rot="10800000">
          <a:off x="1663434" y="2922624"/>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POLICY IMPLICATIONS</a:t>
          </a:r>
        </a:p>
      </dsp:txBody>
      <dsp:txXfrm rot="10800000">
        <a:off x="1850822" y="2922624"/>
        <a:ext cx="5672732" cy="749554"/>
      </dsp:txXfrm>
    </dsp:sp>
    <dsp:sp modelId="{94A8F0A1-E825-B14C-987E-EE84E1427AD2}">
      <dsp:nvSpPr>
        <dsp:cNvPr id="0" name=""/>
        <dsp:cNvSpPr/>
      </dsp:nvSpPr>
      <dsp:spPr>
        <a:xfrm>
          <a:off x="1288656" y="2922624"/>
          <a:ext cx="749554" cy="749554"/>
        </a:xfrm>
        <a:prstGeom prst="ellipse">
          <a:avLst/>
        </a:prstGeom>
        <a:blipFill rotWithShape="1">
          <a:blip xmlns:r="http://schemas.openxmlformats.org/officeDocument/2006/relationships" r:embed="rId5">
            <a:duotone>
              <a:schemeClr val="accent1">
                <a:shade val="45000"/>
                <a:satMod val="135000"/>
              </a:schemeClr>
              <a:prstClr val="white"/>
            </a:duotone>
          </a:blip>
          <a:srcRect/>
          <a:stretch>
            <a:fillRect l="-8000" r="-8000"/>
          </a:stretch>
        </a:blip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0BCC4F71-7202-9B40-9465-FBC5A0D80B86}">
      <dsp:nvSpPr>
        <dsp:cNvPr id="0" name=""/>
        <dsp:cNvSpPr/>
      </dsp:nvSpPr>
      <dsp:spPr>
        <a:xfrm rot="10800000">
          <a:off x="1663434" y="3895926"/>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rgbClr val="FFFFFF"/>
              </a:solidFill>
              <a:latin typeface="+mn-lt"/>
              <a:ea typeface="+mn-ea"/>
              <a:cs typeface="+mn-cs"/>
            </a:rPr>
            <a:t>FURTHER RESEARCH AND LIMITATIONS</a:t>
          </a:r>
        </a:p>
      </dsp:txBody>
      <dsp:txXfrm rot="10800000">
        <a:off x="1850822" y="3895926"/>
        <a:ext cx="5672732" cy="749554"/>
      </dsp:txXfrm>
    </dsp:sp>
    <dsp:sp modelId="{B8BBF8EA-5075-8948-941C-FCEE42F980F4}">
      <dsp:nvSpPr>
        <dsp:cNvPr id="0" name=""/>
        <dsp:cNvSpPr/>
      </dsp:nvSpPr>
      <dsp:spPr>
        <a:xfrm>
          <a:off x="1288656" y="3895926"/>
          <a:ext cx="749554" cy="749554"/>
        </a:xfrm>
        <a:prstGeom prst="ellipse">
          <a:avLst/>
        </a:prstGeom>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F51AA-14C6-0F49-9136-142460D236EB}">
      <dsp:nvSpPr>
        <dsp:cNvPr id="0" name=""/>
        <dsp:cNvSpPr/>
      </dsp:nvSpPr>
      <dsp:spPr>
        <a:xfrm>
          <a:off x="2375" y="127138"/>
          <a:ext cx="2316255" cy="345600"/>
        </a:xfrm>
        <a:prstGeom prst="rect">
          <a:avLst/>
        </a:prstGeom>
        <a:solidFill>
          <a:srgbClr val="FF0000"/>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Chapter 2</a:t>
          </a:r>
        </a:p>
      </dsp:txBody>
      <dsp:txXfrm>
        <a:off x="2375" y="127138"/>
        <a:ext cx="2316255" cy="345600"/>
      </dsp:txXfrm>
    </dsp:sp>
    <dsp:sp modelId="{9C1592FD-C39A-9440-8DAB-54A555CE5E73}">
      <dsp:nvSpPr>
        <dsp:cNvPr id="0" name=""/>
        <dsp:cNvSpPr/>
      </dsp:nvSpPr>
      <dsp:spPr>
        <a:xfrm>
          <a:off x="2375" y="472738"/>
          <a:ext cx="2316255" cy="13505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Empirical quantitative studies on income inequality</a:t>
          </a:r>
        </a:p>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Globalization </a:t>
          </a:r>
        </a:p>
      </dsp:txBody>
      <dsp:txXfrm>
        <a:off x="2375" y="472738"/>
        <a:ext cx="2316255" cy="1350540"/>
      </dsp:txXfrm>
    </dsp:sp>
    <dsp:sp modelId="{688909A0-215F-CE45-8293-447337E7F72E}">
      <dsp:nvSpPr>
        <dsp:cNvPr id="0" name=""/>
        <dsp:cNvSpPr/>
      </dsp:nvSpPr>
      <dsp:spPr>
        <a:xfrm>
          <a:off x="2642907" y="127138"/>
          <a:ext cx="2316255" cy="345600"/>
        </a:xfrm>
        <a:prstGeom prst="rect">
          <a:avLst/>
        </a:prstGeom>
        <a:solidFill>
          <a:srgbClr val="FF0000"/>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Chapter 3</a:t>
          </a:r>
        </a:p>
      </dsp:txBody>
      <dsp:txXfrm>
        <a:off x="2642907" y="127138"/>
        <a:ext cx="2316255" cy="345600"/>
      </dsp:txXfrm>
    </dsp:sp>
    <dsp:sp modelId="{9455D57D-E774-BF42-AD63-F694D96F85D6}">
      <dsp:nvSpPr>
        <dsp:cNvPr id="0" name=""/>
        <dsp:cNvSpPr/>
      </dsp:nvSpPr>
      <dsp:spPr>
        <a:xfrm>
          <a:off x="2642907" y="472738"/>
          <a:ext cx="2316255" cy="13505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Political economy </a:t>
          </a:r>
        </a:p>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Globalization</a:t>
          </a:r>
        </a:p>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Empirical quantitative studies on income inequality</a:t>
          </a:r>
        </a:p>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Empirical quantitative studies on income inequality Redistribution </a:t>
          </a:r>
        </a:p>
      </dsp:txBody>
      <dsp:txXfrm>
        <a:off x="2642907" y="472738"/>
        <a:ext cx="2316255" cy="1350540"/>
      </dsp:txXfrm>
    </dsp:sp>
    <dsp:sp modelId="{C4669AA5-EA33-EC41-8CAE-B32C2B2A832A}">
      <dsp:nvSpPr>
        <dsp:cNvPr id="0" name=""/>
        <dsp:cNvSpPr/>
      </dsp:nvSpPr>
      <dsp:spPr>
        <a:xfrm>
          <a:off x="5283438" y="127138"/>
          <a:ext cx="2316255" cy="345600"/>
        </a:xfrm>
        <a:prstGeom prst="rect">
          <a:avLst/>
        </a:prstGeom>
        <a:solidFill>
          <a:srgbClr val="FF0000"/>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Chapter 4</a:t>
          </a:r>
        </a:p>
      </dsp:txBody>
      <dsp:txXfrm>
        <a:off x="5283438" y="127138"/>
        <a:ext cx="2316255" cy="345600"/>
      </dsp:txXfrm>
    </dsp:sp>
    <dsp:sp modelId="{F48D8FCB-2C10-C541-8F6F-C590052EAA23}">
      <dsp:nvSpPr>
        <dsp:cNvPr id="0" name=""/>
        <dsp:cNvSpPr/>
      </dsp:nvSpPr>
      <dsp:spPr>
        <a:xfrm>
          <a:off x="5283438" y="472738"/>
          <a:ext cx="2316255" cy="13505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Political economy </a:t>
          </a:r>
        </a:p>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Macro level interdisciplinary  quantitative studies </a:t>
          </a:r>
        </a:p>
      </dsp:txBody>
      <dsp:txXfrm>
        <a:off x="5283438" y="472738"/>
        <a:ext cx="2316255" cy="13505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E848E-0D6B-5B4B-962D-2A99510B6F1A}">
      <dsp:nvSpPr>
        <dsp:cNvPr id="0" name=""/>
        <dsp:cNvSpPr/>
      </dsp:nvSpPr>
      <dsp:spPr>
        <a:xfrm rot="10800000">
          <a:off x="1681834" y="0"/>
          <a:ext cx="5860120" cy="749554"/>
        </a:xfrm>
        <a:prstGeom prst="homePlate">
          <a:avLst/>
        </a:prstGeom>
        <a:solidFill>
          <a:srgbClr val="3D648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MOTIVATION</a:t>
          </a:r>
        </a:p>
      </dsp:txBody>
      <dsp:txXfrm rot="10800000">
        <a:off x="1869222" y="0"/>
        <a:ext cx="5672732" cy="749554"/>
      </dsp:txXfrm>
    </dsp:sp>
    <dsp:sp modelId="{A1888B3D-C67D-3B4F-B7CD-76C5FFEC6FBB}">
      <dsp:nvSpPr>
        <dsp:cNvPr id="0" name=""/>
        <dsp:cNvSpPr/>
      </dsp:nvSpPr>
      <dsp:spPr>
        <a:xfrm>
          <a:off x="1288656" y="2718"/>
          <a:ext cx="749554" cy="749554"/>
        </a:xfrm>
        <a:prstGeom prst="ellipse">
          <a:avLst/>
        </a:prstGeom>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5863F695-B8C8-FA47-AB50-08662EDEEF49}">
      <dsp:nvSpPr>
        <dsp:cNvPr id="0" name=""/>
        <dsp:cNvSpPr/>
      </dsp:nvSpPr>
      <dsp:spPr>
        <a:xfrm rot="10800000">
          <a:off x="1663434" y="976020"/>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RESEARCH GAP AND AIMS </a:t>
          </a:r>
        </a:p>
      </dsp:txBody>
      <dsp:txXfrm rot="10800000">
        <a:off x="1850822" y="976020"/>
        <a:ext cx="5672732" cy="749554"/>
      </dsp:txXfrm>
    </dsp:sp>
    <dsp:sp modelId="{44F3456C-4E5F-194C-974E-78097B3C6005}">
      <dsp:nvSpPr>
        <dsp:cNvPr id="0" name=""/>
        <dsp:cNvSpPr/>
      </dsp:nvSpPr>
      <dsp:spPr>
        <a:xfrm>
          <a:off x="1288656" y="976020"/>
          <a:ext cx="749554" cy="749554"/>
        </a:xfrm>
        <a:prstGeom prst="ellipse">
          <a:avLst/>
        </a:prstGeom>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w="25400" cap="flat" cmpd="sng" algn="ctr">
          <a:solidFill>
            <a:srgbClr val="3D648B"/>
          </a:solidFill>
          <a:prstDash val="solid"/>
        </a:ln>
        <a:effectLst/>
      </dsp:spPr>
      <dsp:style>
        <a:lnRef idx="2">
          <a:scrgbClr r="0" g="0" b="0"/>
        </a:lnRef>
        <a:fillRef idx="1">
          <a:scrgbClr r="0" g="0" b="0"/>
        </a:fillRef>
        <a:effectRef idx="0">
          <a:scrgbClr r="0" g="0" b="0"/>
        </a:effectRef>
        <a:fontRef idx="minor"/>
      </dsp:style>
    </dsp:sp>
    <dsp:sp modelId="{14AF0807-8E8A-E048-B9E2-CFC62073D4F2}">
      <dsp:nvSpPr>
        <dsp:cNvPr id="0" name=""/>
        <dsp:cNvSpPr/>
      </dsp:nvSpPr>
      <dsp:spPr>
        <a:xfrm rot="10800000">
          <a:off x="1663434" y="1949322"/>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RESULTS AND CONTRIBUTION</a:t>
          </a:r>
        </a:p>
      </dsp:txBody>
      <dsp:txXfrm rot="10800000">
        <a:off x="1850822" y="1949322"/>
        <a:ext cx="5672732" cy="749554"/>
      </dsp:txXfrm>
    </dsp:sp>
    <dsp:sp modelId="{1A06EB78-3A21-704D-894F-8AB7EE5832CD}">
      <dsp:nvSpPr>
        <dsp:cNvPr id="0" name=""/>
        <dsp:cNvSpPr/>
      </dsp:nvSpPr>
      <dsp:spPr>
        <a:xfrm>
          <a:off x="1288656" y="1949322"/>
          <a:ext cx="749554" cy="749554"/>
        </a:xfrm>
        <a:prstGeom prst="ellipse">
          <a:avLst/>
        </a:prstGeom>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303D1F59-4078-A54E-BFC1-5FE553BCE928}">
      <dsp:nvSpPr>
        <dsp:cNvPr id="0" name=""/>
        <dsp:cNvSpPr/>
      </dsp:nvSpPr>
      <dsp:spPr>
        <a:xfrm rot="10800000">
          <a:off x="1663434" y="2922624"/>
          <a:ext cx="5860120" cy="749554"/>
        </a:xfrm>
        <a:prstGeom prst="homePlate">
          <a:avLst/>
        </a:prstGeom>
        <a:solidFill>
          <a:srgbClr val="FF0000"/>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POLICY IMPLICATIONS</a:t>
          </a:r>
        </a:p>
      </dsp:txBody>
      <dsp:txXfrm rot="10800000">
        <a:off x="1850822" y="2922624"/>
        <a:ext cx="5672732" cy="749554"/>
      </dsp:txXfrm>
    </dsp:sp>
    <dsp:sp modelId="{94A8F0A1-E825-B14C-987E-EE84E1427AD2}">
      <dsp:nvSpPr>
        <dsp:cNvPr id="0" name=""/>
        <dsp:cNvSpPr/>
      </dsp:nvSpPr>
      <dsp:spPr>
        <a:xfrm>
          <a:off x="1288656" y="2922624"/>
          <a:ext cx="749554" cy="749554"/>
        </a:xfrm>
        <a:prstGeom prst="ellipse">
          <a:avLst/>
        </a:prstGeom>
        <a:blipFill rotWithShape="1">
          <a:blip xmlns:r="http://schemas.openxmlformats.org/officeDocument/2006/relationships" r:embed="rId5">
            <a:duotone>
              <a:schemeClr val="accent1">
                <a:shade val="45000"/>
                <a:satMod val="135000"/>
              </a:schemeClr>
              <a:prstClr val="white"/>
            </a:duotone>
          </a:blip>
          <a:srcRect/>
          <a:stretch>
            <a:fillRect l="-8000" r="-8000"/>
          </a:stretch>
        </a:blip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0BCC4F71-7202-9B40-9465-FBC5A0D80B86}">
      <dsp:nvSpPr>
        <dsp:cNvPr id="0" name=""/>
        <dsp:cNvSpPr/>
      </dsp:nvSpPr>
      <dsp:spPr>
        <a:xfrm rot="10800000">
          <a:off x="1663434" y="3895926"/>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rgbClr val="FFFFFF"/>
              </a:solidFill>
              <a:latin typeface="+mn-lt"/>
              <a:ea typeface="+mn-ea"/>
              <a:cs typeface="+mn-cs"/>
            </a:rPr>
            <a:t>FURTHER RESEARCH AND LIMITATIONS</a:t>
          </a:r>
        </a:p>
      </dsp:txBody>
      <dsp:txXfrm rot="10800000">
        <a:off x="1850822" y="3895926"/>
        <a:ext cx="5672732" cy="749554"/>
      </dsp:txXfrm>
    </dsp:sp>
    <dsp:sp modelId="{B8BBF8EA-5075-8948-941C-FCEE42F980F4}">
      <dsp:nvSpPr>
        <dsp:cNvPr id="0" name=""/>
        <dsp:cNvSpPr/>
      </dsp:nvSpPr>
      <dsp:spPr>
        <a:xfrm>
          <a:off x="1288656" y="3895926"/>
          <a:ext cx="749554" cy="749554"/>
        </a:xfrm>
        <a:prstGeom prst="ellipse">
          <a:avLst/>
        </a:prstGeom>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E848E-0D6B-5B4B-962D-2A99510B6F1A}">
      <dsp:nvSpPr>
        <dsp:cNvPr id="0" name=""/>
        <dsp:cNvSpPr/>
      </dsp:nvSpPr>
      <dsp:spPr>
        <a:xfrm rot="10800000">
          <a:off x="1681834" y="0"/>
          <a:ext cx="5860120" cy="749554"/>
        </a:xfrm>
        <a:prstGeom prst="homePlate">
          <a:avLst/>
        </a:prstGeom>
        <a:solidFill>
          <a:srgbClr val="3D648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MOTIVATION</a:t>
          </a:r>
        </a:p>
      </dsp:txBody>
      <dsp:txXfrm rot="10800000">
        <a:off x="1869222" y="0"/>
        <a:ext cx="5672732" cy="749554"/>
      </dsp:txXfrm>
    </dsp:sp>
    <dsp:sp modelId="{A1888B3D-C67D-3B4F-B7CD-76C5FFEC6FBB}">
      <dsp:nvSpPr>
        <dsp:cNvPr id="0" name=""/>
        <dsp:cNvSpPr/>
      </dsp:nvSpPr>
      <dsp:spPr>
        <a:xfrm>
          <a:off x="1288656" y="2718"/>
          <a:ext cx="749554" cy="749554"/>
        </a:xfrm>
        <a:prstGeom prst="ellipse">
          <a:avLst/>
        </a:prstGeom>
        <a:blipFill>
          <a:blip xmlns:r="http://schemas.openxmlformats.org/officeDocument/2006/relationships"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5863F695-B8C8-FA47-AB50-08662EDEEF49}">
      <dsp:nvSpPr>
        <dsp:cNvPr id="0" name=""/>
        <dsp:cNvSpPr/>
      </dsp:nvSpPr>
      <dsp:spPr>
        <a:xfrm rot="10800000">
          <a:off x="1663434" y="976020"/>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RESEARCH GAP AND AIMS </a:t>
          </a:r>
        </a:p>
      </dsp:txBody>
      <dsp:txXfrm rot="10800000">
        <a:off x="1850822" y="976020"/>
        <a:ext cx="5672732" cy="749554"/>
      </dsp:txXfrm>
    </dsp:sp>
    <dsp:sp modelId="{44F3456C-4E5F-194C-974E-78097B3C6005}">
      <dsp:nvSpPr>
        <dsp:cNvPr id="0" name=""/>
        <dsp:cNvSpPr/>
      </dsp:nvSpPr>
      <dsp:spPr>
        <a:xfrm>
          <a:off x="1288656" y="976020"/>
          <a:ext cx="749554" cy="749554"/>
        </a:xfrm>
        <a:prstGeom prst="ellipse">
          <a:avLst/>
        </a:prstGeom>
        <a:blipFill>
          <a:blip xmlns:r="http://schemas.openxmlformats.org/officeDocument/2006/relationships"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2000" b="-2000"/>
          </a:stretch>
        </a:blipFill>
        <a:ln w="25400" cap="flat" cmpd="sng" algn="ctr">
          <a:solidFill>
            <a:srgbClr val="3D648B"/>
          </a:solidFill>
          <a:prstDash val="solid"/>
        </a:ln>
        <a:effectLst/>
      </dsp:spPr>
      <dsp:style>
        <a:lnRef idx="2">
          <a:scrgbClr r="0" g="0" b="0"/>
        </a:lnRef>
        <a:fillRef idx="1">
          <a:scrgbClr r="0" g="0" b="0"/>
        </a:fillRef>
        <a:effectRef idx="0">
          <a:scrgbClr r="0" g="0" b="0"/>
        </a:effectRef>
        <a:fontRef idx="minor"/>
      </dsp:style>
    </dsp:sp>
    <dsp:sp modelId="{14AF0807-8E8A-E048-B9E2-CFC62073D4F2}">
      <dsp:nvSpPr>
        <dsp:cNvPr id="0" name=""/>
        <dsp:cNvSpPr/>
      </dsp:nvSpPr>
      <dsp:spPr>
        <a:xfrm rot="10800000">
          <a:off x="1663434" y="1949322"/>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RESULTS AND CONTRIBUTION</a:t>
          </a:r>
        </a:p>
      </dsp:txBody>
      <dsp:txXfrm rot="10800000">
        <a:off x="1850822" y="1949322"/>
        <a:ext cx="5672732" cy="749554"/>
      </dsp:txXfrm>
    </dsp:sp>
    <dsp:sp modelId="{1A06EB78-3A21-704D-894F-8AB7EE5832CD}">
      <dsp:nvSpPr>
        <dsp:cNvPr id="0" name=""/>
        <dsp:cNvSpPr/>
      </dsp:nvSpPr>
      <dsp:spPr>
        <a:xfrm>
          <a:off x="1288656" y="1949322"/>
          <a:ext cx="749554" cy="749554"/>
        </a:xfrm>
        <a:prstGeom prst="ellipse">
          <a:avLst/>
        </a:prstGeom>
        <a:blipFill rotWithShape="1">
          <a:blip xmlns:r="http://schemas.openxmlformats.org/officeDocument/2006/relationships" r:embed="rId4">
            <a:duotone>
              <a:schemeClr val="accent1">
                <a:shade val="45000"/>
                <a:satMod val="135000"/>
              </a:schemeClr>
              <a:prstClr val="white"/>
            </a:duotone>
          </a:blip>
          <a:srcRect/>
          <a:stretch>
            <a:fillRect l="-2000" r="-2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 modelId="{303D1F59-4078-A54E-BFC1-5FE553BCE928}">
      <dsp:nvSpPr>
        <dsp:cNvPr id="0" name=""/>
        <dsp:cNvSpPr/>
      </dsp:nvSpPr>
      <dsp:spPr>
        <a:xfrm rot="10800000">
          <a:off x="1663434" y="2922624"/>
          <a:ext cx="5860120" cy="749554"/>
        </a:xfrm>
        <a:prstGeom prst="homePlate">
          <a:avLst/>
        </a:prstGeom>
        <a:solidFill>
          <a:srgbClr val="3D648B"/>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US" sz="1300" b="1" i="0" kern="1200" dirty="0"/>
            <a:t>POLICY IMPLICATIONS</a:t>
          </a:r>
        </a:p>
      </dsp:txBody>
      <dsp:txXfrm rot="10800000">
        <a:off x="1850822" y="2922624"/>
        <a:ext cx="5672732" cy="749554"/>
      </dsp:txXfrm>
    </dsp:sp>
    <dsp:sp modelId="{94A8F0A1-E825-B14C-987E-EE84E1427AD2}">
      <dsp:nvSpPr>
        <dsp:cNvPr id="0" name=""/>
        <dsp:cNvSpPr/>
      </dsp:nvSpPr>
      <dsp:spPr>
        <a:xfrm>
          <a:off x="1288656" y="2922624"/>
          <a:ext cx="749554" cy="749554"/>
        </a:xfrm>
        <a:prstGeom prst="ellipse">
          <a:avLst/>
        </a:prstGeom>
        <a:blipFill rotWithShape="1">
          <a:blip xmlns:r="http://schemas.openxmlformats.org/officeDocument/2006/relationships" r:embed="rId5">
            <a:duotone>
              <a:schemeClr val="accent1">
                <a:shade val="45000"/>
                <a:satMod val="135000"/>
              </a:schemeClr>
              <a:prstClr val="white"/>
            </a:duotone>
          </a:blip>
          <a:srcRect/>
          <a:stretch>
            <a:fillRect l="-8000" r="-8000"/>
          </a:stretch>
        </a:blip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0BCC4F71-7202-9B40-9465-FBC5A0D80B86}">
      <dsp:nvSpPr>
        <dsp:cNvPr id="0" name=""/>
        <dsp:cNvSpPr/>
      </dsp:nvSpPr>
      <dsp:spPr>
        <a:xfrm rot="10800000">
          <a:off x="1663434" y="3895926"/>
          <a:ext cx="5860120" cy="749554"/>
        </a:xfrm>
        <a:prstGeom prst="homePlate">
          <a:avLst/>
        </a:prstGeom>
        <a:solidFill>
          <a:srgbClr val="FF0000"/>
        </a:solidFill>
        <a:ln w="25400" cap="flat" cmpd="sng" algn="ctr">
          <a:solidFill>
            <a:srgbClr val="3D648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533" tIns="49530" rIns="92456"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solidFill>
                <a:srgbClr val="FFFFFF"/>
              </a:solidFill>
              <a:latin typeface="+mn-lt"/>
              <a:ea typeface="+mn-ea"/>
              <a:cs typeface="+mn-cs"/>
            </a:rPr>
            <a:t>FURTHER RESEARCH AND LIMITATIONS</a:t>
          </a:r>
        </a:p>
      </dsp:txBody>
      <dsp:txXfrm rot="10800000">
        <a:off x="1850822" y="3895926"/>
        <a:ext cx="5672732" cy="749554"/>
      </dsp:txXfrm>
    </dsp:sp>
    <dsp:sp modelId="{B8BBF8EA-5075-8948-941C-FCEE42F980F4}">
      <dsp:nvSpPr>
        <dsp:cNvPr id="0" name=""/>
        <dsp:cNvSpPr/>
      </dsp:nvSpPr>
      <dsp:spPr>
        <a:xfrm>
          <a:off x="1288656" y="3895926"/>
          <a:ext cx="749554" cy="749554"/>
        </a:xfrm>
        <a:prstGeom prst="ellipse">
          <a:avLst/>
        </a:prstGeom>
        <a:blipFill>
          <a:blip xmlns:r="http://schemas.openxmlformats.org/officeDocument/2006/relationships"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t="-9000" b="-9000"/>
          </a:stretch>
        </a:blipFill>
        <a:ln w="25400" cap="flat" cmpd="sng" algn="ctr">
          <a:solidFill>
            <a:srgbClr val="3D648B"/>
          </a:solidFill>
          <a:prstDash val="solid"/>
        </a:ln>
        <a:effectLst/>
      </dsp:spPr>
      <dsp:style>
        <a:lnRef idx="2">
          <a:schemeClr val="dk1"/>
        </a:lnRef>
        <a:fillRef idx="1">
          <a:schemeClr val="lt1"/>
        </a:fillRef>
        <a:effectRef idx="0">
          <a:schemeClr val="dk1"/>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950626-9D60-49B7-BCAE-0D5477679B4C}"/>
              </a:ext>
            </a:extLst>
          </p:cNvPr>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pPr algn="ctr"/>
            <a:endParaRPr lang="en-US">
              <a:solidFill>
                <a:srgbClr val="FF7E00"/>
              </a:solidFill>
              <a:latin typeface="Times New Roman" panose="02020603050405020304" pitchFamily="18" charset="0"/>
            </a:endParaRPr>
          </a:p>
        </p:txBody>
      </p:sp>
      <p:sp>
        <p:nvSpPr>
          <p:cNvPr id="3" name="Date Placeholder 2">
            <a:extLst>
              <a:ext uri="{FF2B5EF4-FFF2-40B4-BE49-F238E27FC236}">
                <a16:creationId xmlns:a16="http://schemas.microsoft.com/office/drawing/2014/main" id="{43DF4EF3-AC67-45CF-8715-BA36F61B1108}"/>
              </a:ext>
            </a:extLst>
          </p:cNvPr>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a:defRPr sz="1200"/>
            </a:lvl1pPr>
          </a:lstStyle>
          <a:p>
            <a:fld id="{6914D982-16AB-4CB9-87FB-78B5835D19E7}" type="datetimeFigureOut">
              <a:rPr lang="en-US" smtClean="0"/>
              <a:t>5/1/26</a:t>
            </a:fld>
            <a:endParaRPr lang="en-US"/>
          </a:p>
        </p:txBody>
      </p:sp>
      <p:sp>
        <p:nvSpPr>
          <p:cNvPr id="4" name="Footer Placeholder 3">
            <a:extLst>
              <a:ext uri="{FF2B5EF4-FFF2-40B4-BE49-F238E27FC236}">
                <a16:creationId xmlns:a16="http://schemas.microsoft.com/office/drawing/2014/main" id="{83E7B004-7E3B-45D3-AD9A-B55C37D0C826}"/>
              </a:ext>
            </a:extLst>
          </p:cNvPr>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a:defRPr sz="1200"/>
            </a:lvl1pPr>
          </a:lstStyle>
          <a:p>
            <a:pPr algn="ctr"/>
            <a:endParaRPr lang="en-US">
              <a:solidFill>
                <a:srgbClr val="FF7E00"/>
              </a:solidFill>
              <a:latin typeface="Times New Roman" panose="02020603050405020304" pitchFamily="18" charset="0"/>
            </a:endParaRPr>
          </a:p>
        </p:txBody>
      </p:sp>
      <p:sp>
        <p:nvSpPr>
          <p:cNvPr id="5" name="Slide Number Placeholder 4">
            <a:extLst>
              <a:ext uri="{FF2B5EF4-FFF2-40B4-BE49-F238E27FC236}">
                <a16:creationId xmlns:a16="http://schemas.microsoft.com/office/drawing/2014/main" id="{C4F0AA4B-58F7-4EE3-A6B3-4E595D4698BD}"/>
              </a:ext>
            </a:extLst>
          </p:cNvPr>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a:defRPr sz="1200"/>
            </a:lvl1pPr>
          </a:lstStyle>
          <a:p>
            <a:fld id="{0FA2AE50-3837-4C6D-9A1C-31563903E66C}" type="slidenum">
              <a:rPr lang="en-US" smtClean="0"/>
              <a:t>‹#›</a:t>
            </a:fld>
            <a:endParaRPr lang="en-US"/>
          </a:p>
        </p:txBody>
      </p:sp>
    </p:spTree>
    <p:extLst>
      <p:ext uri="{BB962C8B-B14F-4D97-AF65-F5344CB8AC3E}">
        <p14:creationId xmlns:p14="http://schemas.microsoft.com/office/powerpoint/2010/main" val="23951259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ctr">
              <a:defRPr sz="1200" b="0" i="0" u="none">
                <a:solidFill>
                  <a:srgbClr val="FF7E00"/>
                </a:solidFill>
                <a:latin typeface="Times New Roman" panose="02020603050405020304" pitchFamily="18" charset="0"/>
              </a:defRPr>
            </a:lvl1pPr>
          </a:lstStyle>
          <a:p>
            <a:endParaRPr lang="en-GB" dirty="0"/>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b="0" i="0">
                <a:latin typeface="Arial" panose="020B0604020202020204" pitchFamily="34" charset="0"/>
              </a:defRPr>
            </a:lvl1pPr>
          </a:lstStyle>
          <a:p>
            <a:fld id="{583C87CB-4DB5-4F0C-88C6-DAE758734069}" type="datetimeFigureOut">
              <a:rPr lang="en-GB" smtClean="0"/>
              <a:pPr/>
              <a:t>01/05/2026</a:t>
            </a:fld>
            <a:endParaRPr lang="en-GB" dirty="0"/>
          </a:p>
        </p:txBody>
      </p:sp>
      <p:sp>
        <p:nvSpPr>
          <p:cNvPr id="4" name="Slide Image Placeholder 3"/>
          <p:cNvSpPr>
            <a:spLocks noGrp="1" noRot="1" noChangeAspect="1"/>
          </p:cNvSpPr>
          <p:nvPr>
            <p:ph type="sldImg" idx="2"/>
          </p:nvPr>
        </p:nvSpPr>
        <p:spPr>
          <a:xfrm>
            <a:off x="712788" y="746125"/>
            <a:ext cx="5383212" cy="372745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4CED1FC8-2C35-4D04-9452-DFA2FCDA2824}" type="slidenum">
              <a:rPr lang="en-GB" smtClean="0"/>
              <a:pPr/>
              <a:t>‹#›</a:t>
            </a:fld>
            <a:endParaRPr lang="en-GB" dirty="0"/>
          </a:p>
        </p:txBody>
      </p:sp>
    </p:spTree>
    <p:extLst>
      <p:ext uri="{BB962C8B-B14F-4D97-AF65-F5344CB8AC3E}">
        <p14:creationId xmlns:p14="http://schemas.microsoft.com/office/powerpoint/2010/main" val="34598661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a:p>
        </p:txBody>
      </p:sp>
      <p:sp>
        <p:nvSpPr>
          <p:cNvPr id="6" name="Footer Placeholder 5"/>
          <p:cNvSpPr>
            <a:spLocks noGrp="1"/>
          </p:cNvSpPr>
          <p:nvPr>
            <p:ph type="ftr" sz="quarter" idx="10"/>
          </p:nvPr>
        </p:nvSpPr>
        <p:spPr>
          <a:xfrm>
            <a:off x="0" y="9442154"/>
            <a:ext cx="2950475" cy="497046"/>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strike="noStrike" kern="1200" cap="none" spc="0" normalizeH="0" baseline="0" noProof="0">
                <a:ln>
                  <a:noFill/>
                </a:ln>
                <a:solidFill>
                  <a:srgbClr val="FF7E00"/>
                </a:solidFill>
                <a:effectLst/>
                <a:uLnTx/>
                <a:uFillTx/>
                <a:latin typeface="Times New Roman" panose="02020603050405020304" pitchFamily="18" charset="0"/>
                <a:ea typeface="+mn-ea"/>
                <a:cs typeface="+mn-cs"/>
              </a:rPr>
              <a:t>Offer for preparation studies</a:t>
            </a:r>
            <a:endParaRPr kumimoji="0" lang="en-GB" sz="1200" strike="noStrike" kern="1200" cap="none" spc="0" normalizeH="0" baseline="0" noProof="0" dirty="0">
              <a:ln>
                <a:noFill/>
              </a:ln>
              <a:solidFill>
                <a:srgbClr val="FF7E00"/>
              </a:solidFill>
              <a:effectLst/>
              <a:uLnTx/>
              <a:uFillTx/>
              <a:latin typeface="Times New Roman" panose="02020603050405020304" pitchFamily="18" charset="0"/>
              <a:ea typeface="+mn-ea"/>
              <a:cs typeface="+mn-cs"/>
            </a:endParaRPr>
          </a:p>
        </p:txBody>
      </p:sp>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D49C3-6639-40F8-82A8-AEF98E89CF71}"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u="none" strike="noStrike" kern="1200" cap="none" spc="0" normalizeH="0" baseline="0" noProof="0" dirty="0">
              <a:ln>
                <a:noFill/>
              </a:ln>
              <a:solidFill>
                <a:prstClr val="black"/>
              </a:solidFill>
              <a:effectLst/>
              <a:uLnTx/>
              <a:uFillTx/>
              <a:ea typeface="+mn-ea"/>
              <a:cs typeface="+mn-cs"/>
            </a:endParaRPr>
          </a:p>
        </p:txBody>
      </p:sp>
      <p:sp>
        <p:nvSpPr>
          <p:cNvPr id="4" name="Header Placeholder 3">
            <a:extLst>
              <a:ext uri="{FF2B5EF4-FFF2-40B4-BE49-F238E27FC236}">
                <a16:creationId xmlns:a16="http://schemas.microsoft.com/office/drawing/2014/main" id="{71FA23F1-5192-414D-9EA3-CD6251A1197C}"/>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391249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ED1FC8-2C35-4D04-9452-DFA2FCDA2824}" type="slidenum">
              <a:rPr lang="en-GB" smtClean="0"/>
              <a:pPr/>
              <a:t>2</a:t>
            </a:fld>
            <a:endParaRPr lang="en-GB" dirty="0"/>
          </a:p>
        </p:txBody>
      </p:sp>
      <p:sp>
        <p:nvSpPr>
          <p:cNvPr id="5" name="Header Placeholder 4">
            <a:extLst>
              <a:ext uri="{FF2B5EF4-FFF2-40B4-BE49-F238E27FC236}">
                <a16:creationId xmlns:a16="http://schemas.microsoft.com/office/drawing/2014/main" id="{8680DA9E-D187-48BA-B143-012DD8EB2BDF}"/>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998406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D670E-36BF-3147-98ED-8F2C106407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517A97-7525-C6E8-BB49-2756ACAA09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A108A4-7602-408E-A111-BBE48FD489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7785B1-DD93-4E0E-6796-95B8E71955C5}"/>
              </a:ext>
            </a:extLst>
          </p:cNvPr>
          <p:cNvSpPr>
            <a:spLocks noGrp="1"/>
          </p:cNvSpPr>
          <p:nvPr>
            <p:ph type="sldNum" sz="quarter" idx="5"/>
          </p:nvPr>
        </p:nvSpPr>
        <p:spPr/>
        <p:txBody>
          <a:bodyPr/>
          <a:lstStyle/>
          <a:p>
            <a:fld id="{4CED1FC8-2C35-4D04-9452-DFA2FCDA2824}" type="slidenum">
              <a:rPr lang="en-GB" smtClean="0"/>
              <a:pPr/>
              <a:t>3</a:t>
            </a:fld>
            <a:endParaRPr lang="en-GB" dirty="0"/>
          </a:p>
        </p:txBody>
      </p:sp>
      <p:sp>
        <p:nvSpPr>
          <p:cNvPr id="5" name="Header Placeholder 4">
            <a:extLst>
              <a:ext uri="{FF2B5EF4-FFF2-40B4-BE49-F238E27FC236}">
                <a16:creationId xmlns:a16="http://schemas.microsoft.com/office/drawing/2014/main" id="{AA0C3483-4092-2FDE-C1DD-9E3F061CDAAF}"/>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508973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566B5-D927-B46C-114B-5C50532E0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8652F-8A21-B568-AC22-DDAE65A922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4C2319-B1CC-BDD8-9092-D08635A3C0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936755-A33A-A430-2A1B-472124A2912A}"/>
              </a:ext>
            </a:extLst>
          </p:cNvPr>
          <p:cNvSpPr>
            <a:spLocks noGrp="1"/>
          </p:cNvSpPr>
          <p:nvPr>
            <p:ph type="sldNum" sz="quarter" idx="5"/>
          </p:nvPr>
        </p:nvSpPr>
        <p:spPr/>
        <p:txBody>
          <a:bodyPr/>
          <a:lstStyle/>
          <a:p>
            <a:fld id="{4CED1FC8-2C35-4D04-9452-DFA2FCDA2824}" type="slidenum">
              <a:rPr lang="en-GB" smtClean="0"/>
              <a:pPr/>
              <a:t>4</a:t>
            </a:fld>
            <a:endParaRPr lang="en-GB" dirty="0"/>
          </a:p>
        </p:txBody>
      </p:sp>
      <p:sp>
        <p:nvSpPr>
          <p:cNvPr id="5" name="Header Placeholder 4">
            <a:extLst>
              <a:ext uri="{FF2B5EF4-FFF2-40B4-BE49-F238E27FC236}">
                <a16:creationId xmlns:a16="http://schemas.microsoft.com/office/drawing/2014/main" id="{8CD3CDE2-F69C-602C-EDB5-8B09F8D40536}"/>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2996768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D4D6C-AB10-125E-23DC-050D381B1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3E66D-7355-E3C6-2239-2DD3E2013D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DF965F-DE5D-59E4-D952-5B44D6BD38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66E144-0C2F-BD32-7DF8-E2B78E867892}"/>
              </a:ext>
            </a:extLst>
          </p:cNvPr>
          <p:cNvSpPr>
            <a:spLocks noGrp="1"/>
          </p:cNvSpPr>
          <p:nvPr>
            <p:ph type="sldNum" sz="quarter" idx="5"/>
          </p:nvPr>
        </p:nvSpPr>
        <p:spPr/>
        <p:txBody>
          <a:bodyPr/>
          <a:lstStyle/>
          <a:p>
            <a:fld id="{4CED1FC8-2C35-4D04-9452-DFA2FCDA2824}" type="slidenum">
              <a:rPr lang="en-GB" smtClean="0"/>
              <a:pPr/>
              <a:t>5</a:t>
            </a:fld>
            <a:endParaRPr lang="en-GB" dirty="0"/>
          </a:p>
        </p:txBody>
      </p:sp>
      <p:sp>
        <p:nvSpPr>
          <p:cNvPr id="5" name="Header Placeholder 4">
            <a:extLst>
              <a:ext uri="{FF2B5EF4-FFF2-40B4-BE49-F238E27FC236}">
                <a16:creationId xmlns:a16="http://schemas.microsoft.com/office/drawing/2014/main" id="{45FF918F-C1CB-3EDB-B60C-E99F09556913}"/>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2550431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Paper 1 aim </a:t>
            </a:r>
          </a:p>
          <a:p>
            <a:r>
              <a:rPr lang="en-US" dirty="0"/>
              <a:t>Paper 2 aim </a:t>
            </a:r>
          </a:p>
          <a:p>
            <a:endParaRPr lang="en-US" dirty="0"/>
          </a:p>
          <a:p>
            <a:r>
              <a:rPr lang="en-US" dirty="0"/>
              <a:t>Paper 3 aim - </a:t>
            </a:r>
            <a:endParaRPr lang="sr-Latn-ME" sz="1200" dirty="0">
              <a:solidFill>
                <a:srgbClr val="002060"/>
              </a:solidFill>
            </a:endParaRPr>
          </a:p>
          <a:p>
            <a:pPr marL="285750" indent="-285750" algn="just">
              <a:buFont typeface="Arial" panose="020B0604020202020204" pitchFamily="34" charset="0"/>
              <a:buChar char="•"/>
            </a:pPr>
            <a:r>
              <a:rPr lang="en-GB" sz="1200" dirty="0">
                <a:solidFill>
                  <a:srgbClr val="002060"/>
                </a:solidFill>
              </a:rPr>
              <a:t>Guided by Rodrik’s (2018) cleavage framework, we test the hypothesis that economic hardship drives support for left-wing populism (income-based cleavage), whereas exposure to globalization, through trade and immigration, drives right-wing populism (identity-based cleavage).</a:t>
            </a:r>
          </a:p>
          <a:p>
            <a:pPr marL="285750" indent="-285750" algn="just">
              <a:buFont typeface="Arial" panose="020B0604020202020204" pitchFamily="34" charset="0"/>
              <a:buChar char="•"/>
            </a:pPr>
            <a:r>
              <a:rPr lang="en-US" sz="1200" dirty="0">
                <a:solidFill>
                  <a:srgbClr val="002060"/>
                </a:solidFill>
              </a:rPr>
              <a:t>We study to what extent growing income inequality, openness to trade, financial globalization, and immigration could explain electoral behavior in the new political era.</a:t>
            </a:r>
            <a:r>
              <a:rPr lang="en-ME" sz="1200" dirty="0">
                <a:solidFill>
                  <a:srgbClr val="002060"/>
                </a:solidFill>
              </a:rPr>
              <a:t> </a:t>
            </a:r>
            <a:endParaRPr lang="en-GB" sz="1200" dirty="0">
              <a:solidFill>
                <a:srgbClr val="002060"/>
              </a:solidFill>
            </a:endParaRPr>
          </a:p>
          <a:p>
            <a:pPr marL="285750" indent="-285750" algn="just">
              <a:buFont typeface="Arial" panose="020B0604020202020204" pitchFamily="34" charset="0"/>
              <a:buChar char="•"/>
            </a:pPr>
            <a:r>
              <a:rPr lang="en-GB" sz="1200" dirty="0">
                <a:solidFill>
                  <a:srgbClr val="002060"/>
                </a:solidFill>
              </a:rPr>
              <a:t>The aim of this paper is to fill a gap in the existing literature by providing a macro-level, multidisciplinary analysis of structural drivers of left and right-wing populism in Europe, offering a novel alternative to dominant individual-level approaches.</a:t>
            </a:r>
          </a:p>
          <a:p>
            <a:pPr marL="285750" indent="-285750" algn="just">
              <a:buFont typeface="Arial" panose="020B0604020202020204" pitchFamily="34" charset="0"/>
              <a:buChar char="•"/>
            </a:pPr>
            <a:r>
              <a:rPr lang="en-GB" sz="1200" dirty="0">
                <a:solidFill>
                  <a:srgbClr val="002060"/>
                </a:solidFill>
              </a:rPr>
              <a:t>Most existing studies either focus on single-country cases or rely on individual-level data, limiting their comparability with our macro-level, cross-country analysis (</a:t>
            </a:r>
            <a:r>
              <a:rPr lang="en-GB" sz="1200" i="1" dirty="0">
                <a:solidFill>
                  <a:srgbClr val="002060"/>
                </a:solidFill>
              </a:rPr>
              <a:t>see reference list</a:t>
            </a:r>
            <a:r>
              <a:rPr lang="en-GB" sz="1200" dirty="0">
                <a:solidFill>
                  <a:srgbClr val="002060"/>
                </a:solidFill>
              </a:rPr>
              <a:t>). The literature that decides to take macro-level methodological path is limited, and our findings drastically differ (Bergh &amp; Kärnä, 2021). </a:t>
            </a:r>
          </a:p>
          <a:p>
            <a:endParaRPr lang="en-US" dirty="0"/>
          </a:p>
        </p:txBody>
      </p:sp>
      <p:sp>
        <p:nvSpPr>
          <p:cNvPr id="4" name="Slide Number Placeholder 3"/>
          <p:cNvSpPr>
            <a:spLocks noGrp="1"/>
          </p:cNvSpPr>
          <p:nvPr>
            <p:ph type="sldNum" sz="quarter" idx="5"/>
          </p:nvPr>
        </p:nvSpPr>
        <p:spPr/>
        <p:txBody>
          <a:bodyPr/>
          <a:lstStyle/>
          <a:p>
            <a:fld id="{4CED1FC8-2C35-4D04-9452-DFA2FCDA2824}" type="slidenum">
              <a:rPr lang="en-GB" smtClean="0"/>
              <a:pPr/>
              <a:t>6</a:t>
            </a:fld>
            <a:endParaRPr lang="en-GB" dirty="0"/>
          </a:p>
        </p:txBody>
      </p:sp>
      <p:sp>
        <p:nvSpPr>
          <p:cNvPr id="5" name="Header Placeholder 4">
            <a:extLst>
              <a:ext uri="{FF2B5EF4-FFF2-40B4-BE49-F238E27FC236}">
                <a16:creationId xmlns:a16="http://schemas.microsoft.com/office/drawing/2014/main" id="{CE23D365-DACB-449E-A60D-C89D336026E8}"/>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2936654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ED1FC8-2C35-4D04-9452-DFA2FCDA2824}" type="slidenum">
              <a:rPr lang="en-GB" smtClean="0"/>
              <a:pPr/>
              <a:t>7</a:t>
            </a:fld>
            <a:endParaRPr lang="en-GB" dirty="0"/>
          </a:p>
        </p:txBody>
      </p:sp>
      <p:sp>
        <p:nvSpPr>
          <p:cNvPr id="5" name="Header Placeholder 4">
            <a:extLst>
              <a:ext uri="{FF2B5EF4-FFF2-40B4-BE49-F238E27FC236}">
                <a16:creationId xmlns:a16="http://schemas.microsoft.com/office/drawing/2014/main" id="{FD12E85A-5E83-44E5-B2A3-7C627F070C75}"/>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209175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C5FC-5719-0178-9D7B-C968D1EC8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A6809-6E8F-66BE-2D04-03BECB686F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7AE13D-2D6B-CB17-4397-80DB083F4F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E0B29F-F8A2-7460-39C2-CBCC548EDB11}"/>
              </a:ext>
            </a:extLst>
          </p:cNvPr>
          <p:cNvSpPr>
            <a:spLocks noGrp="1"/>
          </p:cNvSpPr>
          <p:nvPr>
            <p:ph type="sldNum" sz="quarter" idx="5"/>
          </p:nvPr>
        </p:nvSpPr>
        <p:spPr/>
        <p:txBody>
          <a:bodyPr/>
          <a:lstStyle/>
          <a:p>
            <a:fld id="{4CED1FC8-2C35-4D04-9452-DFA2FCDA2824}" type="slidenum">
              <a:rPr lang="en-GB" smtClean="0"/>
              <a:pPr/>
              <a:t>8</a:t>
            </a:fld>
            <a:endParaRPr lang="en-GB" dirty="0"/>
          </a:p>
        </p:txBody>
      </p:sp>
      <p:sp>
        <p:nvSpPr>
          <p:cNvPr id="5" name="Header Placeholder 4">
            <a:extLst>
              <a:ext uri="{FF2B5EF4-FFF2-40B4-BE49-F238E27FC236}">
                <a16:creationId xmlns:a16="http://schemas.microsoft.com/office/drawing/2014/main" id="{E1FD3276-9456-D12D-DDF4-6517E72E95B6}"/>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1163137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33435-4B39-B1A2-A746-99D1A487F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616B95-8EB8-EECC-F916-F1B7469EF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91C18B-4423-48E9-E5B5-2ACEF28F55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B3DC4B-D43A-4207-4CE9-9FA2C62DB1A2}"/>
              </a:ext>
            </a:extLst>
          </p:cNvPr>
          <p:cNvSpPr>
            <a:spLocks noGrp="1"/>
          </p:cNvSpPr>
          <p:nvPr>
            <p:ph type="sldNum" sz="quarter" idx="5"/>
          </p:nvPr>
        </p:nvSpPr>
        <p:spPr/>
        <p:txBody>
          <a:bodyPr/>
          <a:lstStyle/>
          <a:p>
            <a:fld id="{4CED1FC8-2C35-4D04-9452-DFA2FCDA2824}" type="slidenum">
              <a:rPr lang="en-GB" smtClean="0"/>
              <a:pPr/>
              <a:t>9</a:t>
            </a:fld>
            <a:endParaRPr lang="en-GB" dirty="0"/>
          </a:p>
        </p:txBody>
      </p:sp>
      <p:sp>
        <p:nvSpPr>
          <p:cNvPr id="5" name="Header Placeholder 4">
            <a:extLst>
              <a:ext uri="{FF2B5EF4-FFF2-40B4-BE49-F238E27FC236}">
                <a16:creationId xmlns:a16="http://schemas.microsoft.com/office/drawing/2014/main" id="{4D672409-D5D5-273C-1E5F-D53752E6DCA0}"/>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435163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CAEE0-8470-DBAF-1177-A5E83A24F3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70193-82F2-06BC-43CE-A4DF466CB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E4C7E-935F-834A-6F16-F69565EAFE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B3F8C8-BD3D-BD93-9106-88D2B50AA5C2}"/>
              </a:ext>
            </a:extLst>
          </p:cNvPr>
          <p:cNvSpPr>
            <a:spLocks noGrp="1"/>
          </p:cNvSpPr>
          <p:nvPr>
            <p:ph type="sldNum" sz="quarter" idx="5"/>
          </p:nvPr>
        </p:nvSpPr>
        <p:spPr/>
        <p:txBody>
          <a:bodyPr/>
          <a:lstStyle/>
          <a:p>
            <a:fld id="{4CED1FC8-2C35-4D04-9452-DFA2FCDA2824}" type="slidenum">
              <a:rPr lang="en-GB" smtClean="0"/>
              <a:pPr/>
              <a:t>10</a:t>
            </a:fld>
            <a:endParaRPr lang="en-GB" dirty="0"/>
          </a:p>
        </p:txBody>
      </p:sp>
      <p:sp>
        <p:nvSpPr>
          <p:cNvPr id="5" name="Header Placeholder 4">
            <a:extLst>
              <a:ext uri="{FF2B5EF4-FFF2-40B4-BE49-F238E27FC236}">
                <a16:creationId xmlns:a16="http://schemas.microsoft.com/office/drawing/2014/main" id="{1F5D210F-0E7F-D13E-8D7C-42FC652FD5E4}"/>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634413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29A09-4DCC-FD29-5ADD-BF1F35A2D1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D2B04-313B-F3F2-1079-8AC962810B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F75876-CFE9-8392-582F-D1702AA757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DE75FD-1B0C-FE85-C44B-8F6C2350B214}"/>
              </a:ext>
            </a:extLst>
          </p:cNvPr>
          <p:cNvSpPr>
            <a:spLocks noGrp="1"/>
          </p:cNvSpPr>
          <p:nvPr>
            <p:ph type="sldNum" sz="quarter" idx="5"/>
          </p:nvPr>
        </p:nvSpPr>
        <p:spPr/>
        <p:txBody>
          <a:bodyPr/>
          <a:lstStyle/>
          <a:p>
            <a:fld id="{4CED1FC8-2C35-4D04-9452-DFA2FCDA2824}" type="slidenum">
              <a:rPr lang="en-GB" smtClean="0"/>
              <a:pPr/>
              <a:t>11</a:t>
            </a:fld>
            <a:endParaRPr lang="en-GB" dirty="0"/>
          </a:p>
        </p:txBody>
      </p:sp>
      <p:sp>
        <p:nvSpPr>
          <p:cNvPr id="5" name="Header Placeholder 4">
            <a:extLst>
              <a:ext uri="{FF2B5EF4-FFF2-40B4-BE49-F238E27FC236}">
                <a16:creationId xmlns:a16="http://schemas.microsoft.com/office/drawing/2014/main" id="{184445FB-B715-5F22-1336-BA2A0E8CD612}"/>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1704137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10168-4ECB-501B-43B0-2F078C83F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A3BC2-F690-8C6C-ED0B-A333B667E0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EEC930-9ABE-3013-B04C-1CE8A991C1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46AA14-4A4D-8D30-8094-7DA571E731D1}"/>
              </a:ext>
            </a:extLst>
          </p:cNvPr>
          <p:cNvSpPr>
            <a:spLocks noGrp="1"/>
          </p:cNvSpPr>
          <p:nvPr>
            <p:ph type="sldNum" sz="quarter" idx="5"/>
          </p:nvPr>
        </p:nvSpPr>
        <p:spPr/>
        <p:txBody>
          <a:bodyPr/>
          <a:lstStyle/>
          <a:p>
            <a:fld id="{4CED1FC8-2C35-4D04-9452-DFA2FCDA2824}" type="slidenum">
              <a:rPr lang="en-GB" smtClean="0"/>
              <a:pPr/>
              <a:t>12</a:t>
            </a:fld>
            <a:endParaRPr lang="en-GB" dirty="0"/>
          </a:p>
        </p:txBody>
      </p:sp>
      <p:sp>
        <p:nvSpPr>
          <p:cNvPr id="5" name="Header Placeholder 4">
            <a:extLst>
              <a:ext uri="{FF2B5EF4-FFF2-40B4-BE49-F238E27FC236}">
                <a16:creationId xmlns:a16="http://schemas.microsoft.com/office/drawing/2014/main" id="{3C69C704-7087-2548-A777-662759E76440}"/>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1589798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19BF3-45A6-D43E-27EE-61B2B843DD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B6C43-0C25-D48B-8CAD-31129F1136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F7592D-92C0-1781-B8ED-BE7D955A98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9A12DA-6CC9-E2A8-2A6F-6D5E44A2A095}"/>
              </a:ext>
            </a:extLst>
          </p:cNvPr>
          <p:cNvSpPr>
            <a:spLocks noGrp="1"/>
          </p:cNvSpPr>
          <p:nvPr>
            <p:ph type="sldNum" sz="quarter" idx="5"/>
          </p:nvPr>
        </p:nvSpPr>
        <p:spPr/>
        <p:txBody>
          <a:bodyPr/>
          <a:lstStyle/>
          <a:p>
            <a:fld id="{4CED1FC8-2C35-4D04-9452-DFA2FCDA2824}" type="slidenum">
              <a:rPr lang="en-GB" smtClean="0"/>
              <a:pPr/>
              <a:t>13</a:t>
            </a:fld>
            <a:endParaRPr lang="en-GB" dirty="0"/>
          </a:p>
        </p:txBody>
      </p:sp>
      <p:sp>
        <p:nvSpPr>
          <p:cNvPr id="5" name="Header Placeholder 4">
            <a:extLst>
              <a:ext uri="{FF2B5EF4-FFF2-40B4-BE49-F238E27FC236}">
                <a16:creationId xmlns:a16="http://schemas.microsoft.com/office/drawing/2014/main" id="{789579B3-83FB-C1AA-F585-D70357B4A800}"/>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2484229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BD311-78C8-446F-D904-4771E6187A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40957C-81C1-BCD9-BCE5-AAEC927051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BCCD3-00C8-F4D8-3285-943561A183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657C7F-10D1-9BFA-EDE5-D3A3F39C5A48}"/>
              </a:ext>
            </a:extLst>
          </p:cNvPr>
          <p:cNvSpPr>
            <a:spLocks noGrp="1"/>
          </p:cNvSpPr>
          <p:nvPr>
            <p:ph type="sldNum" sz="quarter" idx="5"/>
          </p:nvPr>
        </p:nvSpPr>
        <p:spPr/>
        <p:txBody>
          <a:bodyPr/>
          <a:lstStyle/>
          <a:p>
            <a:fld id="{4CED1FC8-2C35-4D04-9452-DFA2FCDA2824}" type="slidenum">
              <a:rPr lang="en-GB" smtClean="0"/>
              <a:pPr/>
              <a:t>14</a:t>
            </a:fld>
            <a:endParaRPr lang="en-GB" dirty="0"/>
          </a:p>
        </p:txBody>
      </p:sp>
      <p:sp>
        <p:nvSpPr>
          <p:cNvPr id="5" name="Header Placeholder 4">
            <a:extLst>
              <a:ext uri="{FF2B5EF4-FFF2-40B4-BE49-F238E27FC236}">
                <a16:creationId xmlns:a16="http://schemas.microsoft.com/office/drawing/2014/main" id="{CB1FB2B4-6C3A-4AD7-5A41-B25BB6440EC8}"/>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4032522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24043-5F9F-BF8E-36FF-455218F875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6D44-27E0-9777-703E-078E7EDA7B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877C5-ECE9-51D2-4348-C27FAD0E79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B24A36-BD33-E9B7-D578-A4E31A0489D1}"/>
              </a:ext>
            </a:extLst>
          </p:cNvPr>
          <p:cNvSpPr>
            <a:spLocks noGrp="1"/>
          </p:cNvSpPr>
          <p:nvPr>
            <p:ph type="sldNum" sz="quarter" idx="5"/>
          </p:nvPr>
        </p:nvSpPr>
        <p:spPr/>
        <p:txBody>
          <a:bodyPr/>
          <a:lstStyle/>
          <a:p>
            <a:fld id="{4CED1FC8-2C35-4D04-9452-DFA2FCDA2824}" type="slidenum">
              <a:rPr lang="en-GB" smtClean="0"/>
              <a:pPr/>
              <a:t>15</a:t>
            </a:fld>
            <a:endParaRPr lang="en-GB" dirty="0"/>
          </a:p>
        </p:txBody>
      </p:sp>
      <p:sp>
        <p:nvSpPr>
          <p:cNvPr id="5" name="Header Placeholder 4">
            <a:extLst>
              <a:ext uri="{FF2B5EF4-FFF2-40B4-BE49-F238E27FC236}">
                <a16:creationId xmlns:a16="http://schemas.microsoft.com/office/drawing/2014/main" id="{7F408A2A-7953-85B1-EF83-A9BE1DCA725D}"/>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4110604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157B1-B156-ACAA-264E-BE1AE94CCD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EF9199-4722-8FA1-4CA8-FC008BEAFE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2061CE-1C9B-8BDB-5E26-101C4D2EF2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25A164-6F97-159E-4E71-A4DEA184A168}"/>
              </a:ext>
            </a:extLst>
          </p:cNvPr>
          <p:cNvSpPr>
            <a:spLocks noGrp="1"/>
          </p:cNvSpPr>
          <p:nvPr>
            <p:ph type="sldNum" sz="quarter" idx="5"/>
          </p:nvPr>
        </p:nvSpPr>
        <p:spPr/>
        <p:txBody>
          <a:bodyPr/>
          <a:lstStyle/>
          <a:p>
            <a:fld id="{4CED1FC8-2C35-4D04-9452-DFA2FCDA2824}" type="slidenum">
              <a:rPr lang="en-GB" smtClean="0"/>
              <a:pPr/>
              <a:t>16</a:t>
            </a:fld>
            <a:endParaRPr lang="en-GB" dirty="0"/>
          </a:p>
        </p:txBody>
      </p:sp>
      <p:sp>
        <p:nvSpPr>
          <p:cNvPr id="5" name="Header Placeholder 4">
            <a:extLst>
              <a:ext uri="{FF2B5EF4-FFF2-40B4-BE49-F238E27FC236}">
                <a16:creationId xmlns:a16="http://schemas.microsoft.com/office/drawing/2014/main" id="{C4A4F397-C3ED-8C9A-5D1C-9AF5C66BA15C}"/>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512286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7F892-DBB6-F2B6-3415-FD1121155E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F8C9FD-2B2A-072F-A28E-12930CB26E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09775-0DC2-06D6-4AA1-B2E6EC5F11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718CB8-325E-99F8-A712-47314C00C9D8}"/>
              </a:ext>
            </a:extLst>
          </p:cNvPr>
          <p:cNvSpPr>
            <a:spLocks noGrp="1"/>
          </p:cNvSpPr>
          <p:nvPr>
            <p:ph type="sldNum" sz="quarter" idx="5"/>
          </p:nvPr>
        </p:nvSpPr>
        <p:spPr/>
        <p:txBody>
          <a:bodyPr/>
          <a:lstStyle/>
          <a:p>
            <a:fld id="{4CED1FC8-2C35-4D04-9452-DFA2FCDA2824}" type="slidenum">
              <a:rPr lang="en-GB" smtClean="0"/>
              <a:pPr/>
              <a:t>17</a:t>
            </a:fld>
            <a:endParaRPr lang="en-GB" dirty="0"/>
          </a:p>
        </p:txBody>
      </p:sp>
      <p:sp>
        <p:nvSpPr>
          <p:cNvPr id="5" name="Header Placeholder 4">
            <a:extLst>
              <a:ext uri="{FF2B5EF4-FFF2-40B4-BE49-F238E27FC236}">
                <a16:creationId xmlns:a16="http://schemas.microsoft.com/office/drawing/2014/main" id="{D9690049-1479-A989-F184-F64FB1DA522B}"/>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669418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F2491-05F6-C400-0047-15648B7AE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D0ADA-F660-D3A5-82EA-94B7D37A6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7C104F-2B9A-0DF3-FA26-9CFA333EF41C}"/>
              </a:ext>
            </a:extLst>
          </p:cNvPr>
          <p:cNvSpPr>
            <a:spLocks noGrp="1"/>
          </p:cNvSpPr>
          <p:nvPr>
            <p:ph type="body" idx="1"/>
          </p:nvPr>
        </p:nvSpPr>
        <p:spPr/>
        <p:txBody>
          <a:bodyPr/>
          <a:lstStyle/>
          <a:p>
            <a:endParaRPr lang="en-DE" dirty="0"/>
          </a:p>
        </p:txBody>
      </p:sp>
      <p:sp>
        <p:nvSpPr>
          <p:cNvPr id="4" name="Slide Number Placeholder 3">
            <a:extLst>
              <a:ext uri="{FF2B5EF4-FFF2-40B4-BE49-F238E27FC236}">
                <a16:creationId xmlns:a16="http://schemas.microsoft.com/office/drawing/2014/main" id="{5A9A9E06-60DC-B39A-1713-9E5C9B16C8A4}"/>
              </a:ext>
            </a:extLst>
          </p:cNvPr>
          <p:cNvSpPr>
            <a:spLocks noGrp="1"/>
          </p:cNvSpPr>
          <p:nvPr>
            <p:ph type="sldNum" sz="quarter" idx="5"/>
          </p:nvPr>
        </p:nvSpPr>
        <p:spPr/>
        <p:txBody>
          <a:bodyPr/>
          <a:lstStyle/>
          <a:p>
            <a:pPr>
              <a:defRPr/>
            </a:pPr>
            <a:fld id="{741BE673-61F9-45F1-8975-E4EFE3B109DE}" type="slidenum">
              <a:rPr lang="en-US" smtClean="0"/>
              <a:pPr>
                <a:defRPr/>
              </a:pPr>
              <a:t>18</a:t>
            </a:fld>
            <a:endParaRPr lang="en-US"/>
          </a:p>
        </p:txBody>
      </p:sp>
      <p:sp>
        <p:nvSpPr>
          <p:cNvPr id="5" name="Header Placeholder 4">
            <a:extLst>
              <a:ext uri="{FF2B5EF4-FFF2-40B4-BE49-F238E27FC236}">
                <a16:creationId xmlns:a16="http://schemas.microsoft.com/office/drawing/2014/main" id="{FA4D0704-626F-79B9-4B86-2A4EFF3E49AA}"/>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2313410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ED1FC8-2C35-4D04-9452-DFA2FCDA2824}" type="slidenum">
              <a:rPr lang="en-GB" smtClean="0"/>
              <a:pPr/>
              <a:t>19</a:t>
            </a:fld>
            <a:endParaRPr lang="en-GB" dirty="0"/>
          </a:p>
        </p:txBody>
      </p:sp>
      <p:sp>
        <p:nvSpPr>
          <p:cNvPr id="5" name="Header Placeholder 4">
            <a:extLst>
              <a:ext uri="{FF2B5EF4-FFF2-40B4-BE49-F238E27FC236}">
                <a16:creationId xmlns:a16="http://schemas.microsoft.com/office/drawing/2014/main" id="{4D9791C5-CC2E-435B-8D6D-88CE3BFEDB42}"/>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813216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E" dirty="0"/>
          </a:p>
        </p:txBody>
      </p:sp>
      <p:sp>
        <p:nvSpPr>
          <p:cNvPr id="4" name="Slide Number Placeholder 3"/>
          <p:cNvSpPr>
            <a:spLocks noGrp="1"/>
          </p:cNvSpPr>
          <p:nvPr>
            <p:ph type="sldNum" sz="quarter" idx="5"/>
          </p:nvPr>
        </p:nvSpPr>
        <p:spPr/>
        <p:txBody>
          <a:bodyPr/>
          <a:lstStyle/>
          <a:p>
            <a:fld id="{4CED1FC8-2C35-4D04-9452-DFA2FCDA2824}" type="slidenum">
              <a:rPr lang="en-GB" smtClean="0"/>
              <a:pPr/>
              <a:t>20</a:t>
            </a:fld>
            <a:endParaRPr lang="en-GB" dirty="0"/>
          </a:p>
        </p:txBody>
      </p:sp>
    </p:spTree>
    <p:extLst>
      <p:ext uri="{BB962C8B-B14F-4D97-AF65-F5344CB8AC3E}">
        <p14:creationId xmlns:p14="http://schemas.microsoft.com/office/powerpoint/2010/main" val="2777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B7044-CC5B-A67D-7CA6-0989065A0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D56DB-1AD8-C9A3-8E63-A20E177DE5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69904F-057A-685D-B469-824C949E3E42}"/>
              </a:ext>
            </a:extLst>
          </p:cNvPr>
          <p:cNvSpPr>
            <a:spLocks noGrp="1"/>
          </p:cNvSpPr>
          <p:nvPr>
            <p:ph type="body" idx="1"/>
          </p:nvPr>
        </p:nvSpPr>
        <p:spPr/>
        <p:txBody>
          <a:bodyPr/>
          <a:lstStyle/>
          <a:p>
            <a:endParaRPr lang="en-US" dirty="0"/>
          </a:p>
          <a:p>
            <a:r>
              <a:rPr lang="en-US" dirty="0"/>
              <a:t>Paper 1 aim </a:t>
            </a:r>
          </a:p>
          <a:p>
            <a:r>
              <a:rPr lang="en-US" dirty="0"/>
              <a:t>Paper 2 aim </a:t>
            </a:r>
          </a:p>
          <a:p>
            <a:endParaRPr lang="en-US" dirty="0"/>
          </a:p>
          <a:p>
            <a:r>
              <a:rPr lang="en-US" dirty="0"/>
              <a:t>Paper 3 aim - </a:t>
            </a:r>
            <a:endParaRPr lang="sr-Latn-ME" sz="1200" dirty="0">
              <a:solidFill>
                <a:srgbClr val="002060"/>
              </a:solidFill>
            </a:endParaRPr>
          </a:p>
          <a:p>
            <a:pPr marL="285750" indent="-285750" algn="just">
              <a:buFont typeface="Arial" panose="020B0604020202020204" pitchFamily="34" charset="0"/>
              <a:buChar char="•"/>
            </a:pPr>
            <a:r>
              <a:rPr lang="en-GB" sz="1200" dirty="0">
                <a:solidFill>
                  <a:srgbClr val="002060"/>
                </a:solidFill>
              </a:rPr>
              <a:t>Guided by Rodrik’s (2018) cleavage framework, we test the hypothesis that economic hardship drives support for left-wing populism (income-based cleavage), whereas exposure to globalization, through trade and immigration, drives right-wing populism (identity-based cleavage).</a:t>
            </a:r>
          </a:p>
          <a:p>
            <a:pPr marL="285750" indent="-285750" algn="just">
              <a:buFont typeface="Arial" panose="020B0604020202020204" pitchFamily="34" charset="0"/>
              <a:buChar char="•"/>
            </a:pPr>
            <a:r>
              <a:rPr lang="en-US" sz="1200" dirty="0">
                <a:solidFill>
                  <a:srgbClr val="002060"/>
                </a:solidFill>
              </a:rPr>
              <a:t>We study to what extent growing income inequality, openness to trade, financial globalization, and immigration could explain electoral behavior in the new political era.</a:t>
            </a:r>
            <a:r>
              <a:rPr lang="en-ME" sz="1200" dirty="0">
                <a:solidFill>
                  <a:srgbClr val="002060"/>
                </a:solidFill>
              </a:rPr>
              <a:t> </a:t>
            </a:r>
            <a:endParaRPr lang="en-GB" sz="1200" dirty="0">
              <a:solidFill>
                <a:srgbClr val="002060"/>
              </a:solidFill>
            </a:endParaRPr>
          </a:p>
          <a:p>
            <a:pPr marL="285750" indent="-285750" algn="just">
              <a:buFont typeface="Arial" panose="020B0604020202020204" pitchFamily="34" charset="0"/>
              <a:buChar char="•"/>
            </a:pPr>
            <a:r>
              <a:rPr lang="en-GB" sz="1200" dirty="0">
                <a:solidFill>
                  <a:srgbClr val="002060"/>
                </a:solidFill>
              </a:rPr>
              <a:t>The aim of this paper is to fill a gap in the existing literature by providing a macro-level, multidisciplinary analysis of structural drivers of left and right-wing populism in Europe, offering a novel alternative to dominant individual-level approaches.</a:t>
            </a:r>
          </a:p>
          <a:p>
            <a:pPr marL="285750" indent="-285750" algn="just">
              <a:buFont typeface="Arial" panose="020B0604020202020204" pitchFamily="34" charset="0"/>
              <a:buChar char="•"/>
            </a:pPr>
            <a:r>
              <a:rPr lang="en-GB" sz="1200" dirty="0">
                <a:solidFill>
                  <a:srgbClr val="002060"/>
                </a:solidFill>
              </a:rPr>
              <a:t>Most existing studies either focus on single-country cases or rely on individual-level data, limiting their comparability with our macro-level, cross-country analysis (</a:t>
            </a:r>
            <a:r>
              <a:rPr lang="en-GB" sz="1200" i="1" dirty="0">
                <a:solidFill>
                  <a:srgbClr val="002060"/>
                </a:solidFill>
              </a:rPr>
              <a:t>see reference list</a:t>
            </a:r>
            <a:r>
              <a:rPr lang="en-GB" sz="1200" dirty="0">
                <a:solidFill>
                  <a:srgbClr val="002060"/>
                </a:solidFill>
              </a:rPr>
              <a:t>). The literature that decides to take macro-level methodological path is limited, and our findings drastically differ (Bergh &amp; Kärnä, 2021). </a:t>
            </a:r>
          </a:p>
          <a:p>
            <a:endParaRPr lang="en-US" dirty="0"/>
          </a:p>
        </p:txBody>
      </p:sp>
      <p:sp>
        <p:nvSpPr>
          <p:cNvPr id="4" name="Slide Number Placeholder 3">
            <a:extLst>
              <a:ext uri="{FF2B5EF4-FFF2-40B4-BE49-F238E27FC236}">
                <a16:creationId xmlns:a16="http://schemas.microsoft.com/office/drawing/2014/main" id="{FEBF3C44-4B34-A93C-42F3-4D823F3C7D74}"/>
              </a:ext>
            </a:extLst>
          </p:cNvPr>
          <p:cNvSpPr>
            <a:spLocks noGrp="1"/>
          </p:cNvSpPr>
          <p:nvPr>
            <p:ph type="sldNum" sz="quarter" idx="5"/>
          </p:nvPr>
        </p:nvSpPr>
        <p:spPr/>
        <p:txBody>
          <a:bodyPr/>
          <a:lstStyle/>
          <a:p>
            <a:fld id="{4CED1FC8-2C35-4D04-9452-DFA2FCDA2824}" type="slidenum">
              <a:rPr lang="en-GB" smtClean="0"/>
              <a:pPr/>
              <a:t>21</a:t>
            </a:fld>
            <a:endParaRPr lang="en-GB" dirty="0"/>
          </a:p>
        </p:txBody>
      </p:sp>
      <p:sp>
        <p:nvSpPr>
          <p:cNvPr id="5" name="Header Placeholder 4">
            <a:extLst>
              <a:ext uri="{FF2B5EF4-FFF2-40B4-BE49-F238E27FC236}">
                <a16:creationId xmlns:a16="http://schemas.microsoft.com/office/drawing/2014/main" id="{F6487BE6-8C53-FC25-95F6-CD13AFC20175}"/>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2660165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32E31-14FF-B7FB-7804-0DD9941D0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22117-5720-AD7D-E118-700664A948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1AAA81-6A72-DEDA-DCE9-F3123A8DFC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1B124-6AE4-DBA2-BDC4-E677C40720BA}"/>
              </a:ext>
            </a:extLst>
          </p:cNvPr>
          <p:cNvSpPr>
            <a:spLocks noGrp="1"/>
          </p:cNvSpPr>
          <p:nvPr>
            <p:ph type="sldNum" sz="quarter" idx="5"/>
          </p:nvPr>
        </p:nvSpPr>
        <p:spPr/>
        <p:txBody>
          <a:bodyPr/>
          <a:lstStyle/>
          <a:p>
            <a:fld id="{4CED1FC8-2C35-4D04-9452-DFA2FCDA2824}" type="slidenum">
              <a:rPr lang="en-GB" smtClean="0"/>
              <a:pPr/>
              <a:t>22</a:t>
            </a:fld>
            <a:endParaRPr lang="en-GB" dirty="0"/>
          </a:p>
        </p:txBody>
      </p:sp>
      <p:sp>
        <p:nvSpPr>
          <p:cNvPr id="5" name="Header Placeholder 4">
            <a:extLst>
              <a:ext uri="{FF2B5EF4-FFF2-40B4-BE49-F238E27FC236}">
                <a16:creationId xmlns:a16="http://schemas.microsoft.com/office/drawing/2014/main" id="{D45D1016-3EAB-52B6-D965-E849518B1B96}"/>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253462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BCBF6-7D0F-5594-30C7-ED361BE646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3B7094-4253-584D-CBA2-3F4B864BD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DBA0D-9F50-F1EC-75B7-6F6F65353A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76BD7DA-9461-47B8-348A-45E64073D6D2}"/>
              </a:ext>
            </a:extLst>
          </p:cNvPr>
          <p:cNvSpPr>
            <a:spLocks noGrp="1"/>
          </p:cNvSpPr>
          <p:nvPr>
            <p:ph type="sldNum" sz="quarter" idx="5"/>
          </p:nvPr>
        </p:nvSpPr>
        <p:spPr/>
        <p:txBody>
          <a:bodyPr/>
          <a:lstStyle/>
          <a:p>
            <a:fld id="{4CED1FC8-2C35-4D04-9452-DFA2FCDA2824}" type="slidenum">
              <a:rPr lang="en-GB" smtClean="0"/>
              <a:pPr/>
              <a:t>23</a:t>
            </a:fld>
            <a:endParaRPr lang="en-GB" dirty="0"/>
          </a:p>
        </p:txBody>
      </p:sp>
      <p:sp>
        <p:nvSpPr>
          <p:cNvPr id="5" name="Header Placeholder 4">
            <a:extLst>
              <a:ext uri="{FF2B5EF4-FFF2-40B4-BE49-F238E27FC236}">
                <a16:creationId xmlns:a16="http://schemas.microsoft.com/office/drawing/2014/main" id="{EC2DCB80-5E7A-F7E9-7C06-5140D8F5A6E3}"/>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533191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E630A-C0EB-9AAA-5C5A-4EDAA49D9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1F7C79-E575-3ED1-4D8C-FCD522D142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D12636-0F38-7A6C-4F17-1A8CAE18EF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0749AF-F14A-598C-CD9E-11F9640136E4}"/>
              </a:ext>
            </a:extLst>
          </p:cNvPr>
          <p:cNvSpPr>
            <a:spLocks noGrp="1"/>
          </p:cNvSpPr>
          <p:nvPr>
            <p:ph type="sldNum" sz="quarter" idx="5"/>
          </p:nvPr>
        </p:nvSpPr>
        <p:spPr/>
        <p:txBody>
          <a:bodyPr/>
          <a:lstStyle/>
          <a:p>
            <a:fld id="{4CED1FC8-2C35-4D04-9452-DFA2FCDA2824}" type="slidenum">
              <a:rPr lang="en-GB" smtClean="0"/>
              <a:pPr/>
              <a:t>24</a:t>
            </a:fld>
            <a:endParaRPr lang="en-GB" dirty="0"/>
          </a:p>
        </p:txBody>
      </p:sp>
      <p:sp>
        <p:nvSpPr>
          <p:cNvPr id="5" name="Header Placeholder 4">
            <a:extLst>
              <a:ext uri="{FF2B5EF4-FFF2-40B4-BE49-F238E27FC236}">
                <a16:creationId xmlns:a16="http://schemas.microsoft.com/office/drawing/2014/main" id="{8CBED86A-86A1-2AAF-1F66-835379EAD1C5}"/>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19514373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3741C-EB32-C5D4-330A-4DB64F86E6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CE29EE-8D5C-533E-C7C6-CD948FD32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615CC5-5598-68AA-DC7D-38E5CEB724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DD5B23-C59F-7513-89A1-E4A498FB9064}"/>
              </a:ext>
            </a:extLst>
          </p:cNvPr>
          <p:cNvSpPr>
            <a:spLocks noGrp="1"/>
          </p:cNvSpPr>
          <p:nvPr>
            <p:ph type="sldNum" sz="quarter" idx="5"/>
          </p:nvPr>
        </p:nvSpPr>
        <p:spPr/>
        <p:txBody>
          <a:bodyPr/>
          <a:lstStyle/>
          <a:p>
            <a:fld id="{4CED1FC8-2C35-4D04-9452-DFA2FCDA2824}" type="slidenum">
              <a:rPr lang="en-GB" smtClean="0"/>
              <a:pPr/>
              <a:t>25</a:t>
            </a:fld>
            <a:endParaRPr lang="en-GB" dirty="0"/>
          </a:p>
        </p:txBody>
      </p:sp>
      <p:sp>
        <p:nvSpPr>
          <p:cNvPr id="5" name="Header Placeholder 4">
            <a:extLst>
              <a:ext uri="{FF2B5EF4-FFF2-40B4-BE49-F238E27FC236}">
                <a16:creationId xmlns:a16="http://schemas.microsoft.com/office/drawing/2014/main" id="{A7658863-49B2-D30D-6C82-AE60AFC8E701}"/>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2239158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ED1FC8-2C35-4D04-9452-DFA2FCDA2824}" type="slidenum">
              <a:rPr lang="en-GB" smtClean="0"/>
              <a:pPr/>
              <a:t>26</a:t>
            </a:fld>
            <a:endParaRPr lang="en-GB" dirty="0"/>
          </a:p>
        </p:txBody>
      </p:sp>
      <p:sp>
        <p:nvSpPr>
          <p:cNvPr id="5" name="Header Placeholder 4">
            <a:extLst>
              <a:ext uri="{FF2B5EF4-FFF2-40B4-BE49-F238E27FC236}">
                <a16:creationId xmlns:a16="http://schemas.microsoft.com/office/drawing/2014/main" id="{39A7444B-9B51-4AE2-98AC-92870E8E603D}"/>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6326009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pPr>
              <a:defRPr/>
            </a:pPr>
            <a:fld id="{741BE673-61F9-45F1-8975-E4EFE3B109DE}" type="slidenum">
              <a:rPr lang="en-US" smtClean="0"/>
              <a:pPr>
                <a:defRPr/>
              </a:pPr>
              <a:t>27</a:t>
            </a:fld>
            <a:endParaRPr lang="en-US"/>
          </a:p>
        </p:txBody>
      </p:sp>
      <p:sp>
        <p:nvSpPr>
          <p:cNvPr id="5" name="Header Placeholder 4">
            <a:extLst>
              <a:ext uri="{FF2B5EF4-FFF2-40B4-BE49-F238E27FC236}">
                <a16:creationId xmlns:a16="http://schemas.microsoft.com/office/drawing/2014/main" id="{3C25D98A-E2D2-4CC4-87B6-CB6656CD14D8}"/>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3861976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E" dirty="0"/>
          </a:p>
        </p:txBody>
      </p:sp>
      <p:sp>
        <p:nvSpPr>
          <p:cNvPr id="4" name="Slide Number Placeholder 3"/>
          <p:cNvSpPr>
            <a:spLocks noGrp="1"/>
          </p:cNvSpPr>
          <p:nvPr>
            <p:ph type="sldNum" sz="quarter" idx="5"/>
          </p:nvPr>
        </p:nvSpPr>
        <p:spPr/>
        <p:txBody>
          <a:bodyPr/>
          <a:lstStyle/>
          <a:p>
            <a:fld id="{4CED1FC8-2C35-4D04-9452-DFA2FCDA2824}" type="slidenum">
              <a:rPr lang="en-GB" smtClean="0"/>
              <a:pPr/>
              <a:t>28</a:t>
            </a:fld>
            <a:endParaRPr lang="en-GB" dirty="0"/>
          </a:p>
        </p:txBody>
      </p:sp>
    </p:spTree>
    <p:extLst>
      <p:ext uri="{BB962C8B-B14F-4D97-AF65-F5344CB8AC3E}">
        <p14:creationId xmlns:p14="http://schemas.microsoft.com/office/powerpoint/2010/main" val="30368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40739-18E0-C29B-EB45-5209E00B45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60EE1-403B-EA32-7D3F-B5DA459A1E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EF78BC-E1E2-D0E9-95E8-2822A91037F3}"/>
              </a:ext>
            </a:extLst>
          </p:cNvPr>
          <p:cNvSpPr>
            <a:spLocks noGrp="1"/>
          </p:cNvSpPr>
          <p:nvPr>
            <p:ph type="body" idx="1"/>
          </p:nvPr>
        </p:nvSpPr>
        <p:spPr/>
        <p:txBody>
          <a:bodyPr/>
          <a:lstStyle/>
          <a:p>
            <a:endParaRPr lang="en-ME" dirty="0"/>
          </a:p>
        </p:txBody>
      </p:sp>
      <p:sp>
        <p:nvSpPr>
          <p:cNvPr id="4" name="Slide Number Placeholder 3">
            <a:extLst>
              <a:ext uri="{FF2B5EF4-FFF2-40B4-BE49-F238E27FC236}">
                <a16:creationId xmlns:a16="http://schemas.microsoft.com/office/drawing/2014/main" id="{BDCDB293-BC4F-169A-5C3F-F78654113C30}"/>
              </a:ext>
            </a:extLst>
          </p:cNvPr>
          <p:cNvSpPr>
            <a:spLocks noGrp="1"/>
          </p:cNvSpPr>
          <p:nvPr>
            <p:ph type="sldNum" sz="quarter" idx="5"/>
          </p:nvPr>
        </p:nvSpPr>
        <p:spPr/>
        <p:txBody>
          <a:bodyPr/>
          <a:lstStyle/>
          <a:p>
            <a:fld id="{4CED1FC8-2C35-4D04-9452-DFA2FCDA2824}" type="slidenum">
              <a:rPr lang="en-GB" smtClean="0"/>
              <a:pPr/>
              <a:t>29</a:t>
            </a:fld>
            <a:endParaRPr lang="en-GB" dirty="0"/>
          </a:p>
        </p:txBody>
      </p:sp>
    </p:spTree>
    <p:extLst>
      <p:ext uri="{BB962C8B-B14F-4D97-AF65-F5344CB8AC3E}">
        <p14:creationId xmlns:p14="http://schemas.microsoft.com/office/powerpoint/2010/main" val="2954378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B38A1-0784-6983-E778-85862EE00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C29B8-A012-E49C-EF06-0BC2BC2C4B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4B84E8-ED39-5314-0C74-268229A5E993}"/>
              </a:ext>
            </a:extLst>
          </p:cNvPr>
          <p:cNvSpPr>
            <a:spLocks noGrp="1"/>
          </p:cNvSpPr>
          <p:nvPr>
            <p:ph type="body" idx="1"/>
          </p:nvPr>
        </p:nvSpPr>
        <p:spPr/>
        <p:txBody>
          <a:bodyPr/>
          <a:lstStyle/>
          <a:p>
            <a:endParaRPr lang="en-ME" dirty="0"/>
          </a:p>
        </p:txBody>
      </p:sp>
      <p:sp>
        <p:nvSpPr>
          <p:cNvPr id="4" name="Slide Number Placeholder 3">
            <a:extLst>
              <a:ext uri="{FF2B5EF4-FFF2-40B4-BE49-F238E27FC236}">
                <a16:creationId xmlns:a16="http://schemas.microsoft.com/office/drawing/2014/main" id="{10D1E6CD-A0C3-10F9-82C5-FF80D942A03E}"/>
              </a:ext>
            </a:extLst>
          </p:cNvPr>
          <p:cNvSpPr>
            <a:spLocks noGrp="1"/>
          </p:cNvSpPr>
          <p:nvPr>
            <p:ph type="sldNum" sz="quarter" idx="5"/>
          </p:nvPr>
        </p:nvSpPr>
        <p:spPr/>
        <p:txBody>
          <a:bodyPr/>
          <a:lstStyle/>
          <a:p>
            <a:fld id="{4CED1FC8-2C35-4D04-9452-DFA2FCDA2824}" type="slidenum">
              <a:rPr lang="en-GB" smtClean="0"/>
              <a:pPr/>
              <a:t>32</a:t>
            </a:fld>
            <a:endParaRPr lang="en-GB" dirty="0"/>
          </a:p>
        </p:txBody>
      </p:sp>
    </p:spTree>
    <p:extLst>
      <p:ext uri="{BB962C8B-B14F-4D97-AF65-F5344CB8AC3E}">
        <p14:creationId xmlns:p14="http://schemas.microsoft.com/office/powerpoint/2010/main" val="3723529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A912B-3BB4-59B1-C970-15558F482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FBF55-914E-C3C6-BD7E-2A3A3EB96C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9A687-FB1A-5B75-4DFB-3379C3C4792E}"/>
              </a:ext>
            </a:extLst>
          </p:cNvPr>
          <p:cNvSpPr>
            <a:spLocks noGrp="1"/>
          </p:cNvSpPr>
          <p:nvPr>
            <p:ph type="body" idx="1"/>
          </p:nvPr>
        </p:nvSpPr>
        <p:spPr/>
        <p:txBody>
          <a:bodyPr/>
          <a:lstStyle/>
          <a:p>
            <a:endParaRPr lang="en-ME" dirty="0"/>
          </a:p>
        </p:txBody>
      </p:sp>
      <p:sp>
        <p:nvSpPr>
          <p:cNvPr id="4" name="Slide Number Placeholder 3">
            <a:extLst>
              <a:ext uri="{FF2B5EF4-FFF2-40B4-BE49-F238E27FC236}">
                <a16:creationId xmlns:a16="http://schemas.microsoft.com/office/drawing/2014/main" id="{CD3D25E7-9233-9849-07DD-79827844968C}"/>
              </a:ext>
            </a:extLst>
          </p:cNvPr>
          <p:cNvSpPr>
            <a:spLocks noGrp="1"/>
          </p:cNvSpPr>
          <p:nvPr>
            <p:ph type="sldNum" sz="quarter" idx="5"/>
          </p:nvPr>
        </p:nvSpPr>
        <p:spPr/>
        <p:txBody>
          <a:bodyPr/>
          <a:lstStyle/>
          <a:p>
            <a:fld id="{4CED1FC8-2C35-4D04-9452-DFA2FCDA2824}" type="slidenum">
              <a:rPr lang="en-GB" smtClean="0"/>
              <a:pPr/>
              <a:t>33</a:t>
            </a:fld>
            <a:endParaRPr lang="en-GB" dirty="0"/>
          </a:p>
        </p:txBody>
      </p:sp>
    </p:spTree>
    <p:extLst>
      <p:ext uri="{BB962C8B-B14F-4D97-AF65-F5344CB8AC3E}">
        <p14:creationId xmlns:p14="http://schemas.microsoft.com/office/powerpoint/2010/main" val="3790777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65B8B-560B-5FF5-D27C-DD29F1850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F9A041-46E4-8EF5-2002-C70D8814C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B302E6-97F1-B375-637C-97DE03BA12BF}"/>
              </a:ext>
            </a:extLst>
          </p:cNvPr>
          <p:cNvSpPr>
            <a:spLocks noGrp="1"/>
          </p:cNvSpPr>
          <p:nvPr>
            <p:ph type="body" idx="1"/>
          </p:nvPr>
        </p:nvSpPr>
        <p:spPr/>
        <p:txBody>
          <a:bodyPr/>
          <a:lstStyle/>
          <a:p>
            <a:endParaRPr lang="en-ME" dirty="0"/>
          </a:p>
        </p:txBody>
      </p:sp>
      <p:sp>
        <p:nvSpPr>
          <p:cNvPr id="4" name="Slide Number Placeholder 3">
            <a:extLst>
              <a:ext uri="{FF2B5EF4-FFF2-40B4-BE49-F238E27FC236}">
                <a16:creationId xmlns:a16="http://schemas.microsoft.com/office/drawing/2014/main" id="{67BC29C1-9452-EFE8-44AC-0836153A83A3}"/>
              </a:ext>
            </a:extLst>
          </p:cNvPr>
          <p:cNvSpPr>
            <a:spLocks noGrp="1"/>
          </p:cNvSpPr>
          <p:nvPr>
            <p:ph type="sldNum" sz="quarter" idx="5"/>
          </p:nvPr>
        </p:nvSpPr>
        <p:spPr/>
        <p:txBody>
          <a:bodyPr/>
          <a:lstStyle/>
          <a:p>
            <a:fld id="{4CED1FC8-2C35-4D04-9452-DFA2FCDA2824}" type="slidenum">
              <a:rPr lang="en-GB" smtClean="0"/>
              <a:pPr/>
              <a:t>34</a:t>
            </a:fld>
            <a:endParaRPr lang="en-GB" dirty="0"/>
          </a:p>
        </p:txBody>
      </p:sp>
    </p:spTree>
    <p:extLst>
      <p:ext uri="{BB962C8B-B14F-4D97-AF65-F5344CB8AC3E}">
        <p14:creationId xmlns:p14="http://schemas.microsoft.com/office/powerpoint/2010/main" val="23888913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ED1FC8-2C35-4D04-9452-DFA2FCDA2824}" type="slidenum">
              <a:rPr lang="en-GB" smtClean="0"/>
              <a:pPr/>
              <a:t>35</a:t>
            </a:fld>
            <a:endParaRPr lang="en-GB" dirty="0"/>
          </a:p>
        </p:txBody>
      </p:sp>
      <p:sp>
        <p:nvSpPr>
          <p:cNvPr id="5" name="Header Placeholder 4">
            <a:extLst>
              <a:ext uri="{FF2B5EF4-FFF2-40B4-BE49-F238E27FC236}">
                <a16:creationId xmlns:a16="http://schemas.microsoft.com/office/drawing/2014/main" id="{4D9791C5-CC2E-435B-8D6D-88CE3BFEDB42}"/>
              </a:ext>
            </a:extLst>
          </p:cNvPr>
          <p:cNvSpPr>
            <a:spLocks noGrp="1"/>
          </p:cNvSpPr>
          <p:nvPr>
            <p:ph type="hdr" sz="quarter"/>
          </p:nvPr>
        </p:nvSpPr>
        <p:spPr>
          <a:xfrm>
            <a:off x="0" y="0"/>
            <a:ext cx="2950475" cy="497046"/>
          </a:xfrm>
        </p:spPr>
        <p:txBody>
          <a:bodyPr/>
          <a:lstStyle/>
          <a:p>
            <a:endParaRPr lang="en-US"/>
          </a:p>
        </p:txBody>
      </p:sp>
    </p:spTree>
    <p:extLst>
      <p:ext uri="{BB962C8B-B14F-4D97-AF65-F5344CB8AC3E}">
        <p14:creationId xmlns:p14="http://schemas.microsoft.com/office/powerpoint/2010/main" val="22527494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CD2AC-9FF5-03F6-BB01-81A26AB2E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670B5A-B4F3-B3D3-7A21-19CCB1222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37511F-DE15-407D-6734-3649069121F3}"/>
              </a:ext>
            </a:extLst>
          </p:cNvPr>
          <p:cNvSpPr>
            <a:spLocks noGrp="1"/>
          </p:cNvSpPr>
          <p:nvPr>
            <p:ph type="body" idx="1"/>
          </p:nvPr>
        </p:nvSpPr>
        <p:spPr/>
        <p:txBody>
          <a:bodyPr/>
          <a:lstStyle/>
          <a:p>
            <a:endParaRPr lang="en-ME" dirty="0"/>
          </a:p>
        </p:txBody>
      </p:sp>
      <p:sp>
        <p:nvSpPr>
          <p:cNvPr id="4" name="Slide Number Placeholder 3">
            <a:extLst>
              <a:ext uri="{FF2B5EF4-FFF2-40B4-BE49-F238E27FC236}">
                <a16:creationId xmlns:a16="http://schemas.microsoft.com/office/drawing/2014/main" id="{FF04FE9C-359C-99A1-04BB-4E64C4260DCF}"/>
              </a:ext>
            </a:extLst>
          </p:cNvPr>
          <p:cNvSpPr>
            <a:spLocks noGrp="1"/>
          </p:cNvSpPr>
          <p:nvPr>
            <p:ph type="sldNum" sz="quarter" idx="5"/>
          </p:nvPr>
        </p:nvSpPr>
        <p:spPr/>
        <p:txBody>
          <a:bodyPr/>
          <a:lstStyle/>
          <a:p>
            <a:fld id="{4CED1FC8-2C35-4D04-9452-DFA2FCDA2824}" type="slidenum">
              <a:rPr lang="en-GB" smtClean="0"/>
              <a:pPr/>
              <a:t>36</a:t>
            </a:fld>
            <a:endParaRPr lang="en-GB" dirty="0"/>
          </a:p>
        </p:txBody>
      </p:sp>
    </p:spTree>
    <p:extLst>
      <p:ext uri="{BB962C8B-B14F-4D97-AF65-F5344CB8AC3E}">
        <p14:creationId xmlns:p14="http://schemas.microsoft.com/office/powerpoint/2010/main" val="37395831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F782F-6D18-779E-D401-1FA46CF5EE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5ADBE8-B4D6-BE18-AC7F-279A59BD6C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9DFA46-65A5-BE48-A5BB-7E341BC08AFC}"/>
              </a:ext>
            </a:extLst>
          </p:cNvPr>
          <p:cNvSpPr>
            <a:spLocks noGrp="1"/>
          </p:cNvSpPr>
          <p:nvPr>
            <p:ph type="body" idx="1"/>
          </p:nvPr>
        </p:nvSpPr>
        <p:spPr/>
        <p:txBody>
          <a:bodyPr/>
          <a:lstStyle/>
          <a:p>
            <a:endParaRPr lang="en-ME" dirty="0"/>
          </a:p>
        </p:txBody>
      </p:sp>
      <p:sp>
        <p:nvSpPr>
          <p:cNvPr id="4" name="Slide Number Placeholder 3">
            <a:extLst>
              <a:ext uri="{FF2B5EF4-FFF2-40B4-BE49-F238E27FC236}">
                <a16:creationId xmlns:a16="http://schemas.microsoft.com/office/drawing/2014/main" id="{9BB37549-CE16-C009-0C9F-7D87C4F1E3BC}"/>
              </a:ext>
            </a:extLst>
          </p:cNvPr>
          <p:cNvSpPr>
            <a:spLocks noGrp="1"/>
          </p:cNvSpPr>
          <p:nvPr>
            <p:ph type="sldNum" sz="quarter" idx="5"/>
          </p:nvPr>
        </p:nvSpPr>
        <p:spPr/>
        <p:txBody>
          <a:bodyPr/>
          <a:lstStyle/>
          <a:p>
            <a:fld id="{4CED1FC8-2C35-4D04-9452-DFA2FCDA2824}" type="slidenum">
              <a:rPr lang="en-GB" smtClean="0"/>
              <a:pPr/>
              <a:t>37</a:t>
            </a:fld>
            <a:endParaRPr lang="en-GB" dirty="0"/>
          </a:p>
        </p:txBody>
      </p:sp>
    </p:spTree>
    <p:extLst>
      <p:ext uri="{BB962C8B-B14F-4D97-AF65-F5344CB8AC3E}">
        <p14:creationId xmlns:p14="http://schemas.microsoft.com/office/powerpoint/2010/main" val="11827145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AC49B-E2E6-B4E3-2F36-AC8AEF091F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E2910-1C2F-5152-C2A7-09F889C70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AB752-AFAF-D66E-EFD4-0B081528E249}"/>
              </a:ext>
            </a:extLst>
          </p:cNvPr>
          <p:cNvSpPr>
            <a:spLocks noGrp="1"/>
          </p:cNvSpPr>
          <p:nvPr>
            <p:ph type="body" idx="1"/>
          </p:nvPr>
        </p:nvSpPr>
        <p:spPr/>
        <p:txBody>
          <a:bodyPr/>
          <a:lstStyle/>
          <a:p>
            <a:endParaRPr lang="en-ME" dirty="0"/>
          </a:p>
        </p:txBody>
      </p:sp>
      <p:sp>
        <p:nvSpPr>
          <p:cNvPr id="4" name="Slide Number Placeholder 3">
            <a:extLst>
              <a:ext uri="{FF2B5EF4-FFF2-40B4-BE49-F238E27FC236}">
                <a16:creationId xmlns:a16="http://schemas.microsoft.com/office/drawing/2014/main" id="{A70377EF-6B4C-EF23-F7B2-BEC0CB865103}"/>
              </a:ext>
            </a:extLst>
          </p:cNvPr>
          <p:cNvSpPr>
            <a:spLocks noGrp="1"/>
          </p:cNvSpPr>
          <p:nvPr>
            <p:ph type="sldNum" sz="quarter" idx="5"/>
          </p:nvPr>
        </p:nvSpPr>
        <p:spPr/>
        <p:txBody>
          <a:bodyPr/>
          <a:lstStyle/>
          <a:p>
            <a:fld id="{4CED1FC8-2C35-4D04-9452-DFA2FCDA2824}" type="slidenum">
              <a:rPr lang="en-GB" smtClean="0"/>
              <a:pPr/>
              <a:t>38</a:t>
            </a:fld>
            <a:endParaRPr lang="en-GB" dirty="0"/>
          </a:p>
        </p:txBody>
      </p:sp>
    </p:spTree>
    <p:extLst>
      <p:ext uri="{BB962C8B-B14F-4D97-AF65-F5344CB8AC3E}">
        <p14:creationId xmlns:p14="http://schemas.microsoft.com/office/powerpoint/2010/main" val="1416842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2EBA6-5B56-8801-EDE4-F2E6FCFBED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500E04-666C-EF32-3091-E7678D1DBB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38A702-8FB6-77FE-92B1-FE0879BABA67}"/>
              </a:ext>
            </a:extLst>
          </p:cNvPr>
          <p:cNvSpPr>
            <a:spLocks noGrp="1"/>
          </p:cNvSpPr>
          <p:nvPr>
            <p:ph type="body" idx="1"/>
          </p:nvPr>
        </p:nvSpPr>
        <p:spPr/>
        <p:txBody>
          <a:bodyPr/>
          <a:lstStyle/>
          <a:p>
            <a:endParaRPr lang="en-ME" dirty="0"/>
          </a:p>
        </p:txBody>
      </p:sp>
      <p:sp>
        <p:nvSpPr>
          <p:cNvPr id="4" name="Slide Number Placeholder 3">
            <a:extLst>
              <a:ext uri="{FF2B5EF4-FFF2-40B4-BE49-F238E27FC236}">
                <a16:creationId xmlns:a16="http://schemas.microsoft.com/office/drawing/2014/main" id="{E60BB353-37FE-08F8-008A-A4646328088E}"/>
              </a:ext>
            </a:extLst>
          </p:cNvPr>
          <p:cNvSpPr>
            <a:spLocks noGrp="1"/>
          </p:cNvSpPr>
          <p:nvPr>
            <p:ph type="sldNum" sz="quarter" idx="5"/>
          </p:nvPr>
        </p:nvSpPr>
        <p:spPr/>
        <p:txBody>
          <a:bodyPr/>
          <a:lstStyle/>
          <a:p>
            <a:fld id="{4CED1FC8-2C35-4D04-9452-DFA2FCDA2824}" type="slidenum">
              <a:rPr lang="en-GB" smtClean="0"/>
              <a:pPr/>
              <a:t>39</a:t>
            </a:fld>
            <a:endParaRPr lang="en-GB" dirty="0"/>
          </a:p>
        </p:txBody>
      </p:sp>
    </p:spTree>
    <p:extLst>
      <p:ext uri="{BB962C8B-B14F-4D97-AF65-F5344CB8AC3E}">
        <p14:creationId xmlns:p14="http://schemas.microsoft.com/office/powerpoint/2010/main" val="1739984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Column Text">
    <p:spTree>
      <p:nvGrpSpPr>
        <p:cNvPr id="1" name=""/>
        <p:cNvGrpSpPr/>
        <p:nvPr/>
      </p:nvGrpSpPr>
      <p:grpSpPr>
        <a:xfrm>
          <a:off x="0" y="0"/>
          <a:ext cx="0" cy="0"/>
          <a:chOff x="0" y="0"/>
          <a:chExt cx="0" cy="0"/>
        </a:xfrm>
      </p:grpSpPr>
      <p:sp>
        <p:nvSpPr>
          <p:cNvPr id="8" name="JS SlideHeader"/>
          <p:cNvSpPr txBox="1">
            <a:spLocks/>
          </p:cNvSpPr>
          <p:nvPr userDrawn="1"/>
        </p:nvSpPr>
        <p:spPr bwMode="gray">
          <a:xfrm>
            <a:off x="9439855" y="6598800"/>
            <a:ext cx="179536" cy="184666"/>
          </a:xfrm>
          <a:prstGeom prst="rect">
            <a:avLst/>
          </a:prstGeom>
        </p:spPr>
        <p:txBody>
          <a:bodyPr vert="horz" wrap="none" lIns="0" tIns="0" rIns="0" bIns="0" rtlCol="0" anchor="t" anchorCtr="0">
            <a:spAutoFit/>
          </a:bodyPr>
          <a:lstStyle>
            <a:lvl1pPr algn="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BCBD5CE-FE55-485E-BA6D-0BE96853AB9F}" type="slidenum">
              <a:rPr kumimoji="0" lang="en-GB" sz="1200" b="0" i="0" u="none" strike="noStrike" kern="1200" cap="none" spc="0" normalizeH="0" baseline="0" noProof="0" smtClean="0">
                <a:ln>
                  <a:noFill/>
                </a:ln>
                <a:solidFill>
                  <a:srgbClr val="FF7E00"/>
                </a:solidFill>
                <a:effectLst/>
                <a:uLnTx/>
                <a:uFillTx/>
                <a:latin typeface="Times New Roman" panose="02020603050405020304" pitchFamily="18"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rgbClr val="FF7E00"/>
              </a:solidFill>
              <a:effectLst/>
              <a:uLnTx/>
              <a:uFillTx/>
              <a:latin typeface="Times New Roman" panose="02020603050405020304" pitchFamily="18" charset="0"/>
              <a:ea typeface="+mn-ea"/>
              <a:cs typeface="Arial" panose="020B0604020202020204" pitchFamily="34" charset="0"/>
            </a:endParaRPr>
          </a:p>
        </p:txBody>
      </p:sp>
      <p:sp>
        <p:nvSpPr>
          <p:cNvPr id="3" name="Title Placeholder 1"/>
          <p:cNvSpPr>
            <a:spLocks noGrp="1"/>
          </p:cNvSpPr>
          <p:nvPr>
            <p:ph type="title"/>
          </p:nvPr>
        </p:nvSpPr>
        <p:spPr>
          <a:xfrm>
            <a:off x="271463" y="621665"/>
            <a:ext cx="9361487" cy="366713"/>
          </a:xfrm>
          <a:prstGeom prst="rect">
            <a:avLst/>
          </a:prstGeom>
        </p:spPr>
        <p:txBody>
          <a:bodyPr/>
          <a:lstStyle/>
          <a:p>
            <a:r>
              <a:rPr lang="en-US"/>
              <a:t>Click to edit Master title style</a:t>
            </a:r>
            <a:endParaRPr lang="en-GB" dirty="0"/>
          </a:p>
        </p:txBody>
      </p:sp>
      <p:sp>
        <p:nvSpPr>
          <p:cNvPr id="9" name="Text Placeholder 8"/>
          <p:cNvSpPr>
            <a:spLocks noGrp="1"/>
          </p:cNvSpPr>
          <p:nvPr>
            <p:ph type="body" sz="quarter" idx="10"/>
          </p:nvPr>
        </p:nvSpPr>
        <p:spPr>
          <a:xfrm>
            <a:off x="273050" y="1412785"/>
            <a:ext cx="9359900" cy="188769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09880954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sp>
        <p:nvSpPr>
          <p:cNvPr id="13" name="JS SlideHeader"/>
          <p:cNvSpPr txBox="1">
            <a:spLocks/>
          </p:cNvSpPr>
          <p:nvPr userDrawn="1"/>
        </p:nvSpPr>
        <p:spPr bwMode="gray">
          <a:xfrm>
            <a:off x="9439855" y="6598800"/>
            <a:ext cx="179536" cy="184666"/>
          </a:xfrm>
          <a:prstGeom prst="rect">
            <a:avLst/>
          </a:prstGeom>
        </p:spPr>
        <p:txBody>
          <a:bodyPr vert="horz" wrap="none" lIns="0" tIns="0" rIns="0" bIns="0" rtlCol="0" anchor="t" anchorCtr="0">
            <a:spAutoFit/>
          </a:bodyPr>
          <a:lstStyle>
            <a:lvl1pPr algn="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BCBD5CE-FE55-485E-BA6D-0BE96853AB9F}" type="slidenum">
              <a:rPr kumimoji="0" lang="en-GB" sz="1200" b="0" i="0" u="none" strike="noStrike" kern="1200" cap="none" spc="0" normalizeH="0" baseline="0" noProof="0" smtClean="0">
                <a:ln>
                  <a:noFill/>
                </a:ln>
                <a:solidFill>
                  <a:srgbClr val="FF7E00"/>
                </a:solidFill>
                <a:effectLst/>
                <a:uLnTx/>
                <a:uFillTx/>
                <a:latin typeface="Times New Roman" panose="02020603050405020304" pitchFamily="18"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rgbClr val="FF7E00"/>
              </a:solidFill>
              <a:effectLst/>
              <a:uLnTx/>
              <a:uFillTx/>
              <a:latin typeface="Times New Roman" panose="02020603050405020304" pitchFamily="18" charset="0"/>
              <a:ea typeface="+mn-ea"/>
              <a:cs typeface="Arial" panose="020B0604020202020204" pitchFamily="34" charset="0"/>
            </a:endParaRPr>
          </a:p>
        </p:txBody>
      </p:sp>
      <p:sp>
        <p:nvSpPr>
          <p:cNvPr id="3" name="Text Placeholder 2"/>
          <p:cNvSpPr>
            <a:spLocks noGrp="1"/>
          </p:cNvSpPr>
          <p:nvPr>
            <p:ph type="body" sz="quarter" idx="10"/>
          </p:nvPr>
        </p:nvSpPr>
        <p:spPr>
          <a:xfrm>
            <a:off x="271463" y="1412875"/>
            <a:ext cx="4610100" cy="188769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2"/>
          <p:cNvSpPr>
            <a:spLocks noGrp="1"/>
          </p:cNvSpPr>
          <p:nvPr>
            <p:ph type="body" sz="quarter" idx="11"/>
          </p:nvPr>
        </p:nvSpPr>
        <p:spPr>
          <a:xfrm>
            <a:off x="5023345" y="1412875"/>
            <a:ext cx="4610100" cy="188769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Placeholder 1"/>
          <p:cNvSpPr>
            <a:spLocks noGrp="1"/>
          </p:cNvSpPr>
          <p:nvPr>
            <p:ph type="title"/>
          </p:nvPr>
        </p:nvSpPr>
        <p:spPr>
          <a:xfrm>
            <a:off x="271463" y="621665"/>
            <a:ext cx="9361487" cy="366713"/>
          </a:xfrm>
          <a:prstGeom prst="rect">
            <a:avLst/>
          </a:prstGeom>
        </p:spPr>
        <p:txBody>
          <a:bodyPr/>
          <a:lstStyle/>
          <a:p>
            <a:r>
              <a:rPr lang="en-US"/>
              <a:t>Click to edit Master title style</a:t>
            </a:r>
            <a:endParaRPr lang="en-GB" dirty="0"/>
          </a:p>
        </p:txBody>
      </p:sp>
    </p:spTree>
    <p:extLst>
      <p:ext uri="{BB962C8B-B14F-4D97-AF65-F5344CB8AC3E}">
        <p14:creationId xmlns:p14="http://schemas.microsoft.com/office/powerpoint/2010/main" val="357523475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JS SlideHeader"/>
          <p:cNvSpPr txBox="1">
            <a:spLocks/>
          </p:cNvSpPr>
          <p:nvPr userDrawn="1"/>
        </p:nvSpPr>
        <p:spPr bwMode="gray">
          <a:xfrm>
            <a:off x="9439855" y="6598800"/>
            <a:ext cx="179536" cy="184666"/>
          </a:xfrm>
          <a:prstGeom prst="rect">
            <a:avLst/>
          </a:prstGeom>
        </p:spPr>
        <p:txBody>
          <a:bodyPr vert="horz" wrap="none" lIns="0" tIns="0" rIns="0" bIns="0" rtlCol="0" anchor="t" anchorCtr="0">
            <a:spAutoFit/>
          </a:bodyPr>
          <a:lstStyle>
            <a:lvl1pPr algn="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BCBD5CE-FE55-485E-BA6D-0BE96853AB9F}" type="slidenum">
              <a:rPr kumimoji="0" lang="en-GB" sz="1200" b="0" i="0" u="none" strike="noStrike" kern="1200" cap="none" spc="0" normalizeH="0" baseline="0" noProof="0" smtClean="0">
                <a:ln>
                  <a:noFill/>
                </a:ln>
                <a:solidFill>
                  <a:srgbClr val="FF7E00"/>
                </a:solidFill>
                <a:effectLst/>
                <a:uLnTx/>
                <a:uFillTx/>
                <a:latin typeface="Times New Roman" panose="02020603050405020304" pitchFamily="18"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rgbClr val="FF7E00"/>
              </a:solidFill>
              <a:effectLst/>
              <a:uLnTx/>
              <a:uFillTx/>
              <a:latin typeface="Times New Roman" panose="02020603050405020304" pitchFamily="18" charset="0"/>
              <a:ea typeface="+mn-ea"/>
              <a:cs typeface="Arial" panose="020B0604020202020204" pitchFamily="34" charset="0"/>
            </a:endParaRPr>
          </a:p>
        </p:txBody>
      </p:sp>
      <p:sp>
        <p:nvSpPr>
          <p:cNvPr id="3" name="Title Placeholder 1"/>
          <p:cNvSpPr>
            <a:spLocks noGrp="1"/>
          </p:cNvSpPr>
          <p:nvPr>
            <p:ph type="title"/>
          </p:nvPr>
        </p:nvSpPr>
        <p:spPr>
          <a:xfrm>
            <a:off x="271463" y="621665"/>
            <a:ext cx="9361487" cy="366713"/>
          </a:xfrm>
          <a:prstGeom prst="rect">
            <a:avLst/>
          </a:prstGeom>
        </p:spPr>
        <p:txBody>
          <a:bodyPr/>
          <a:lstStyle/>
          <a:p>
            <a:r>
              <a:rPr lang="en-US"/>
              <a:t>Click to edit Master title style</a:t>
            </a:r>
            <a:endParaRPr lang="en-GB" dirty="0"/>
          </a:p>
        </p:txBody>
      </p:sp>
    </p:spTree>
    <p:extLst>
      <p:ext uri="{BB962C8B-B14F-4D97-AF65-F5344CB8AC3E}">
        <p14:creationId xmlns:p14="http://schemas.microsoft.com/office/powerpoint/2010/main" val="320089491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JS SlideHeader"/>
          <p:cNvSpPr txBox="1">
            <a:spLocks/>
          </p:cNvSpPr>
          <p:nvPr userDrawn="1"/>
        </p:nvSpPr>
        <p:spPr bwMode="gray">
          <a:xfrm>
            <a:off x="9439855" y="6598800"/>
            <a:ext cx="179536" cy="184666"/>
          </a:xfrm>
          <a:prstGeom prst="rect">
            <a:avLst/>
          </a:prstGeom>
        </p:spPr>
        <p:txBody>
          <a:bodyPr vert="horz" wrap="none" lIns="0" tIns="0" rIns="0" bIns="0" rtlCol="0" anchor="t" anchorCtr="0">
            <a:spAutoFit/>
          </a:bodyPr>
          <a:lstStyle>
            <a:lvl1pPr algn="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BCBD5CE-FE55-485E-BA6D-0BE96853AB9F}" type="slidenum">
              <a:rPr kumimoji="0" lang="en-GB" sz="1200" b="0" i="0" u="none" strike="noStrike" kern="1200" cap="none" spc="0" normalizeH="0" baseline="0" noProof="0" smtClean="0">
                <a:ln>
                  <a:noFill/>
                </a:ln>
                <a:solidFill>
                  <a:srgbClr val="FF7E00"/>
                </a:solidFill>
                <a:effectLst/>
                <a:uLnTx/>
                <a:uFillTx/>
                <a:latin typeface="Times New Roman" panose="02020603050405020304" pitchFamily="18"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rgbClr val="FF7E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67122143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tter 1 layout">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71463" y="2426400"/>
            <a:ext cx="9347200" cy="184666"/>
          </a:xfrm>
          <a:noFill/>
        </p:spPr>
        <p:txBody>
          <a:bodyPr/>
          <a:lstStyle/>
          <a:p>
            <a:pPr lvl="0"/>
            <a:r>
              <a:rPr lang="en-US"/>
              <a:t>Edit Master text styles</a:t>
            </a:r>
          </a:p>
        </p:txBody>
      </p:sp>
      <p:sp>
        <p:nvSpPr>
          <p:cNvPr id="5" name="Text Placeholder 4"/>
          <p:cNvSpPr>
            <a:spLocks noGrp="1"/>
          </p:cNvSpPr>
          <p:nvPr>
            <p:ph type="body" sz="quarter" idx="14"/>
          </p:nvPr>
        </p:nvSpPr>
        <p:spPr>
          <a:xfrm>
            <a:off x="271463" y="3124800"/>
            <a:ext cx="9347200" cy="1249060"/>
          </a:xfrm>
          <a:noFill/>
        </p:spPr>
        <p:txBody>
          <a:bodyPr numCol="2" spcCol="144000"/>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Rectangle 8"/>
          <p:cNvSpPr/>
          <p:nvPr userDrawn="1"/>
        </p:nvSpPr>
        <p:spPr bwMode="gray">
          <a:xfrm>
            <a:off x="4898441" y="397015"/>
            <a:ext cx="109118" cy="386054"/>
          </a:xfrm>
          <a:prstGeom prst="rect">
            <a:avLst/>
          </a:prstGeom>
          <a:solidFill>
            <a:schemeClr val="bg1"/>
          </a:solidFill>
          <a:ln w="3175" algn="ctr">
            <a:noFill/>
            <a:miter lim="800000"/>
            <a:headEnd/>
            <a:tailEnd/>
          </a:ln>
          <a:effectLst/>
        </p:spPr>
        <p:txBody>
          <a:bodyPr vert="horz" wrap="none" lIns="54000" tIns="54000" rIns="54000" bIns="54000" numCol="1" rtlCol="0" anchor="ctr" anchorCtr="0" compatLnSpc="1">
            <a:prstTxWarp prst="textNoShape">
              <a:avLst/>
            </a:prstTxWarp>
            <a:spAutoFit/>
          </a:bodyPr>
          <a:lstStyle/>
          <a:p>
            <a:pPr algn="ctr"/>
            <a:endParaRPr lang="en-GB" dirty="0">
              <a:latin typeface="Arial" panose="020B0604020202020204" pitchFamily="34" charset="0"/>
            </a:endParaRPr>
          </a:p>
        </p:txBody>
      </p:sp>
      <p:sp>
        <p:nvSpPr>
          <p:cNvPr id="16" name="JS SlideHeader"/>
          <p:cNvSpPr txBox="1">
            <a:spLocks/>
          </p:cNvSpPr>
          <p:nvPr userDrawn="1"/>
        </p:nvSpPr>
        <p:spPr bwMode="gray">
          <a:xfrm>
            <a:off x="9439855" y="6598800"/>
            <a:ext cx="179536" cy="184666"/>
          </a:xfrm>
          <a:prstGeom prst="rect">
            <a:avLst/>
          </a:prstGeom>
        </p:spPr>
        <p:txBody>
          <a:bodyPr vert="horz" wrap="none" lIns="0" tIns="0" rIns="0" bIns="0" rtlCol="0" anchor="t" anchorCtr="0">
            <a:spAutoFit/>
          </a:bodyPr>
          <a:lstStyle>
            <a:lvl1pPr algn="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BCBD5CE-FE55-485E-BA6D-0BE96853AB9F}" type="slidenum">
              <a:rPr kumimoji="0" lang="en-GB" sz="1200" b="0" i="0" u="none" strike="noStrike" kern="1200" cap="none" spc="0" normalizeH="0" baseline="0" noProof="0" smtClean="0">
                <a:ln>
                  <a:noFill/>
                </a:ln>
                <a:solidFill>
                  <a:srgbClr val="FF7E00"/>
                </a:solidFill>
                <a:effectLst/>
                <a:uLnTx/>
                <a:uFillTx/>
                <a:latin typeface="Times New Roman" panose="02020603050405020304" pitchFamily="18"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rgbClr val="FF7E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50423962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tter 2 layout">
    <p:spTree>
      <p:nvGrpSpPr>
        <p:cNvPr id="1" name=""/>
        <p:cNvGrpSpPr/>
        <p:nvPr/>
      </p:nvGrpSpPr>
      <p:grpSpPr>
        <a:xfrm>
          <a:off x="0" y="0"/>
          <a:ext cx="0" cy="0"/>
          <a:chOff x="0" y="0"/>
          <a:chExt cx="0" cy="0"/>
        </a:xfrm>
      </p:grpSpPr>
      <p:sp>
        <p:nvSpPr>
          <p:cNvPr id="11" name="Rectangle 10"/>
          <p:cNvSpPr/>
          <p:nvPr userDrawn="1"/>
        </p:nvSpPr>
        <p:spPr bwMode="gray">
          <a:xfrm>
            <a:off x="4898441" y="397015"/>
            <a:ext cx="109118" cy="386054"/>
          </a:xfrm>
          <a:prstGeom prst="rect">
            <a:avLst/>
          </a:prstGeom>
          <a:solidFill>
            <a:schemeClr val="bg1"/>
          </a:solidFill>
          <a:ln w="3175" algn="ctr">
            <a:noFill/>
            <a:miter lim="800000"/>
            <a:headEnd/>
            <a:tailEnd/>
          </a:ln>
          <a:effectLst/>
        </p:spPr>
        <p:txBody>
          <a:bodyPr vert="horz" wrap="none" lIns="54000" tIns="54000" rIns="54000" bIns="54000" numCol="1" rtlCol="0" anchor="ctr" anchorCtr="0" compatLnSpc="1">
            <a:prstTxWarp prst="textNoShape">
              <a:avLst/>
            </a:prstTxWarp>
            <a:spAutoFit/>
          </a:bodyPr>
          <a:lstStyle/>
          <a:p>
            <a:pPr algn="ctr"/>
            <a:endParaRPr lang="en-GB" dirty="0">
              <a:latin typeface="Arial" panose="020B0604020202020204" pitchFamily="34" charset="0"/>
            </a:endParaRPr>
          </a:p>
        </p:txBody>
      </p:sp>
      <p:sp>
        <p:nvSpPr>
          <p:cNvPr id="13" name="Text Placeholder 12"/>
          <p:cNvSpPr>
            <a:spLocks noGrp="1"/>
          </p:cNvSpPr>
          <p:nvPr>
            <p:ph type="body" sz="quarter" idx="10"/>
          </p:nvPr>
        </p:nvSpPr>
        <p:spPr>
          <a:xfrm>
            <a:off x="273050" y="1412875"/>
            <a:ext cx="9346341" cy="4392613"/>
          </a:xfrm>
          <a:noFill/>
        </p:spPr>
        <p:txBody>
          <a:bodyPr vert="horz" lIns="0" tIns="0" rIns="0" bIns="0" numCol="2" spcCol="144000" rtlCol="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JS SlideHeader"/>
          <p:cNvSpPr txBox="1">
            <a:spLocks/>
          </p:cNvSpPr>
          <p:nvPr userDrawn="1"/>
        </p:nvSpPr>
        <p:spPr bwMode="gray">
          <a:xfrm>
            <a:off x="9439855" y="6598800"/>
            <a:ext cx="179536" cy="184666"/>
          </a:xfrm>
          <a:prstGeom prst="rect">
            <a:avLst/>
          </a:prstGeom>
        </p:spPr>
        <p:txBody>
          <a:bodyPr vert="horz" wrap="none" lIns="0" tIns="0" rIns="0" bIns="0" rtlCol="0" anchor="t" anchorCtr="0">
            <a:spAutoFit/>
          </a:bodyPr>
          <a:lstStyle>
            <a:lvl1pPr algn="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BCBD5CE-FE55-485E-BA6D-0BE96853AB9F}" type="slidenum">
              <a:rPr kumimoji="0" lang="en-GB" sz="1200" b="0" i="0" u="none" strike="noStrike" kern="1200" cap="none" spc="0" normalizeH="0" baseline="0" noProof="0" smtClean="0">
                <a:ln>
                  <a:noFill/>
                </a:ln>
                <a:solidFill>
                  <a:srgbClr val="FF7E00"/>
                </a:solidFill>
                <a:effectLst/>
                <a:uLnTx/>
                <a:uFillTx/>
                <a:latin typeface="Times New Roman" panose="02020603050405020304" pitchFamily="18"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rgbClr val="FF7E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45248241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D29C78-2922-4864-ADBE-44A6F37C6AA7}"/>
              </a:ext>
            </a:extLst>
          </p:cNvPr>
          <p:cNvSpPr/>
          <p:nvPr userDrawn="1"/>
        </p:nvSpPr>
        <p:spPr bwMode="white">
          <a:xfrm>
            <a:off x="0" y="6577447"/>
            <a:ext cx="9906000" cy="280553"/>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sz="800" dirty="0" err="1">
              <a:solidFill>
                <a:schemeClr val="bg1"/>
              </a:solidFill>
              <a:latin typeface="Arial" panose="020B0604020202020204" pitchFamily="34" charset="0"/>
              <a:cs typeface="Arial" panose="020B0604020202020204" pitchFamily="34" charset="0"/>
            </a:endParaRPr>
          </a:p>
        </p:txBody>
      </p:sp>
      <p:sp>
        <p:nvSpPr>
          <p:cNvPr id="7" name="Rectangle 6"/>
          <p:cNvSpPr/>
          <p:nvPr userDrawn="1"/>
        </p:nvSpPr>
        <p:spPr bwMode="gray">
          <a:xfrm>
            <a:off x="4898441" y="397015"/>
            <a:ext cx="109118" cy="386054"/>
          </a:xfrm>
          <a:prstGeom prst="rect">
            <a:avLst/>
          </a:prstGeom>
          <a:solidFill>
            <a:schemeClr val="bg1"/>
          </a:solidFill>
          <a:ln w="3175" algn="ctr">
            <a:noFill/>
            <a:miter lim="800000"/>
            <a:headEnd/>
            <a:tailEnd/>
          </a:ln>
          <a:effectLst/>
        </p:spPr>
        <p:txBody>
          <a:bodyPr vert="horz" wrap="none" lIns="54000" tIns="54000" rIns="54000" bIns="54000" numCol="1" rtlCol="0" anchor="ctr" anchorCtr="0" compatLnSpc="1">
            <a:prstTxWarp prst="textNoShape">
              <a:avLst/>
            </a:prstTxWarp>
            <a:spAutoFit/>
          </a:bodyPr>
          <a:lstStyle/>
          <a:p>
            <a:pPr algn="ctr"/>
            <a:endParaRPr lang="en-GB" dirty="0">
              <a:latin typeface="Arial" panose="020B0604020202020204" pitchFamily="34" charset="0"/>
            </a:endParaRPr>
          </a:p>
        </p:txBody>
      </p:sp>
      <p:sp>
        <p:nvSpPr>
          <p:cNvPr id="3" name="Footer Placeholder 2">
            <a:extLst>
              <a:ext uri="{FF2B5EF4-FFF2-40B4-BE49-F238E27FC236}">
                <a16:creationId xmlns:a16="http://schemas.microsoft.com/office/drawing/2014/main" id="{6498A96E-0465-4F87-B1F3-F56FD4EDD941}"/>
              </a:ext>
            </a:extLst>
          </p:cNvPr>
          <p:cNvSpPr>
            <a:spLocks noGrp="1"/>
          </p:cNvSpPr>
          <p:nvPr>
            <p:ph type="ftr" sz="quarter" idx="10"/>
          </p:nvPr>
        </p:nvSpPr>
        <p:spPr>
          <a:xfrm>
            <a:off x="3281363" y="6356350"/>
            <a:ext cx="3343275" cy="365125"/>
          </a:xfrm>
        </p:spPr>
        <p:txBody>
          <a:bodyPr/>
          <a:lstStyle>
            <a:lvl1pPr algn="ctr">
              <a:defRPr sz="1200" b="0" i="0" u="none">
                <a:solidFill>
                  <a:srgbClr val="FF7E00"/>
                </a:solidFill>
                <a:latin typeface="Times New Roman" panose="02020603050405020304" pitchFamily="18" charset="0"/>
              </a:defRPr>
            </a:lvl1pPr>
          </a:lstStyle>
          <a:p>
            <a:endParaRPr lang="en-US"/>
          </a:p>
        </p:txBody>
      </p:sp>
    </p:spTree>
    <p:extLst>
      <p:ext uri="{BB962C8B-B14F-4D97-AF65-F5344CB8AC3E}">
        <p14:creationId xmlns:p14="http://schemas.microsoft.com/office/powerpoint/2010/main" val="3220052073"/>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Cover_Illustratio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21393" y="2002413"/>
            <a:ext cx="5114804" cy="904638"/>
          </a:xfrm>
          <a:prstGeom prst="rect">
            <a:avLst/>
          </a:prstGeom>
        </p:spPr>
        <p:txBody>
          <a:bodyPr wrap="square" lIns="0" tIns="0" bIns="0" anchor="t" anchorCtr="0">
            <a:spAutoFit/>
          </a:bodyPr>
          <a:lstStyle>
            <a:lvl1pPr algn="l">
              <a:defRPr sz="3266">
                <a:solidFill>
                  <a:schemeClr val="tx1"/>
                </a:solidFill>
              </a:defRPr>
            </a:lvl1pPr>
          </a:lstStyle>
          <a:p>
            <a:pPr lvl="0"/>
            <a:r>
              <a:rPr lang="en-US" dirty="0"/>
              <a:t>Title text – this is made to fit on to two lines</a:t>
            </a:r>
          </a:p>
        </p:txBody>
      </p:sp>
      <p:sp>
        <p:nvSpPr>
          <p:cNvPr id="3" name="Subtitle 2"/>
          <p:cNvSpPr>
            <a:spLocks noGrp="1"/>
          </p:cNvSpPr>
          <p:nvPr>
            <p:ph type="subTitle" idx="1" hasCustomPrompt="1"/>
          </p:nvPr>
        </p:nvSpPr>
        <p:spPr>
          <a:xfrm>
            <a:off x="521393" y="3006552"/>
            <a:ext cx="5114804" cy="586340"/>
          </a:xfrm>
        </p:spPr>
        <p:txBody>
          <a:bodyPr>
            <a:spAutoFit/>
          </a:bodyPr>
          <a:lstStyle>
            <a:lvl1pPr marL="0" indent="0" algn="l">
              <a:spcBef>
                <a:spcPts val="0"/>
              </a:spcBef>
              <a:spcAft>
                <a:spcPts val="0"/>
              </a:spcAft>
              <a:buNone/>
              <a:defRPr sz="1633">
                <a:solidFill>
                  <a:srgbClr val="C00000"/>
                </a:solidFill>
              </a:defRPr>
            </a:lvl1pPr>
            <a:lvl2pPr marL="0" indent="0" algn="l">
              <a:spcBef>
                <a:spcPts val="1633"/>
              </a:spcBef>
              <a:spcAft>
                <a:spcPts val="0"/>
              </a:spcAft>
              <a:buNone/>
              <a:defRPr sz="816" b="1">
                <a:solidFill>
                  <a:srgbClr val="4D4D4D"/>
                </a:solidFill>
              </a:defRPr>
            </a:lvl2pPr>
            <a:lvl3pPr marL="484917" indent="0" algn="ctr">
              <a:buNone/>
              <a:defRPr sz="954"/>
            </a:lvl3pPr>
            <a:lvl4pPr marL="727377" indent="0" algn="ctr">
              <a:buNone/>
              <a:defRPr sz="848"/>
            </a:lvl4pPr>
            <a:lvl5pPr marL="969836" indent="0" algn="ctr">
              <a:buNone/>
              <a:defRPr sz="848"/>
            </a:lvl5pPr>
            <a:lvl6pPr marL="1212294" indent="0" algn="ctr">
              <a:buNone/>
              <a:defRPr sz="848"/>
            </a:lvl6pPr>
            <a:lvl7pPr marL="1454753" indent="0" algn="ctr">
              <a:buNone/>
              <a:defRPr sz="848"/>
            </a:lvl7pPr>
            <a:lvl8pPr marL="1697212" indent="0" algn="ctr">
              <a:buNone/>
              <a:defRPr sz="848"/>
            </a:lvl8pPr>
            <a:lvl9pPr marL="1939671" indent="0" algn="ctr">
              <a:buNone/>
              <a:defRPr sz="848"/>
            </a:lvl9pPr>
          </a:lstStyle>
          <a:p>
            <a:r>
              <a:rPr lang="en-US" dirty="0"/>
              <a:t>Company name here</a:t>
            </a:r>
          </a:p>
          <a:p>
            <a:pPr lvl="1"/>
            <a:r>
              <a:rPr lang="en-US" dirty="0"/>
              <a:t>Date</a:t>
            </a:r>
          </a:p>
        </p:txBody>
      </p:sp>
      <p:pic>
        <p:nvPicPr>
          <p:cNvPr id="4" name="Picture 3">
            <a:extLst>
              <a:ext uri="{FF2B5EF4-FFF2-40B4-BE49-F238E27FC236}">
                <a16:creationId xmlns:a16="http://schemas.microsoft.com/office/drawing/2014/main" id="{54A987CA-AFEA-D9A9-DD3E-B984FCE569B5}"/>
              </a:ext>
            </a:extLst>
          </p:cNvPr>
          <p:cNvPicPr>
            <a:picLocks noChangeAspect="1"/>
          </p:cNvPicPr>
          <p:nvPr userDrawn="1"/>
        </p:nvPicPr>
        <p:blipFill>
          <a:blip r:embed="rId2"/>
          <a:stretch>
            <a:fillRect/>
          </a:stretch>
        </p:blipFill>
        <p:spPr>
          <a:xfrm>
            <a:off x="0" y="0"/>
            <a:ext cx="9906000" cy="1065619"/>
          </a:xfrm>
          <a:prstGeom prst="rect">
            <a:avLst/>
          </a:prstGeom>
        </p:spPr>
      </p:pic>
      <p:sp>
        <p:nvSpPr>
          <p:cNvPr id="5" name="Footer Placeholder 4">
            <a:extLst>
              <a:ext uri="{FF2B5EF4-FFF2-40B4-BE49-F238E27FC236}">
                <a16:creationId xmlns:a16="http://schemas.microsoft.com/office/drawing/2014/main" id="{432F6D4B-27F6-4BFD-8ADE-955037179308}"/>
              </a:ext>
            </a:extLst>
          </p:cNvPr>
          <p:cNvSpPr>
            <a:spLocks noGrp="1"/>
          </p:cNvSpPr>
          <p:nvPr>
            <p:ph type="ftr" sz="quarter" idx="10"/>
          </p:nvPr>
        </p:nvSpPr>
        <p:spPr>
          <a:xfrm>
            <a:off x="3281363" y="6356350"/>
            <a:ext cx="3343275" cy="365125"/>
          </a:xfrm>
        </p:spPr>
        <p:txBody>
          <a:bodyPr/>
          <a:lstStyle>
            <a:lvl1pPr algn="ctr">
              <a:defRPr sz="1200" b="0" i="0" u="none">
                <a:solidFill>
                  <a:srgbClr val="FF7E00"/>
                </a:solidFill>
                <a:latin typeface="Times New Roman" panose="02020603050405020304" pitchFamily="18" charset="0"/>
              </a:defRPr>
            </a:lvl1pPr>
          </a:lstStyle>
          <a:p>
            <a:endParaRPr lang="en-US"/>
          </a:p>
        </p:txBody>
      </p:sp>
    </p:spTree>
    <p:extLst>
      <p:ext uri="{BB962C8B-B14F-4D97-AF65-F5344CB8AC3E}">
        <p14:creationId xmlns:p14="http://schemas.microsoft.com/office/powerpoint/2010/main" val="3962141079"/>
      </p:ext>
    </p:extLst>
  </p:cSld>
  <p:clrMapOvr>
    <a:masterClrMapping/>
  </p:clrMapOvr>
  <p:hf sldNum="0"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4276F-8FD1-495D-B4DA-3AB25B82B6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BC1B9BA-3E66-4157-B701-4A8EA89D9C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359A97-2C03-4CC7-84B6-632E0A5EE487}"/>
              </a:ext>
            </a:extLst>
          </p:cNvPr>
          <p:cNvSpPr>
            <a:spLocks noGrp="1"/>
          </p:cNvSpPr>
          <p:nvPr>
            <p:ph type="dt" sz="half" idx="10"/>
          </p:nvPr>
        </p:nvSpPr>
        <p:spPr/>
        <p:txBody>
          <a:bodyPr/>
          <a:lstStyle>
            <a:lvl1pPr>
              <a:defRPr b="0" i="0">
                <a:latin typeface="Arial" panose="020B0604020202020204" pitchFamily="34" charset="0"/>
              </a:defRPr>
            </a:lvl1pPr>
          </a:lstStyle>
          <a:p>
            <a:endParaRPr lang="en-GB" dirty="0"/>
          </a:p>
        </p:txBody>
      </p:sp>
      <p:sp>
        <p:nvSpPr>
          <p:cNvPr id="5" name="Footer Placeholder 4">
            <a:extLst>
              <a:ext uri="{FF2B5EF4-FFF2-40B4-BE49-F238E27FC236}">
                <a16:creationId xmlns:a16="http://schemas.microsoft.com/office/drawing/2014/main" id="{43BA2F68-A499-4ED4-85F0-25B0DE6E962F}"/>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en-GB"/>
          </a:p>
        </p:txBody>
      </p:sp>
      <p:sp>
        <p:nvSpPr>
          <p:cNvPr id="6" name="Slide Number Placeholder 5">
            <a:extLst>
              <a:ext uri="{FF2B5EF4-FFF2-40B4-BE49-F238E27FC236}">
                <a16:creationId xmlns:a16="http://schemas.microsoft.com/office/drawing/2014/main" id="{716B3B7D-ED71-4C7B-8BAC-5D9BE929B187}"/>
              </a:ext>
            </a:extLst>
          </p:cNvPr>
          <p:cNvSpPr>
            <a:spLocks noGrp="1"/>
          </p:cNvSpPr>
          <p:nvPr>
            <p:ph type="sldNum" sz="quarter" idx="12"/>
          </p:nvPr>
        </p:nvSpPr>
        <p:spPr/>
        <p:txBody>
          <a:bodyPr/>
          <a:lstStyle>
            <a:lvl1pPr>
              <a:defRPr b="0" i="0">
                <a:latin typeface="Arial" panose="020B0604020202020204" pitchFamily="34" charset="0"/>
              </a:defRPr>
            </a:lvl1pPr>
          </a:lstStyle>
          <a:p>
            <a:endParaRPr lang="en-GB" dirty="0"/>
          </a:p>
        </p:txBody>
      </p:sp>
    </p:spTree>
    <p:extLst>
      <p:ext uri="{BB962C8B-B14F-4D97-AF65-F5344CB8AC3E}">
        <p14:creationId xmlns:p14="http://schemas.microsoft.com/office/powerpoint/2010/main" val="131931138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471" y="152400"/>
            <a:ext cx="9546429" cy="1081088"/>
          </a:xfrm>
        </p:spPr>
        <p:txBody>
          <a:bodyPr/>
          <a:lstStyle>
            <a:lvl1pPr algn="l">
              <a:defRPr>
                <a:solidFill>
                  <a:srgbClr val="C00000"/>
                </a:solidFill>
              </a:defRPr>
            </a:lvl1pPr>
          </a:lstStyle>
          <a:p>
            <a:r>
              <a:rPr lang="en-US" dirty="0"/>
              <a:t>Click to edit Master title style</a:t>
            </a:r>
            <a:endParaRPr lang="sl-SI" dirty="0"/>
          </a:p>
        </p:txBody>
      </p:sp>
      <p:sp>
        <p:nvSpPr>
          <p:cNvPr id="4" name="Rectangle 4"/>
          <p:cNvSpPr>
            <a:spLocks noGrp="1" noChangeArrowheads="1"/>
          </p:cNvSpPr>
          <p:nvPr>
            <p:ph type="dt" sz="half" idx="10"/>
          </p:nvPr>
        </p:nvSpPr>
        <p:spPr>
          <a:xfrm>
            <a:off x="194471" y="6324600"/>
            <a:ext cx="1981200" cy="381000"/>
          </a:xfr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3F31335-F9CE-4290-8318-CBE1654A1332}" type="slidenum">
              <a:rPr lang="en-US"/>
              <a:pPr>
                <a:defRPr/>
              </a:pPr>
              <a:t>‹#›</a:t>
            </a:fld>
            <a:endParaRPr lang="en-US"/>
          </a:p>
        </p:txBody>
      </p:sp>
      <p:sp>
        <p:nvSpPr>
          <p:cNvPr id="7" name="Rectangle 3"/>
          <p:cNvSpPr>
            <a:spLocks noGrp="1" noChangeArrowheads="1"/>
          </p:cNvSpPr>
          <p:nvPr>
            <p:ph idx="1"/>
          </p:nvPr>
        </p:nvSpPr>
        <p:spPr bwMode="auto">
          <a:xfrm>
            <a:off x="194471" y="1600200"/>
            <a:ext cx="9546429" cy="1128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2pPr>
              <a:defRPr b="0"/>
            </a:lvl2pPr>
            <a:lvl4pPr>
              <a:defRPr b="0"/>
            </a:lvl4pPr>
          </a:lstStyle>
          <a:p>
            <a:pPr lvl="0"/>
            <a:r>
              <a:rPr lang="en-US" altLang="sl-SI" dirty="0"/>
              <a:t>Click to edit Master text styles</a:t>
            </a:r>
          </a:p>
          <a:p>
            <a:pPr lvl="1"/>
            <a:r>
              <a:rPr lang="en-US" altLang="sl-SI" dirty="0"/>
              <a:t>Second level</a:t>
            </a:r>
          </a:p>
          <a:p>
            <a:pPr lvl="2"/>
            <a:r>
              <a:rPr lang="en-US" altLang="sl-SI" dirty="0"/>
              <a:t>Third level</a:t>
            </a:r>
          </a:p>
          <a:p>
            <a:pPr lvl="3"/>
            <a:r>
              <a:rPr lang="en-US" altLang="sl-SI" dirty="0"/>
              <a:t>Fourth level</a:t>
            </a:r>
          </a:p>
          <a:p>
            <a:pPr lvl="4"/>
            <a:r>
              <a:rPr lang="en-US" altLang="sl-SI" dirty="0"/>
              <a:t>Fifth level</a:t>
            </a:r>
          </a:p>
        </p:txBody>
      </p:sp>
      <p:sp>
        <p:nvSpPr>
          <p:cNvPr id="3" name="Footer Placeholder 2">
            <a:extLst>
              <a:ext uri="{FF2B5EF4-FFF2-40B4-BE49-F238E27FC236}">
                <a16:creationId xmlns:a16="http://schemas.microsoft.com/office/drawing/2014/main" id="{DACA260C-B163-427A-AF68-C033CE6574B5}"/>
              </a:ext>
            </a:extLst>
          </p:cNvPr>
          <p:cNvSpPr>
            <a:spLocks noGrp="1"/>
          </p:cNvSpPr>
          <p:nvPr>
            <p:ph type="ftr" sz="quarter" idx="13"/>
          </p:nvPr>
        </p:nvSpPr>
        <p:spPr>
          <a:xfrm>
            <a:off x="3281363" y="6356350"/>
            <a:ext cx="3343275" cy="365125"/>
          </a:xfrm>
        </p:spPr>
        <p:txBody>
          <a:bodyPr/>
          <a:lstStyle>
            <a:lvl1pPr algn="ctr">
              <a:defRPr sz="1200" b="0" i="0" u="none">
                <a:solidFill>
                  <a:srgbClr val="FF7E00"/>
                </a:solidFill>
                <a:latin typeface="Times New Roman" panose="02020603050405020304" pitchFamily="18" charset="0"/>
              </a:defRPr>
            </a:lvl1pPr>
          </a:lstStyle>
          <a:p>
            <a:endParaRPr lang="en-US"/>
          </a:p>
        </p:txBody>
      </p:sp>
    </p:spTree>
    <p:extLst>
      <p:ext uri="{BB962C8B-B14F-4D97-AF65-F5344CB8AC3E}">
        <p14:creationId xmlns:p14="http://schemas.microsoft.com/office/powerpoint/2010/main" val="414416363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C579B-3CC8-FA57-7D4B-355B644F4AC1}"/>
              </a:ext>
            </a:extLst>
          </p:cNvPr>
          <p:cNvSpPr>
            <a:spLocks noGrp="1"/>
          </p:cNvSpPr>
          <p:nvPr>
            <p:ph type="ctrTitle"/>
          </p:nvPr>
        </p:nvSpPr>
        <p:spPr>
          <a:xfrm>
            <a:off x="1238250" y="1122363"/>
            <a:ext cx="7429500" cy="2387600"/>
          </a:xfrm>
        </p:spPr>
        <p:txBody>
          <a:bodyPr anchor="b"/>
          <a:lstStyle>
            <a:lvl1pPr algn="ctr">
              <a:defRPr sz="6000"/>
            </a:lvl1pPr>
          </a:lstStyle>
          <a:p>
            <a:r>
              <a:rPr lang="en-GB"/>
              <a:t>Click to edit Master title style</a:t>
            </a:r>
            <a:endParaRPr lang="sl-SI"/>
          </a:p>
        </p:txBody>
      </p:sp>
      <p:sp>
        <p:nvSpPr>
          <p:cNvPr id="3" name="Subtitle 2">
            <a:extLst>
              <a:ext uri="{FF2B5EF4-FFF2-40B4-BE49-F238E27FC236}">
                <a16:creationId xmlns:a16="http://schemas.microsoft.com/office/drawing/2014/main" id="{C641EB05-BAFF-9B2B-AF9E-2810A9751442}"/>
              </a:ext>
            </a:extLst>
          </p:cNvPr>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sl-SI"/>
          </a:p>
        </p:txBody>
      </p:sp>
      <p:sp>
        <p:nvSpPr>
          <p:cNvPr id="4" name="Date Placeholder 3">
            <a:extLst>
              <a:ext uri="{FF2B5EF4-FFF2-40B4-BE49-F238E27FC236}">
                <a16:creationId xmlns:a16="http://schemas.microsoft.com/office/drawing/2014/main" id="{6C7EE592-7DE3-FC62-CC20-AE8431B2B096}"/>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5" name="Footer Placeholder 4">
            <a:extLst>
              <a:ext uri="{FF2B5EF4-FFF2-40B4-BE49-F238E27FC236}">
                <a16:creationId xmlns:a16="http://schemas.microsoft.com/office/drawing/2014/main" id="{7294D6D6-9FE2-AC08-813A-142E57F11749}"/>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11F249A7-1521-5014-7032-EAE417DEE131}"/>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48836447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5EF93-0E07-EF2C-9280-911ECCBD82A2}"/>
              </a:ext>
            </a:extLst>
          </p:cNvPr>
          <p:cNvSpPr>
            <a:spLocks noGrp="1"/>
          </p:cNvSpPr>
          <p:nvPr>
            <p:ph type="title"/>
          </p:nvPr>
        </p:nvSpPr>
        <p:spPr/>
        <p:txBody>
          <a:bodyPr/>
          <a:lstStyle/>
          <a:p>
            <a:r>
              <a:rPr lang="en-GB"/>
              <a:t>Click to edit Master title style</a:t>
            </a:r>
            <a:endParaRPr lang="sl-SI"/>
          </a:p>
        </p:txBody>
      </p:sp>
      <p:sp>
        <p:nvSpPr>
          <p:cNvPr id="3" name="Content Placeholder 2">
            <a:extLst>
              <a:ext uri="{FF2B5EF4-FFF2-40B4-BE49-F238E27FC236}">
                <a16:creationId xmlns:a16="http://schemas.microsoft.com/office/drawing/2014/main" id="{A832189C-DAA1-582E-D4EB-C7A22445FFA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5D29CEBA-4D0A-826B-5B62-E07435DCFEA6}"/>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5" name="Footer Placeholder 4">
            <a:extLst>
              <a:ext uri="{FF2B5EF4-FFF2-40B4-BE49-F238E27FC236}">
                <a16:creationId xmlns:a16="http://schemas.microsoft.com/office/drawing/2014/main" id="{C8E3E317-A006-E089-12AE-52AE149A80E8}"/>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39449593-7770-DE22-9189-3EB2C84EC95C}"/>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213940205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1C4A5-66E2-DB87-A412-D33886339E85}"/>
              </a:ext>
            </a:extLst>
          </p:cNvPr>
          <p:cNvSpPr>
            <a:spLocks noGrp="1"/>
          </p:cNvSpPr>
          <p:nvPr>
            <p:ph type="title"/>
          </p:nvPr>
        </p:nvSpPr>
        <p:spPr>
          <a:xfrm>
            <a:off x="676275" y="1709738"/>
            <a:ext cx="8543925" cy="2852737"/>
          </a:xfrm>
        </p:spPr>
        <p:txBody>
          <a:bodyPr anchor="b"/>
          <a:lstStyle>
            <a:lvl1pPr>
              <a:defRPr sz="6000"/>
            </a:lvl1pPr>
          </a:lstStyle>
          <a:p>
            <a:r>
              <a:rPr lang="en-GB"/>
              <a:t>Click to edit Master title style</a:t>
            </a:r>
            <a:endParaRPr lang="sl-SI"/>
          </a:p>
        </p:txBody>
      </p:sp>
      <p:sp>
        <p:nvSpPr>
          <p:cNvPr id="3" name="Text Placeholder 2">
            <a:extLst>
              <a:ext uri="{FF2B5EF4-FFF2-40B4-BE49-F238E27FC236}">
                <a16:creationId xmlns:a16="http://schemas.microsoft.com/office/drawing/2014/main" id="{88854EFC-F68C-C0FA-EA27-FFE485DF5C65}"/>
              </a:ext>
            </a:extLst>
          </p:cNvPr>
          <p:cNvSpPr>
            <a:spLocks noGrp="1"/>
          </p:cNvSpPr>
          <p:nvPr>
            <p:ph type="body" idx="1"/>
          </p:nvPr>
        </p:nvSpPr>
        <p:spPr>
          <a:xfrm>
            <a:off x="676275" y="4589463"/>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84240A3-82B2-DA08-C01B-2286F14CD4F9}"/>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5" name="Footer Placeholder 4">
            <a:extLst>
              <a:ext uri="{FF2B5EF4-FFF2-40B4-BE49-F238E27FC236}">
                <a16:creationId xmlns:a16="http://schemas.microsoft.com/office/drawing/2014/main" id="{0653D335-6DCD-3BD5-7407-AE4DFAFF7357}"/>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B7C481A2-07E3-040A-D56E-C594B894A84C}"/>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422866706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CE297-1257-6A40-F2CD-1F958FED44C6}"/>
              </a:ext>
            </a:extLst>
          </p:cNvPr>
          <p:cNvSpPr>
            <a:spLocks noGrp="1"/>
          </p:cNvSpPr>
          <p:nvPr>
            <p:ph type="title"/>
          </p:nvPr>
        </p:nvSpPr>
        <p:spPr/>
        <p:txBody>
          <a:bodyPr/>
          <a:lstStyle/>
          <a:p>
            <a:r>
              <a:rPr lang="en-GB"/>
              <a:t>Click to edit Master title style</a:t>
            </a:r>
            <a:endParaRPr lang="sl-SI"/>
          </a:p>
        </p:txBody>
      </p:sp>
      <p:sp>
        <p:nvSpPr>
          <p:cNvPr id="3" name="Content Placeholder 2">
            <a:extLst>
              <a:ext uri="{FF2B5EF4-FFF2-40B4-BE49-F238E27FC236}">
                <a16:creationId xmlns:a16="http://schemas.microsoft.com/office/drawing/2014/main" id="{A00157CB-CBAF-D8CE-4D0A-F8B180F653E4}"/>
              </a:ext>
            </a:extLst>
          </p:cNvPr>
          <p:cNvSpPr>
            <a:spLocks noGrp="1"/>
          </p:cNvSpPr>
          <p:nvPr>
            <p:ph sz="half" idx="1"/>
          </p:nvPr>
        </p:nvSpPr>
        <p:spPr>
          <a:xfrm>
            <a:off x="681038" y="1825625"/>
            <a:ext cx="4195762"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Content Placeholder 3">
            <a:extLst>
              <a:ext uri="{FF2B5EF4-FFF2-40B4-BE49-F238E27FC236}">
                <a16:creationId xmlns:a16="http://schemas.microsoft.com/office/drawing/2014/main" id="{4A1F9C3F-7D39-B6DE-D3B3-31259C1678FB}"/>
              </a:ext>
            </a:extLst>
          </p:cNvPr>
          <p:cNvSpPr>
            <a:spLocks noGrp="1"/>
          </p:cNvSpPr>
          <p:nvPr>
            <p:ph sz="half" idx="2"/>
          </p:nvPr>
        </p:nvSpPr>
        <p:spPr>
          <a:xfrm>
            <a:off x="5029200" y="1825625"/>
            <a:ext cx="4195763"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5" name="Date Placeholder 4">
            <a:extLst>
              <a:ext uri="{FF2B5EF4-FFF2-40B4-BE49-F238E27FC236}">
                <a16:creationId xmlns:a16="http://schemas.microsoft.com/office/drawing/2014/main" id="{07991812-E085-0B3E-ACE5-2201084E8821}"/>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6" name="Footer Placeholder 5">
            <a:extLst>
              <a:ext uri="{FF2B5EF4-FFF2-40B4-BE49-F238E27FC236}">
                <a16:creationId xmlns:a16="http://schemas.microsoft.com/office/drawing/2014/main" id="{FE9C2804-8F62-6470-EE5F-04A28A61E7BE}"/>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7" name="Slide Number Placeholder 6">
            <a:extLst>
              <a:ext uri="{FF2B5EF4-FFF2-40B4-BE49-F238E27FC236}">
                <a16:creationId xmlns:a16="http://schemas.microsoft.com/office/drawing/2014/main" id="{6166BC4E-CD9E-8023-4814-B6006524FE53}"/>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271893930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93BC1-1A6E-D838-B94C-5F9BC3E11A6C}"/>
              </a:ext>
            </a:extLst>
          </p:cNvPr>
          <p:cNvSpPr>
            <a:spLocks noGrp="1"/>
          </p:cNvSpPr>
          <p:nvPr>
            <p:ph type="title"/>
          </p:nvPr>
        </p:nvSpPr>
        <p:spPr>
          <a:xfrm>
            <a:off x="682625" y="365125"/>
            <a:ext cx="8543925" cy="1325563"/>
          </a:xfrm>
        </p:spPr>
        <p:txBody>
          <a:bodyPr/>
          <a:lstStyle/>
          <a:p>
            <a:r>
              <a:rPr lang="en-GB"/>
              <a:t>Click to edit Master title style</a:t>
            </a:r>
            <a:endParaRPr lang="sl-SI"/>
          </a:p>
        </p:txBody>
      </p:sp>
      <p:sp>
        <p:nvSpPr>
          <p:cNvPr id="3" name="Text Placeholder 2">
            <a:extLst>
              <a:ext uri="{FF2B5EF4-FFF2-40B4-BE49-F238E27FC236}">
                <a16:creationId xmlns:a16="http://schemas.microsoft.com/office/drawing/2014/main" id="{81BE1031-65A8-EA21-3873-0F2E075C4D5C}"/>
              </a:ext>
            </a:extLst>
          </p:cNvPr>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1998C1E-8E62-E3BB-2A94-D2DF0B54FD22}"/>
              </a:ext>
            </a:extLst>
          </p:cNvPr>
          <p:cNvSpPr>
            <a:spLocks noGrp="1"/>
          </p:cNvSpPr>
          <p:nvPr>
            <p:ph sz="half" idx="2"/>
          </p:nvPr>
        </p:nvSpPr>
        <p:spPr>
          <a:xfrm>
            <a:off x="682625" y="2505075"/>
            <a:ext cx="419100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5" name="Text Placeholder 4">
            <a:extLst>
              <a:ext uri="{FF2B5EF4-FFF2-40B4-BE49-F238E27FC236}">
                <a16:creationId xmlns:a16="http://schemas.microsoft.com/office/drawing/2014/main" id="{55A04FA1-71ED-CEB7-7CD3-DD3BEA44D278}"/>
              </a:ext>
            </a:extLst>
          </p:cNvPr>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82695D8-912D-E39B-72C7-8E7D4E6FA59D}"/>
              </a:ext>
            </a:extLst>
          </p:cNvPr>
          <p:cNvSpPr>
            <a:spLocks noGrp="1"/>
          </p:cNvSpPr>
          <p:nvPr>
            <p:ph sz="quarter" idx="4"/>
          </p:nvPr>
        </p:nvSpPr>
        <p:spPr>
          <a:xfrm>
            <a:off x="5014913" y="2505075"/>
            <a:ext cx="421163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7" name="Date Placeholder 6">
            <a:extLst>
              <a:ext uri="{FF2B5EF4-FFF2-40B4-BE49-F238E27FC236}">
                <a16:creationId xmlns:a16="http://schemas.microsoft.com/office/drawing/2014/main" id="{1DD66844-B570-1F0D-FEC0-EFAA04C878C7}"/>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8" name="Footer Placeholder 7">
            <a:extLst>
              <a:ext uri="{FF2B5EF4-FFF2-40B4-BE49-F238E27FC236}">
                <a16:creationId xmlns:a16="http://schemas.microsoft.com/office/drawing/2014/main" id="{14ECE5F6-E8EA-CA2C-D45B-D0AF67DA2F5D}"/>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9" name="Slide Number Placeholder 8">
            <a:extLst>
              <a:ext uri="{FF2B5EF4-FFF2-40B4-BE49-F238E27FC236}">
                <a16:creationId xmlns:a16="http://schemas.microsoft.com/office/drawing/2014/main" id="{655B803C-C362-4CD3-E833-D919377DE794}"/>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147881837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5C13-F6AC-AC8D-A74E-F8691B16CFB2}"/>
              </a:ext>
            </a:extLst>
          </p:cNvPr>
          <p:cNvSpPr>
            <a:spLocks noGrp="1"/>
          </p:cNvSpPr>
          <p:nvPr>
            <p:ph type="title"/>
          </p:nvPr>
        </p:nvSpPr>
        <p:spPr/>
        <p:txBody>
          <a:bodyPr/>
          <a:lstStyle/>
          <a:p>
            <a:r>
              <a:rPr lang="en-GB"/>
              <a:t>Click to edit Master title style</a:t>
            </a:r>
            <a:endParaRPr lang="sl-SI"/>
          </a:p>
        </p:txBody>
      </p:sp>
      <p:sp>
        <p:nvSpPr>
          <p:cNvPr id="3" name="Date Placeholder 2">
            <a:extLst>
              <a:ext uri="{FF2B5EF4-FFF2-40B4-BE49-F238E27FC236}">
                <a16:creationId xmlns:a16="http://schemas.microsoft.com/office/drawing/2014/main" id="{63FAA835-02E1-DD82-BDED-220DB9145E6D}"/>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4" name="Footer Placeholder 3">
            <a:extLst>
              <a:ext uri="{FF2B5EF4-FFF2-40B4-BE49-F238E27FC236}">
                <a16:creationId xmlns:a16="http://schemas.microsoft.com/office/drawing/2014/main" id="{9A9E9AE0-68FC-55A3-D85B-FBBAF3324D8E}"/>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5" name="Slide Number Placeholder 4">
            <a:extLst>
              <a:ext uri="{FF2B5EF4-FFF2-40B4-BE49-F238E27FC236}">
                <a16:creationId xmlns:a16="http://schemas.microsoft.com/office/drawing/2014/main" id="{02A3059A-1714-3C9C-0532-8DF14C8D3731}"/>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76135420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45B721-D3B4-BC9F-3649-C5929E7BE0D1}"/>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3" name="Footer Placeholder 2">
            <a:extLst>
              <a:ext uri="{FF2B5EF4-FFF2-40B4-BE49-F238E27FC236}">
                <a16:creationId xmlns:a16="http://schemas.microsoft.com/office/drawing/2014/main" id="{E010BD4C-1A94-0155-5272-C34607CD92A0}"/>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4" name="Slide Number Placeholder 3">
            <a:extLst>
              <a:ext uri="{FF2B5EF4-FFF2-40B4-BE49-F238E27FC236}">
                <a16:creationId xmlns:a16="http://schemas.microsoft.com/office/drawing/2014/main" id="{BC4EE409-8BAE-A47B-C45C-EAFF95EF4653}"/>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240953415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1BF5-B37F-A9DC-0BA2-34CCD2C6E332}"/>
              </a:ext>
            </a:extLst>
          </p:cNvPr>
          <p:cNvSpPr>
            <a:spLocks noGrp="1"/>
          </p:cNvSpPr>
          <p:nvPr>
            <p:ph type="title"/>
          </p:nvPr>
        </p:nvSpPr>
        <p:spPr>
          <a:xfrm>
            <a:off x="682625" y="457200"/>
            <a:ext cx="3194050" cy="1600200"/>
          </a:xfrm>
        </p:spPr>
        <p:txBody>
          <a:bodyPr anchor="b"/>
          <a:lstStyle>
            <a:lvl1pPr>
              <a:defRPr sz="3200"/>
            </a:lvl1pPr>
          </a:lstStyle>
          <a:p>
            <a:r>
              <a:rPr lang="en-GB"/>
              <a:t>Click to edit Master title style</a:t>
            </a:r>
            <a:endParaRPr lang="sl-SI"/>
          </a:p>
        </p:txBody>
      </p:sp>
      <p:sp>
        <p:nvSpPr>
          <p:cNvPr id="3" name="Content Placeholder 2">
            <a:extLst>
              <a:ext uri="{FF2B5EF4-FFF2-40B4-BE49-F238E27FC236}">
                <a16:creationId xmlns:a16="http://schemas.microsoft.com/office/drawing/2014/main" id="{0CDB5563-7304-51C4-FEEE-68FF0A72B0A7}"/>
              </a:ext>
            </a:extLst>
          </p:cNvPr>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Text Placeholder 3">
            <a:extLst>
              <a:ext uri="{FF2B5EF4-FFF2-40B4-BE49-F238E27FC236}">
                <a16:creationId xmlns:a16="http://schemas.microsoft.com/office/drawing/2014/main" id="{2E419518-2497-93F9-5F85-CF72DC5B0CA7}"/>
              </a:ext>
            </a:extLst>
          </p:cNvPr>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B7E1755-2B09-73BD-60E7-D7CAF4755819}"/>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6" name="Footer Placeholder 5">
            <a:extLst>
              <a:ext uri="{FF2B5EF4-FFF2-40B4-BE49-F238E27FC236}">
                <a16:creationId xmlns:a16="http://schemas.microsoft.com/office/drawing/2014/main" id="{70D8BFC0-C2CA-6AD3-756C-E5CC159EB93E}"/>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7" name="Slide Number Placeholder 6">
            <a:extLst>
              <a:ext uri="{FF2B5EF4-FFF2-40B4-BE49-F238E27FC236}">
                <a16:creationId xmlns:a16="http://schemas.microsoft.com/office/drawing/2014/main" id="{C4E8006C-87FA-26D0-B185-BFFAA9350921}"/>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3250483521"/>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0A7ED-242D-5FC9-2621-36026016D005}"/>
              </a:ext>
            </a:extLst>
          </p:cNvPr>
          <p:cNvSpPr>
            <a:spLocks noGrp="1"/>
          </p:cNvSpPr>
          <p:nvPr>
            <p:ph type="title"/>
          </p:nvPr>
        </p:nvSpPr>
        <p:spPr>
          <a:xfrm>
            <a:off x="682625" y="457200"/>
            <a:ext cx="3194050" cy="1600200"/>
          </a:xfrm>
        </p:spPr>
        <p:txBody>
          <a:bodyPr anchor="b"/>
          <a:lstStyle>
            <a:lvl1pPr>
              <a:defRPr sz="3200"/>
            </a:lvl1pPr>
          </a:lstStyle>
          <a:p>
            <a:r>
              <a:rPr lang="en-GB"/>
              <a:t>Click to edit Master title style</a:t>
            </a:r>
            <a:endParaRPr lang="sl-SI"/>
          </a:p>
        </p:txBody>
      </p:sp>
      <p:sp>
        <p:nvSpPr>
          <p:cNvPr id="3" name="Picture Placeholder 2">
            <a:extLst>
              <a:ext uri="{FF2B5EF4-FFF2-40B4-BE49-F238E27FC236}">
                <a16:creationId xmlns:a16="http://schemas.microsoft.com/office/drawing/2014/main" id="{5A9069F0-2FDE-EB10-BC7B-F0722C801169}"/>
              </a:ext>
            </a:extLst>
          </p:cNvPr>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Text Placeholder 3">
            <a:extLst>
              <a:ext uri="{FF2B5EF4-FFF2-40B4-BE49-F238E27FC236}">
                <a16:creationId xmlns:a16="http://schemas.microsoft.com/office/drawing/2014/main" id="{A7F2DC28-82F3-8CA7-9DD6-F0381766B568}"/>
              </a:ext>
            </a:extLst>
          </p:cNvPr>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D86B877-338F-F63E-073D-A4C3C909A5EA}"/>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6" name="Footer Placeholder 5">
            <a:extLst>
              <a:ext uri="{FF2B5EF4-FFF2-40B4-BE49-F238E27FC236}">
                <a16:creationId xmlns:a16="http://schemas.microsoft.com/office/drawing/2014/main" id="{252A5594-C296-531D-663A-E6EE009219A1}"/>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7" name="Slide Number Placeholder 6">
            <a:extLst>
              <a:ext uri="{FF2B5EF4-FFF2-40B4-BE49-F238E27FC236}">
                <a16:creationId xmlns:a16="http://schemas.microsoft.com/office/drawing/2014/main" id="{73C34E29-F179-6D00-6692-ED789CF6BD2A}"/>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633874967"/>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EA3D9-2508-D100-D32E-2AB52B7A93D1}"/>
              </a:ext>
            </a:extLst>
          </p:cNvPr>
          <p:cNvSpPr>
            <a:spLocks noGrp="1"/>
          </p:cNvSpPr>
          <p:nvPr>
            <p:ph type="title"/>
          </p:nvPr>
        </p:nvSpPr>
        <p:spPr/>
        <p:txBody>
          <a:bodyPr/>
          <a:lstStyle/>
          <a:p>
            <a:r>
              <a:rPr lang="en-GB"/>
              <a:t>Click to edit Master title style</a:t>
            </a:r>
            <a:endParaRPr lang="sl-SI"/>
          </a:p>
        </p:txBody>
      </p:sp>
      <p:sp>
        <p:nvSpPr>
          <p:cNvPr id="3" name="Vertical Text Placeholder 2">
            <a:extLst>
              <a:ext uri="{FF2B5EF4-FFF2-40B4-BE49-F238E27FC236}">
                <a16:creationId xmlns:a16="http://schemas.microsoft.com/office/drawing/2014/main" id="{C0DB6BB5-3C67-0A58-6E90-56FF1F398E8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4274AE64-8A3E-EC53-9A90-CB8ACD4B741B}"/>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5" name="Footer Placeholder 4">
            <a:extLst>
              <a:ext uri="{FF2B5EF4-FFF2-40B4-BE49-F238E27FC236}">
                <a16:creationId xmlns:a16="http://schemas.microsoft.com/office/drawing/2014/main" id="{BA283C9D-A029-238B-A441-AEAA7C7C549E}"/>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677759EA-16F5-99BB-6AD2-BA5762F57AE5}"/>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768619701"/>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2E3149-4E3A-063D-2143-0F2E94D75E71}"/>
              </a:ext>
            </a:extLst>
          </p:cNvPr>
          <p:cNvSpPr>
            <a:spLocks noGrp="1"/>
          </p:cNvSpPr>
          <p:nvPr>
            <p:ph type="title" orient="vert"/>
          </p:nvPr>
        </p:nvSpPr>
        <p:spPr>
          <a:xfrm>
            <a:off x="7089775" y="365125"/>
            <a:ext cx="2135188" cy="5811838"/>
          </a:xfrm>
        </p:spPr>
        <p:txBody>
          <a:bodyPr vert="eaVert"/>
          <a:lstStyle/>
          <a:p>
            <a:r>
              <a:rPr lang="en-GB"/>
              <a:t>Click to edit Master title style</a:t>
            </a:r>
            <a:endParaRPr lang="sl-SI"/>
          </a:p>
        </p:txBody>
      </p:sp>
      <p:sp>
        <p:nvSpPr>
          <p:cNvPr id="3" name="Vertical Text Placeholder 2">
            <a:extLst>
              <a:ext uri="{FF2B5EF4-FFF2-40B4-BE49-F238E27FC236}">
                <a16:creationId xmlns:a16="http://schemas.microsoft.com/office/drawing/2014/main" id="{D148175C-EC89-E969-9330-56FFFC173BC1}"/>
              </a:ext>
            </a:extLst>
          </p:cNvPr>
          <p:cNvSpPr>
            <a:spLocks noGrp="1"/>
          </p:cNvSpPr>
          <p:nvPr>
            <p:ph type="body" orient="vert" idx="1"/>
          </p:nvPr>
        </p:nvSpPr>
        <p:spPr>
          <a:xfrm>
            <a:off x="681038" y="365125"/>
            <a:ext cx="6256337"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73554AD4-750A-84FE-C0A1-70433896CEEE}"/>
              </a:ext>
            </a:extLst>
          </p:cNvPr>
          <p:cNvSpPr>
            <a:spLocks noGrp="1"/>
          </p:cNvSpPr>
          <p:nvPr>
            <p:ph type="dt" sz="half" idx="10"/>
          </p:nvPr>
        </p:nvSpPr>
        <p:spPr/>
        <p:txBody>
          <a:bodyPr/>
          <a:lstStyle/>
          <a:p>
            <a:fld id="{CFE37105-D081-1A40-9665-27E305D2FFD3}" type="datetimeFigureOut">
              <a:rPr lang="sl-SI" smtClean="0"/>
              <a:t>1. 5. 26</a:t>
            </a:fld>
            <a:endParaRPr lang="sl-SI"/>
          </a:p>
        </p:txBody>
      </p:sp>
      <p:sp>
        <p:nvSpPr>
          <p:cNvPr id="5" name="Footer Placeholder 4">
            <a:extLst>
              <a:ext uri="{FF2B5EF4-FFF2-40B4-BE49-F238E27FC236}">
                <a16:creationId xmlns:a16="http://schemas.microsoft.com/office/drawing/2014/main" id="{988953C0-0C14-2837-4100-2613A59C3993}"/>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8E1ACAD3-2E2F-54B6-7A2B-A31274245C0D}"/>
              </a:ext>
            </a:extLst>
          </p:cNvPr>
          <p:cNvSpPr>
            <a:spLocks noGrp="1"/>
          </p:cNvSpPr>
          <p:nvPr>
            <p:ph type="sldNum" sz="quarter" idx="12"/>
          </p:nvPr>
        </p:nvSpPr>
        <p:spPr/>
        <p:txBody>
          <a:bodyPr/>
          <a:lstStyle/>
          <a:p>
            <a:fld id="{F117405B-E1E2-A545-8A2D-150AFAA1F855}" type="slidenum">
              <a:rPr lang="sl-SI" smtClean="0"/>
              <a:t>‹#›</a:t>
            </a:fld>
            <a:endParaRPr lang="sl-SI"/>
          </a:p>
        </p:txBody>
      </p:sp>
    </p:spTree>
    <p:extLst>
      <p:ext uri="{BB962C8B-B14F-4D97-AF65-F5344CB8AC3E}">
        <p14:creationId xmlns:p14="http://schemas.microsoft.com/office/powerpoint/2010/main" val="170249298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CD67B-90C5-4A17-BA9B-F4E2DEB59D0A}"/>
              </a:ext>
            </a:extLst>
          </p:cNvPr>
          <p:cNvSpPr>
            <a:spLocks noGrp="1"/>
          </p:cNvSpPr>
          <p:nvPr>
            <p:ph type="ctrTitle"/>
          </p:nvPr>
        </p:nvSpPr>
        <p:spPr>
          <a:xfrm>
            <a:off x="1238250" y="1122363"/>
            <a:ext cx="7429500" cy="2387600"/>
          </a:xfrm>
        </p:spPr>
        <p:txBody>
          <a:bodyPr anchor="b"/>
          <a:lstStyle>
            <a:lvl1pPr algn="ctr">
              <a:defRPr sz="6000"/>
            </a:lvl1pPr>
          </a:lstStyle>
          <a:p>
            <a:r>
              <a:rPr lang="en-GB"/>
              <a:t>Click to edit Master title style</a:t>
            </a:r>
            <a:endParaRPr lang="sl-SI"/>
          </a:p>
        </p:txBody>
      </p:sp>
      <p:sp>
        <p:nvSpPr>
          <p:cNvPr id="3" name="Subtitle 2">
            <a:extLst>
              <a:ext uri="{FF2B5EF4-FFF2-40B4-BE49-F238E27FC236}">
                <a16:creationId xmlns:a16="http://schemas.microsoft.com/office/drawing/2014/main" id="{5DDD3C2B-56FF-7534-4931-8CB16C590315}"/>
              </a:ext>
            </a:extLst>
          </p:cNvPr>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sl-SI"/>
          </a:p>
        </p:txBody>
      </p:sp>
      <p:sp>
        <p:nvSpPr>
          <p:cNvPr id="4" name="Date Placeholder 3">
            <a:extLst>
              <a:ext uri="{FF2B5EF4-FFF2-40B4-BE49-F238E27FC236}">
                <a16:creationId xmlns:a16="http://schemas.microsoft.com/office/drawing/2014/main" id="{80EEEAC1-2537-8657-B799-1AB5FCC25FE8}"/>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5" name="Footer Placeholder 4">
            <a:extLst>
              <a:ext uri="{FF2B5EF4-FFF2-40B4-BE49-F238E27FC236}">
                <a16:creationId xmlns:a16="http://schemas.microsoft.com/office/drawing/2014/main" id="{E777B499-2FDD-56D2-E06E-90F11B69DED4}"/>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66F77FEB-7B34-B13F-50D5-742FF9BF300F}"/>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3033864135"/>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E10CF-A0F2-BCC1-848E-11891180DB3E}"/>
              </a:ext>
            </a:extLst>
          </p:cNvPr>
          <p:cNvSpPr>
            <a:spLocks noGrp="1"/>
          </p:cNvSpPr>
          <p:nvPr>
            <p:ph type="title"/>
          </p:nvPr>
        </p:nvSpPr>
        <p:spPr/>
        <p:txBody>
          <a:bodyPr/>
          <a:lstStyle/>
          <a:p>
            <a:r>
              <a:rPr lang="en-GB"/>
              <a:t>Click to edit Master title style</a:t>
            </a:r>
            <a:endParaRPr lang="sl-SI"/>
          </a:p>
        </p:txBody>
      </p:sp>
      <p:sp>
        <p:nvSpPr>
          <p:cNvPr id="3" name="Content Placeholder 2">
            <a:extLst>
              <a:ext uri="{FF2B5EF4-FFF2-40B4-BE49-F238E27FC236}">
                <a16:creationId xmlns:a16="http://schemas.microsoft.com/office/drawing/2014/main" id="{BE5F2CB2-6BB4-D345-3495-96FB0667718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B35CC90C-54FF-63E3-BEB9-BD3AB4C5A0D0}"/>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5" name="Footer Placeholder 4">
            <a:extLst>
              <a:ext uri="{FF2B5EF4-FFF2-40B4-BE49-F238E27FC236}">
                <a16:creationId xmlns:a16="http://schemas.microsoft.com/office/drawing/2014/main" id="{CCBFD070-5BE8-4D91-284E-ECF584A8E4FD}"/>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FA4044E4-78E2-AE25-DBE2-CD81377FB639}"/>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2237073934"/>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E992-5003-3B6A-86D3-661FA507412F}"/>
              </a:ext>
            </a:extLst>
          </p:cNvPr>
          <p:cNvSpPr>
            <a:spLocks noGrp="1"/>
          </p:cNvSpPr>
          <p:nvPr>
            <p:ph type="title"/>
          </p:nvPr>
        </p:nvSpPr>
        <p:spPr>
          <a:xfrm>
            <a:off x="676275" y="1709738"/>
            <a:ext cx="8543925" cy="2852737"/>
          </a:xfrm>
        </p:spPr>
        <p:txBody>
          <a:bodyPr anchor="b"/>
          <a:lstStyle>
            <a:lvl1pPr>
              <a:defRPr sz="6000"/>
            </a:lvl1pPr>
          </a:lstStyle>
          <a:p>
            <a:r>
              <a:rPr lang="en-GB"/>
              <a:t>Click to edit Master title style</a:t>
            </a:r>
            <a:endParaRPr lang="sl-SI"/>
          </a:p>
        </p:txBody>
      </p:sp>
      <p:sp>
        <p:nvSpPr>
          <p:cNvPr id="3" name="Text Placeholder 2">
            <a:extLst>
              <a:ext uri="{FF2B5EF4-FFF2-40B4-BE49-F238E27FC236}">
                <a16:creationId xmlns:a16="http://schemas.microsoft.com/office/drawing/2014/main" id="{30F28875-89B2-0B9C-5C7D-EC03DC8184F2}"/>
              </a:ext>
            </a:extLst>
          </p:cNvPr>
          <p:cNvSpPr>
            <a:spLocks noGrp="1"/>
          </p:cNvSpPr>
          <p:nvPr>
            <p:ph type="body" idx="1"/>
          </p:nvPr>
        </p:nvSpPr>
        <p:spPr>
          <a:xfrm>
            <a:off x="676275" y="4589463"/>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834570A-A618-B059-C39D-D49DE924C123}"/>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5" name="Footer Placeholder 4">
            <a:extLst>
              <a:ext uri="{FF2B5EF4-FFF2-40B4-BE49-F238E27FC236}">
                <a16:creationId xmlns:a16="http://schemas.microsoft.com/office/drawing/2014/main" id="{899CA7E4-A4E2-7DC5-5459-089A17D0FE00}"/>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B2E6A95C-C85F-184E-A1D6-DA5A3B467EA7}"/>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2013797299"/>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F860D-0F0A-18DB-6125-F37973236531}"/>
              </a:ext>
            </a:extLst>
          </p:cNvPr>
          <p:cNvSpPr>
            <a:spLocks noGrp="1"/>
          </p:cNvSpPr>
          <p:nvPr>
            <p:ph type="title"/>
          </p:nvPr>
        </p:nvSpPr>
        <p:spPr/>
        <p:txBody>
          <a:bodyPr/>
          <a:lstStyle/>
          <a:p>
            <a:r>
              <a:rPr lang="en-GB"/>
              <a:t>Click to edit Master title style</a:t>
            </a:r>
            <a:endParaRPr lang="sl-SI"/>
          </a:p>
        </p:txBody>
      </p:sp>
      <p:sp>
        <p:nvSpPr>
          <p:cNvPr id="3" name="Content Placeholder 2">
            <a:extLst>
              <a:ext uri="{FF2B5EF4-FFF2-40B4-BE49-F238E27FC236}">
                <a16:creationId xmlns:a16="http://schemas.microsoft.com/office/drawing/2014/main" id="{D59A1EC1-AEF0-8E3E-1EE0-E920E84F939B}"/>
              </a:ext>
            </a:extLst>
          </p:cNvPr>
          <p:cNvSpPr>
            <a:spLocks noGrp="1"/>
          </p:cNvSpPr>
          <p:nvPr>
            <p:ph sz="half" idx="1"/>
          </p:nvPr>
        </p:nvSpPr>
        <p:spPr>
          <a:xfrm>
            <a:off x="681038" y="1825625"/>
            <a:ext cx="4195762"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Content Placeholder 3">
            <a:extLst>
              <a:ext uri="{FF2B5EF4-FFF2-40B4-BE49-F238E27FC236}">
                <a16:creationId xmlns:a16="http://schemas.microsoft.com/office/drawing/2014/main" id="{E9CA55E2-21BC-3E9C-485B-FF85EAD21AAE}"/>
              </a:ext>
            </a:extLst>
          </p:cNvPr>
          <p:cNvSpPr>
            <a:spLocks noGrp="1"/>
          </p:cNvSpPr>
          <p:nvPr>
            <p:ph sz="half" idx="2"/>
          </p:nvPr>
        </p:nvSpPr>
        <p:spPr>
          <a:xfrm>
            <a:off x="5029200" y="1825625"/>
            <a:ext cx="4195763"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5" name="Date Placeholder 4">
            <a:extLst>
              <a:ext uri="{FF2B5EF4-FFF2-40B4-BE49-F238E27FC236}">
                <a16:creationId xmlns:a16="http://schemas.microsoft.com/office/drawing/2014/main" id="{9A6E0F03-9286-24C3-2F8B-A0898D927515}"/>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6" name="Footer Placeholder 5">
            <a:extLst>
              <a:ext uri="{FF2B5EF4-FFF2-40B4-BE49-F238E27FC236}">
                <a16:creationId xmlns:a16="http://schemas.microsoft.com/office/drawing/2014/main" id="{0AF1151C-B1D3-E19D-48B1-0EA35B42CB0B}"/>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7" name="Slide Number Placeholder 6">
            <a:extLst>
              <a:ext uri="{FF2B5EF4-FFF2-40B4-BE49-F238E27FC236}">
                <a16:creationId xmlns:a16="http://schemas.microsoft.com/office/drawing/2014/main" id="{1A1B4A6F-1613-DAC4-F289-4724B8CDBA16}"/>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1732113984"/>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3662A-8CC2-DF15-CCBF-055DEB8B97F9}"/>
              </a:ext>
            </a:extLst>
          </p:cNvPr>
          <p:cNvSpPr>
            <a:spLocks noGrp="1"/>
          </p:cNvSpPr>
          <p:nvPr>
            <p:ph type="title"/>
          </p:nvPr>
        </p:nvSpPr>
        <p:spPr>
          <a:xfrm>
            <a:off x="682625" y="365125"/>
            <a:ext cx="8543925" cy="1325563"/>
          </a:xfrm>
        </p:spPr>
        <p:txBody>
          <a:bodyPr/>
          <a:lstStyle/>
          <a:p>
            <a:r>
              <a:rPr lang="en-GB"/>
              <a:t>Click to edit Master title style</a:t>
            </a:r>
            <a:endParaRPr lang="sl-SI"/>
          </a:p>
        </p:txBody>
      </p:sp>
      <p:sp>
        <p:nvSpPr>
          <p:cNvPr id="3" name="Text Placeholder 2">
            <a:extLst>
              <a:ext uri="{FF2B5EF4-FFF2-40B4-BE49-F238E27FC236}">
                <a16:creationId xmlns:a16="http://schemas.microsoft.com/office/drawing/2014/main" id="{1689950B-CF03-25E7-64ED-0E5A7AC04649}"/>
              </a:ext>
            </a:extLst>
          </p:cNvPr>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8558E3D-1A5A-F09A-FEE6-898670E779C8}"/>
              </a:ext>
            </a:extLst>
          </p:cNvPr>
          <p:cNvSpPr>
            <a:spLocks noGrp="1"/>
          </p:cNvSpPr>
          <p:nvPr>
            <p:ph sz="half" idx="2"/>
          </p:nvPr>
        </p:nvSpPr>
        <p:spPr>
          <a:xfrm>
            <a:off x="682625" y="2505075"/>
            <a:ext cx="419100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5" name="Text Placeholder 4">
            <a:extLst>
              <a:ext uri="{FF2B5EF4-FFF2-40B4-BE49-F238E27FC236}">
                <a16:creationId xmlns:a16="http://schemas.microsoft.com/office/drawing/2014/main" id="{2505EBC0-EB0F-101B-4A55-407216F971F9}"/>
              </a:ext>
            </a:extLst>
          </p:cNvPr>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61ECF8-103F-52DD-324C-5E555D5162CA}"/>
              </a:ext>
            </a:extLst>
          </p:cNvPr>
          <p:cNvSpPr>
            <a:spLocks noGrp="1"/>
          </p:cNvSpPr>
          <p:nvPr>
            <p:ph sz="quarter" idx="4"/>
          </p:nvPr>
        </p:nvSpPr>
        <p:spPr>
          <a:xfrm>
            <a:off x="5014913" y="2505075"/>
            <a:ext cx="421163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7" name="Date Placeholder 6">
            <a:extLst>
              <a:ext uri="{FF2B5EF4-FFF2-40B4-BE49-F238E27FC236}">
                <a16:creationId xmlns:a16="http://schemas.microsoft.com/office/drawing/2014/main" id="{ED8FECEF-2E3B-55CD-5745-3331F890F0A3}"/>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8" name="Footer Placeholder 7">
            <a:extLst>
              <a:ext uri="{FF2B5EF4-FFF2-40B4-BE49-F238E27FC236}">
                <a16:creationId xmlns:a16="http://schemas.microsoft.com/office/drawing/2014/main" id="{E000CE5D-EA07-3FB0-6CAA-811F148F6FE7}"/>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9" name="Slide Number Placeholder 8">
            <a:extLst>
              <a:ext uri="{FF2B5EF4-FFF2-40B4-BE49-F238E27FC236}">
                <a16:creationId xmlns:a16="http://schemas.microsoft.com/office/drawing/2014/main" id="{7F573355-1AF9-38C8-2216-E3C433AB0377}"/>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278128198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C850-BBC3-6BE2-38F7-2CF461551631}"/>
              </a:ext>
            </a:extLst>
          </p:cNvPr>
          <p:cNvSpPr>
            <a:spLocks noGrp="1"/>
          </p:cNvSpPr>
          <p:nvPr>
            <p:ph type="title"/>
          </p:nvPr>
        </p:nvSpPr>
        <p:spPr/>
        <p:txBody>
          <a:bodyPr/>
          <a:lstStyle/>
          <a:p>
            <a:r>
              <a:rPr lang="en-GB"/>
              <a:t>Click to edit Master title style</a:t>
            </a:r>
            <a:endParaRPr lang="sl-SI"/>
          </a:p>
        </p:txBody>
      </p:sp>
      <p:sp>
        <p:nvSpPr>
          <p:cNvPr id="3" name="Date Placeholder 2">
            <a:extLst>
              <a:ext uri="{FF2B5EF4-FFF2-40B4-BE49-F238E27FC236}">
                <a16:creationId xmlns:a16="http://schemas.microsoft.com/office/drawing/2014/main" id="{BF4B72B8-7FEB-3C2E-F9E3-7B090EC36F2D}"/>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4" name="Footer Placeholder 3">
            <a:extLst>
              <a:ext uri="{FF2B5EF4-FFF2-40B4-BE49-F238E27FC236}">
                <a16:creationId xmlns:a16="http://schemas.microsoft.com/office/drawing/2014/main" id="{906D4221-5E8A-AA85-CC2B-1EC71B41ED36}"/>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5" name="Slide Number Placeholder 4">
            <a:extLst>
              <a:ext uri="{FF2B5EF4-FFF2-40B4-BE49-F238E27FC236}">
                <a16:creationId xmlns:a16="http://schemas.microsoft.com/office/drawing/2014/main" id="{72F56D9B-40BB-8C54-BDE5-EA24D8AA1B5D}"/>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2857809050"/>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B24755-2333-669C-FD50-742553E60264}"/>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3" name="Footer Placeholder 2">
            <a:extLst>
              <a:ext uri="{FF2B5EF4-FFF2-40B4-BE49-F238E27FC236}">
                <a16:creationId xmlns:a16="http://schemas.microsoft.com/office/drawing/2014/main" id="{F9AB729A-E6E9-3219-88E1-FFEB0E2FA3C1}"/>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4" name="Slide Number Placeholder 3">
            <a:extLst>
              <a:ext uri="{FF2B5EF4-FFF2-40B4-BE49-F238E27FC236}">
                <a16:creationId xmlns:a16="http://schemas.microsoft.com/office/drawing/2014/main" id="{7C17C822-BC34-E425-5196-DEB7D8D21A63}"/>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1508337756"/>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9C08-BEDC-A911-E68D-F8EBAD23650E}"/>
              </a:ext>
            </a:extLst>
          </p:cNvPr>
          <p:cNvSpPr>
            <a:spLocks noGrp="1"/>
          </p:cNvSpPr>
          <p:nvPr>
            <p:ph type="title"/>
          </p:nvPr>
        </p:nvSpPr>
        <p:spPr>
          <a:xfrm>
            <a:off x="682625" y="457200"/>
            <a:ext cx="3194050" cy="1600200"/>
          </a:xfrm>
        </p:spPr>
        <p:txBody>
          <a:bodyPr anchor="b"/>
          <a:lstStyle>
            <a:lvl1pPr>
              <a:defRPr sz="3200"/>
            </a:lvl1pPr>
          </a:lstStyle>
          <a:p>
            <a:r>
              <a:rPr lang="en-GB"/>
              <a:t>Click to edit Master title style</a:t>
            </a:r>
            <a:endParaRPr lang="sl-SI"/>
          </a:p>
        </p:txBody>
      </p:sp>
      <p:sp>
        <p:nvSpPr>
          <p:cNvPr id="3" name="Content Placeholder 2">
            <a:extLst>
              <a:ext uri="{FF2B5EF4-FFF2-40B4-BE49-F238E27FC236}">
                <a16:creationId xmlns:a16="http://schemas.microsoft.com/office/drawing/2014/main" id="{72E9A0AC-BDD7-18C3-9458-799EFF1D6B6D}"/>
              </a:ext>
            </a:extLst>
          </p:cNvPr>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Text Placeholder 3">
            <a:extLst>
              <a:ext uri="{FF2B5EF4-FFF2-40B4-BE49-F238E27FC236}">
                <a16:creationId xmlns:a16="http://schemas.microsoft.com/office/drawing/2014/main" id="{EC01B826-09D8-E945-5B11-B2E98B39A7B7}"/>
              </a:ext>
            </a:extLst>
          </p:cNvPr>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E6C2060-FA36-35B1-6845-4186F3F34F0A}"/>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6" name="Footer Placeholder 5">
            <a:extLst>
              <a:ext uri="{FF2B5EF4-FFF2-40B4-BE49-F238E27FC236}">
                <a16:creationId xmlns:a16="http://schemas.microsoft.com/office/drawing/2014/main" id="{585CF09F-94AA-825E-D174-CC583E5DA9E3}"/>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7" name="Slide Number Placeholder 6">
            <a:extLst>
              <a:ext uri="{FF2B5EF4-FFF2-40B4-BE49-F238E27FC236}">
                <a16:creationId xmlns:a16="http://schemas.microsoft.com/office/drawing/2014/main" id="{BEF9DDC6-44CF-BE2D-84B7-D50D3067EEB5}"/>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3162348299"/>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B73BA-6C4D-1E31-7A82-7A65F0654653}"/>
              </a:ext>
            </a:extLst>
          </p:cNvPr>
          <p:cNvSpPr>
            <a:spLocks noGrp="1"/>
          </p:cNvSpPr>
          <p:nvPr>
            <p:ph type="title"/>
          </p:nvPr>
        </p:nvSpPr>
        <p:spPr>
          <a:xfrm>
            <a:off x="682625" y="457200"/>
            <a:ext cx="3194050" cy="1600200"/>
          </a:xfrm>
        </p:spPr>
        <p:txBody>
          <a:bodyPr anchor="b"/>
          <a:lstStyle>
            <a:lvl1pPr>
              <a:defRPr sz="3200"/>
            </a:lvl1pPr>
          </a:lstStyle>
          <a:p>
            <a:r>
              <a:rPr lang="en-GB"/>
              <a:t>Click to edit Master title style</a:t>
            </a:r>
            <a:endParaRPr lang="sl-SI"/>
          </a:p>
        </p:txBody>
      </p:sp>
      <p:sp>
        <p:nvSpPr>
          <p:cNvPr id="3" name="Picture Placeholder 2">
            <a:extLst>
              <a:ext uri="{FF2B5EF4-FFF2-40B4-BE49-F238E27FC236}">
                <a16:creationId xmlns:a16="http://schemas.microsoft.com/office/drawing/2014/main" id="{44D7F8BC-2336-7675-6196-484917BEB21A}"/>
              </a:ext>
            </a:extLst>
          </p:cNvPr>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Text Placeholder 3">
            <a:extLst>
              <a:ext uri="{FF2B5EF4-FFF2-40B4-BE49-F238E27FC236}">
                <a16:creationId xmlns:a16="http://schemas.microsoft.com/office/drawing/2014/main" id="{2DD8415B-16DF-2AEC-5ECC-95E847D8AFE1}"/>
              </a:ext>
            </a:extLst>
          </p:cNvPr>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D93B6E6-D059-4C28-6043-8F4B28BBF40E}"/>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6" name="Footer Placeholder 5">
            <a:extLst>
              <a:ext uri="{FF2B5EF4-FFF2-40B4-BE49-F238E27FC236}">
                <a16:creationId xmlns:a16="http://schemas.microsoft.com/office/drawing/2014/main" id="{79756691-1E2F-9D24-6457-47A7F017EF2C}"/>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7" name="Slide Number Placeholder 6">
            <a:extLst>
              <a:ext uri="{FF2B5EF4-FFF2-40B4-BE49-F238E27FC236}">
                <a16:creationId xmlns:a16="http://schemas.microsoft.com/office/drawing/2014/main" id="{B1EFACE0-C49B-529C-B3D9-1E0D1883008A}"/>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964004887"/>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0B692-4EF9-117F-4AE1-9C961A984745}"/>
              </a:ext>
            </a:extLst>
          </p:cNvPr>
          <p:cNvSpPr>
            <a:spLocks noGrp="1"/>
          </p:cNvSpPr>
          <p:nvPr>
            <p:ph type="title"/>
          </p:nvPr>
        </p:nvSpPr>
        <p:spPr/>
        <p:txBody>
          <a:bodyPr/>
          <a:lstStyle/>
          <a:p>
            <a:r>
              <a:rPr lang="en-GB"/>
              <a:t>Click to edit Master title style</a:t>
            </a:r>
            <a:endParaRPr lang="sl-SI"/>
          </a:p>
        </p:txBody>
      </p:sp>
      <p:sp>
        <p:nvSpPr>
          <p:cNvPr id="3" name="Vertical Text Placeholder 2">
            <a:extLst>
              <a:ext uri="{FF2B5EF4-FFF2-40B4-BE49-F238E27FC236}">
                <a16:creationId xmlns:a16="http://schemas.microsoft.com/office/drawing/2014/main" id="{FEB4A9EB-0F7A-9108-7C40-DC4DF31BA99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1EEBDB90-08A2-0E6A-61C8-30077F9C3195}"/>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5" name="Footer Placeholder 4">
            <a:extLst>
              <a:ext uri="{FF2B5EF4-FFF2-40B4-BE49-F238E27FC236}">
                <a16:creationId xmlns:a16="http://schemas.microsoft.com/office/drawing/2014/main" id="{0C687923-5B98-DA5D-43A8-C763C5ECC23C}"/>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EA490C4D-0196-862B-BC00-49C4E75F5802}"/>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881038124"/>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252005-9248-6541-1A48-887A44BF8A42}"/>
              </a:ext>
            </a:extLst>
          </p:cNvPr>
          <p:cNvSpPr>
            <a:spLocks noGrp="1"/>
          </p:cNvSpPr>
          <p:nvPr>
            <p:ph type="title" orient="vert"/>
          </p:nvPr>
        </p:nvSpPr>
        <p:spPr>
          <a:xfrm>
            <a:off x="7089775" y="365125"/>
            <a:ext cx="2135188" cy="5811838"/>
          </a:xfrm>
        </p:spPr>
        <p:txBody>
          <a:bodyPr vert="eaVert"/>
          <a:lstStyle/>
          <a:p>
            <a:r>
              <a:rPr lang="en-GB"/>
              <a:t>Click to edit Master title style</a:t>
            </a:r>
            <a:endParaRPr lang="sl-SI"/>
          </a:p>
        </p:txBody>
      </p:sp>
      <p:sp>
        <p:nvSpPr>
          <p:cNvPr id="3" name="Vertical Text Placeholder 2">
            <a:extLst>
              <a:ext uri="{FF2B5EF4-FFF2-40B4-BE49-F238E27FC236}">
                <a16:creationId xmlns:a16="http://schemas.microsoft.com/office/drawing/2014/main" id="{BBDCC6AD-41BE-01E9-BE94-EFD2B351BBA5}"/>
              </a:ext>
            </a:extLst>
          </p:cNvPr>
          <p:cNvSpPr>
            <a:spLocks noGrp="1"/>
          </p:cNvSpPr>
          <p:nvPr>
            <p:ph type="body" orient="vert" idx="1"/>
          </p:nvPr>
        </p:nvSpPr>
        <p:spPr>
          <a:xfrm>
            <a:off x="681038" y="365125"/>
            <a:ext cx="6256337"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6A6341CC-7194-9E6D-6988-6307EA218162}"/>
              </a:ext>
            </a:extLst>
          </p:cNvPr>
          <p:cNvSpPr>
            <a:spLocks noGrp="1"/>
          </p:cNvSpPr>
          <p:nvPr>
            <p:ph type="dt" sz="half" idx="10"/>
          </p:nvPr>
        </p:nvSpPr>
        <p:spPr/>
        <p:txBody>
          <a:bodyPr/>
          <a:lstStyle/>
          <a:p>
            <a:fld id="{8934799A-BC2F-DB43-A6C0-7284F11954CF}" type="datetimeFigureOut">
              <a:rPr lang="sl-SI" smtClean="0"/>
              <a:t>1. 5. 26</a:t>
            </a:fld>
            <a:endParaRPr lang="sl-SI"/>
          </a:p>
        </p:txBody>
      </p:sp>
      <p:sp>
        <p:nvSpPr>
          <p:cNvPr id="5" name="Footer Placeholder 4">
            <a:extLst>
              <a:ext uri="{FF2B5EF4-FFF2-40B4-BE49-F238E27FC236}">
                <a16:creationId xmlns:a16="http://schemas.microsoft.com/office/drawing/2014/main" id="{AEC89672-5BD1-44CA-92F8-AF1BAA9AB3B2}"/>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A68E5380-CD2D-CD20-AF18-ADD874C21CB8}"/>
              </a:ext>
            </a:extLst>
          </p:cNvPr>
          <p:cNvSpPr>
            <a:spLocks noGrp="1"/>
          </p:cNvSpPr>
          <p:nvPr>
            <p:ph type="sldNum" sz="quarter" idx="12"/>
          </p:nvPr>
        </p:nvSpPr>
        <p:spPr/>
        <p:txBody>
          <a:bodyPr/>
          <a:lstStyle/>
          <a:p>
            <a:fld id="{EDC19D84-6B22-9146-8BD1-C662E38825C6}" type="slidenum">
              <a:rPr lang="sl-SI" smtClean="0"/>
              <a:t>‹#›</a:t>
            </a:fld>
            <a:endParaRPr lang="sl-SI"/>
          </a:p>
        </p:txBody>
      </p:sp>
    </p:spTree>
    <p:extLst>
      <p:ext uri="{BB962C8B-B14F-4D97-AF65-F5344CB8AC3E}">
        <p14:creationId xmlns:p14="http://schemas.microsoft.com/office/powerpoint/2010/main" val="601561812"/>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F484-5879-89E5-B57C-1DCE4017A637}"/>
              </a:ext>
            </a:extLst>
          </p:cNvPr>
          <p:cNvSpPr>
            <a:spLocks noGrp="1"/>
          </p:cNvSpPr>
          <p:nvPr>
            <p:ph type="ctrTitle"/>
          </p:nvPr>
        </p:nvSpPr>
        <p:spPr>
          <a:xfrm>
            <a:off x="1238250" y="1122363"/>
            <a:ext cx="7429500" cy="2387600"/>
          </a:xfrm>
        </p:spPr>
        <p:txBody>
          <a:bodyPr anchor="b"/>
          <a:lstStyle>
            <a:lvl1pPr algn="ctr">
              <a:defRPr sz="6000"/>
            </a:lvl1pPr>
          </a:lstStyle>
          <a:p>
            <a:r>
              <a:rPr lang="en-GB"/>
              <a:t>Click to edit Master title style</a:t>
            </a:r>
            <a:endParaRPr lang="sl-SI"/>
          </a:p>
        </p:txBody>
      </p:sp>
      <p:sp>
        <p:nvSpPr>
          <p:cNvPr id="3" name="Subtitle 2">
            <a:extLst>
              <a:ext uri="{FF2B5EF4-FFF2-40B4-BE49-F238E27FC236}">
                <a16:creationId xmlns:a16="http://schemas.microsoft.com/office/drawing/2014/main" id="{9A61D4C9-155D-9FC0-0D2C-2DB286D3082F}"/>
              </a:ext>
            </a:extLst>
          </p:cNvPr>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sl-SI"/>
          </a:p>
        </p:txBody>
      </p:sp>
      <p:sp>
        <p:nvSpPr>
          <p:cNvPr id="4" name="Date Placeholder 3">
            <a:extLst>
              <a:ext uri="{FF2B5EF4-FFF2-40B4-BE49-F238E27FC236}">
                <a16:creationId xmlns:a16="http://schemas.microsoft.com/office/drawing/2014/main" id="{47F57257-70ED-7B2D-D285-B10AD1F49A46}"/>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5" name="Footer Placeholder 4">
            <a:extLst>
              <a:ext uri="{FF2B5EF4-FFF2-40B4-BE49-F238E27FC236}">
                <a16:creationId xmlns:a16="http://schemas.microsoft.com/office/drawing/2014/main" id="{182FA0A7-9602-0259-22E9-44260BC9A36C}"/>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A69D3043-CF92-0107-43F3-F544A23A4698}"/>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4129943418"/>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EBA9E-A2B7-C8D3-6EA2-1E2D4D5E390B}"/>
              </a:ext>
            </a:extLst>
          </p:cNvPr>
          <p:cNvSpPr>
            <a:spLocks noGrp="1"/>
          </p:cNvSpPr>
          <p:nvPr>
            <p:ph type="title"/>
          </p:nvPr>
        </p:nvSpPr>
        <p:spPr/>
        <p:txBody>
          <a:bodyPr/>
          <a:lstStyle/>
          <a:p>
            <a:r>
              <a:rPr lang="en-GB"/>
              <a:t>Click to edit Master title style</a:t>
            </a:r>
            <a:endParaRPr lang="sl-SI"/>
          </a:p>
        </p:txBody>
      </p:sp>
      <p:sp>
        <p:nvSpPr>
          <p:cNvPr id="3" name="Content Placeholder 2">
            <a:extLst>
              <a:ext uri="{FF2B5EF4-FFF2-40B4-BE49-F238E27FC236}">
                <a16:creationId xmlns:a16="http://schemas.microsoft.com/office/drawing/2014/main" id="{4F674F9C-5C99-CF6F-8B3F-DA776F187F2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B2789158-F23C-5F3F-93C4-6E9650AB2605}"/>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5" name="Footer Placeholder 4">
            <a:extLst>
              <a:ext uri="{FF2B5EF4-FFF2-40B4-BE49-F238E27FC236}">
                <a16:creationId xmlns:a16="http://schemas.microsoft.com/office/drawing/2014/main" id="{4868B542-530E-BFBC-605F-90730E88CE06}"/>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5B804F59-7C53-B140-A158-3DDD763C16B4}"/>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866809128"/>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FABBC-FAF7-017B-59DB-F4BFA1F62E8A}"/>
              </a:ext>
            </a:extLst>
          </p:cNvPr>
          <p:cNvSpPr>
            <a:spLocks noGrp="1"/>
          </p:cNvSpPr>
          <p:nvPr>
            <p:ph type="title"/>
          </p:nvPr>
        </p:nvSpPr>
        <p:spPr>
          <a:xfrm>
            <a:off x="676275" y="1709738"/>
            <a:ext cx="8543925" cy="2852737"/>
          </a:xfrm>
        </p:spPr>
        <p:txBody>
          <a:bodyPr anchor="b"/>
          <a:lstStyle>
            <a:lvl1pPr>
              <a:defRPr sz="6000"/>
            </a:lvl1pPr>
          </a:lstStyle>
          <a:p>
            <a:r>
              <a:rPr lang="en-GB"/>
              <a:t>Click to edit Master title style</a:t>
            </a:r>
            <a:endParaRPr lang="sl-SI"/>
          </a:p>
        </p:txBody>
      </p:sp>
      <p:sp>
        <p:nvSpPr>
          <p:cNvPr id="3" name="Text Placeholder 2">
            <a:extLst>
              <a:ext uri="{FF2B5EF4-FFF2-40B4-BE49-F238E27FC236}">
                <a16:creationId xmlns:a16="http://schemas.microsoft.com/office/drawing/2014/main" id="{CCC9B3FD-18D5-7276-4493-41FCF2FF546E}"/>
              </a:ext>
            </a:extLst>
          </p:cNvPr>
          <p:cNvSpPr>
            <a:spLocks noGrp="1"/>
          </p:cNvSpPr>
          <p:nvPr>
            <p:ph type="body" idx="1"/>
          </p:nvPr>
        </p:nvSpPr>
        <p:spPr>
          <a:xfrm>
            <a:off x="676275" y="4589463"/>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C58F15C-B70F-E187-42FA-A4D56A1EA7E6}"/>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5" name="Footer Placeholder 4">
            <a:extLst>
              <a:ext uri="{FF2B5EF4-FFF2-40B4-BE49-F238E27FC236}">
                <a16:creationId xmlns:a16="http://schemas.microsoft.com/office/drawing/2014/main" id="{5CFF44B7-4070-1DC0-ABA9-485736845221}"/>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17423074-8860-EF3E-92EE-CF01BB796DE6}"/>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1238563977"/>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EA363-A472-B14A-FAFA-6B5767C71AC2}"/>
              </a:ext>
            </a:extLst>
          </p:cNvPr>
          <p:cNvSpPr>
            <a:spLocks noGrp="1"/>
          </p:cNvSpPr>
          <p:nvPr>
            <p:ph type="title"/>
          </p:nvPr>
        </p:nvSpPr>
        <p:spPr/>
        <p:txBody>
          <a:bodyPr/>
          <a:lstStyle/>
          <a:p>
            <a:r>
              <a:rPr lang="en-GB"/>
              <a:t>Click to edit Master title style</a:t>
            </a:r>
            <a:endParaRPr lang="sl-SI"/>
          </a:p>
        </p:txBody>
      </p:sp>
      <p:sp>
        <p:nvSpPr>
          <p:cNvPr id="3" name="Content Placeholder 2">
            <a:extLst>
              <a:ext uri="{FF2B5EF4-FFF2-40B4-BE49-F238E27FC236}">
                <a16:creationId xmlns:a16="http://schemas.microsoft.com/office/drawing/2014/main" id="{99EB6458-C270-61A4-B2A5-1B8F989CF2FB}"/>
              </a:ext>
            </a:extLst>
          </p:cNvPr>
          <p:cNvSpPr>
            <a:spLocks noGrp="1"/>
          </p:cNvSpPr>
          <p:nvPr>
            <p:ph sz="half" idx="1"/>
          </p:nvPr>
        </p:nvSpPr>
        <p:spPr>
          <a:xfrm>
            <a:off x="681038" y="1825625"/>
            <a:ext cx="4195762"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Content Placeholder 3">
            <a:extLst>
              <a:ext uri="{FF2B5EF4-FFF2-40B4-BE49-F238E27FC236}">
                <a16:creationId xmlns:a16="http://schemas.microsoft.com/office/drawing/2014/main" id="{4B2CCF4D-1DB6-EBD8-2EA7-1763238133B1}"/>
              </a:ext>
            </a:extLst>
          </p:cNvPr>
          <p:cNvSpPr>
            <a:spLocks noGrp="1"/>
          </p:cNvSpPr>
          <p:nvPr>
            <p:ph sz="half" idx="2"/>
          </p:nvPr>
        </p:nvSpPr>
        <p:spPr>
          <a:xfrm>
            <a:off x="5029200" y="1825625"/>
            <a:ext cx="4195763"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5" name="Date Placeholder 4">
            <a:extLst>
              <a:ext uri="{FF2B5EF4-FFF2-40B4-BE49-F238E27FC236}">
                <a16:creationId xmlns:a16="http://schemas.microsoft.com/office/drawing/2014/main" id="{5B0CA834-255B-0344-2CE0-3F1E7F5F0E7E}"/>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6" name="Footer Placeholder 5">
            <a:extLst>
              <a:ext uri="{FF2B5EF4-FFF2-40B4-BE49-F238E27FC236}">
                <a16:creationId xmlns:a16="http://schemas.microsoft.com/office/drawing/2014/main" id="{6EDA2719-9CD6-E967-155E-D210086D0363}"/>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7" name="Slide Number Placeholder 6">
            <a:extLst>
              <a:ext uri="{FF2B5EF4-FFF2-40B4-BE49-F238E27FC236}">
                <a16:creationId xmlns:a16="http://schemas.microsoft.com/office/drawing/2014/main" id="{30FAEF3F-CA01-848A-02A5-F9B88CE58196}"/>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2408492815"/>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074B0-9723-71C5-DEB3-3466AD4A521C}"/>
              </a:ext>
            </a:extLst>
          </p:cNvPr>
          <p:cNvSpPr>
            <a:spLocks noGrp="1"/>
          </p:cNvSpPr>
          <p:nvPr>
            <p:ph type="title"/>
          </p:nvPr>
        </p:nvSpPr>
        <p:spPr>
          <a:xfrm>
            <a:off x="682625" y="365125"/>
            <a:ext cx="8543925" cy="1325563"/>
          </a:xfrm>
        </p:spPr>
        <p:txBody>
          <a:bodyPr/>
          <a:lstStyle/>
          <a:p>
            <a:r>
              <a:rPr lang="en-GB"/>
              <a:t>Click to edit Master title style</a:t>
            </a:r>
            <a:endParaRPr lang="sl-SI"/>
          </a:p>
        </p:txBody>
      </p:sp>
      <p:sp>
        <p:nvSpPr>
          <p:cNvPr id="3" name="Text Placeholder 2">
            <a:extLst>
              <a:ext uri="{FF2B5EF4-FFF2-40B4-BE49-F238E27FC236}">
                <a16:creationId xmlns:a16="http://schemas.microsoft.com/office/drawing/2014/main" id="{B2693B42-8BE1-0FD9-4DF4-A5450BBF5142}"/>
              </a:ext>
            </a:extLst>
          </p:cNvPr>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AEE1D85-C646-FA06-4658-73FA3EBD3A43}"/>
              </a:ext>
            </a:extLst>
          </p:cNvPr>
          <p:cNvSpPr>
            <a:spLocks noGrp="1"/>
          </p:cNvSpPr>
          <p:nvPr>
            <p:ph sz="half" idx="2"/>
          </p:nvPr>
        </p:nvSpPr>
        <p:spPr>
          <a:xfrm>
            <a:off x="682625" y="2505075"/>
            <a:ext cx="419100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5" name="Text Placeholder 4">
            <a:extLst>
              <a:ext uri="{FF2B5EF4-FFF2-40B4-BE49-F238E27FC236}">
                <a16:creationId xmlns:a16="http://schemas.microsoft.com/office/drawing/2014/main" id="{2D5063D1-BD8F-4BE4-FD8D-56F8CC8E3B35}"/>
              </a:ext>
            </a:extLst>
          </p:cNvPr>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A0654EE-DFC2-07EA-828C-FDF8159721FA}"/>
              </a:ext>
            </a:extLst>
          </p:cNvPr>
          <p:cNvSpPr>
            <a:spLocks noGrp="1"/>
          </p:cNvSpPr>
          <p:nvPr>
            <p:ph sz="quarter" idx="4"/>
          </p:nvPr>
        </p:nvSpPr>
        <p:spPr>
          <a:xfrm>
            <a:off x="5014913" y="2505075"/>
            <a:ext cx="421163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7" name="Date Placeholder 6">
            <a:extLst>
              <a:ext uri="{FF2B5EF4-FFF2-40B4-BE49-F238E27FC236}">
                <a16:creationId xmlns:a16="http://schemas.microsoft.com/office/drawing/2014/main" id="{8BAD6203-28AF-23D8-3A83-57811A451855}"/>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8" name="Footer Placeholder 7">
            <a:extLst>
              <a:ext uri="{FF2B5EF4-FFF2-40B4-BE49-F238E27FC236}">
                <a16:creationId xmlns:a16="http://schemas.microsoft.com/office/drawing/2014/main" id="{CB8FB74C-6B9D-33C8-5433-BFAEE54AF3A1}"/>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9" name="Slide Number Placeholder 8">
            <a:extLst>
              <a:ext uri="{FF2B5EF4-FFF2-40B4-BE49-F238E27FC236}">
                <a16:creationId xmlns:a16="http://schemas.microsoft.com/office/drawing/2014/main" id="{AC7AA380-D081-095F-B2A7-71A0B37A7715}"/>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3449820746"/>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3BD9-38EE-9DB1-F5CC-B559D7BFA933}"/>
              </a:ext>
            </a:extLst>
          </p:cNvPr>
          <p:cNvSpPr>
            <a:spLocks noGrp="1"/>
          </p:cNvSpPr>
          <p:nvPr>
            <p:ph type="title"/>
          </p:nvPr>
        </p:nvSpPr>
        <p:spPr/>
        <p:txBody>
          <a:bodyPr/>
          <a:lstStyle/>
          <a:p>
            <a:r>
              <a:rPr lang="en-GB"/>
              <a:t>Click to edit Master title style</a:t>
            </a:r>
            <a:endParaRPr lang="sl-SI"/>
          </a:p>
        </p:txBody>
      </p:sp>
      <p:sp>
        <p:nvSpPr>
          <p:cNvPr id="3" name="Date Placeholder 2">
            <a:extLst>
              <a:ext uri="{FF2B5EF4-FFF2-40B4-BE49-F238E27FC236}">
                <a16:creationId xmlns:a16="http://schemas.microsoft.com/office/drawing/2014/main" id="{0E668D7B-5A86-9684-2462-9A54537315D0}"/>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4" name="Footer Placeholder 3">
            <a:extLst>
              <a:ext uri="{FF2B5EF4-FFF2-40B4-BE49-F238E27FC236}">
                <a16:creationId xmlns:a16="http://schemas.microsoft.com/office/drawing/2014/main" id="{60995CEE-F117-F5E9-AAA6-6C326194CA3E}"/>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5" name="Slide Number Placeholder 4">
            <a:extLst>
              <a:ext uri="{FF2B5EF4-FFF2-40B4-BE49-F238E27FC236}">
                <a16:creationId xmlns:a16="http://schemas.microsoft.com/office/drawing/2014/main" id="{FADEEEAF-0ED4-C359-1C72-4879C1A1DD87}"/>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1199767083"/>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165358-C482-DEA4-442C-5865BD41085E}"/>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3" name="Footer Placeholder 2">
            <a:extLst>
              <a:ext uri="{FF2B5EF4-FFF2-40B4-BE49-F238E27FC236}">
                <a16:creationId xmlns:a16="http://schemas.microsoft.com/office/drawing/2014/main" id="{9BBA9E73-FFFC-64D7-F654-710003F8845B}"/>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4" name="Slide Number Placeholder 3">
            <a:extLst>
              <a:ext uri="{FF2B5EF4-FFF2-40B4-BE49-F238E27FC236}">
                <a16:creationId xmlns:a16="http://schemas.microsoft.com/office/drawing/2014/main" id="{D2040E4B-A4EC-BFC8-F66B-F8FBF8C9A206}"/>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1746246000"/>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1DAF4-D4E2-215E-DA23-9E55A586FE73}"/>
              </a:ext>
            </a:extLst>
          </p:cNvPr>
          <p:cNvSpPr>
            <a:spLocks noGrp="1"/>
          </p:cNvSpPr>
          <p:nvPr>
            <p:ph type="title"/>
          </p:nvPr>
        </p:nvSpPr>
        <p:spPr>
          <a:xfrm>
            <a:off x="682625" y="457200"/>
            <a:ext cx="3194050" cy="1600200"/>
          </a:xfrm>
        </p:spPr>
        <p:txBody>
          <a:bodyPr anchor="b"/>
          <a:lstStyle>
            <a:lvl1pPr>
              <a:defRPr sz="3200"/>
            </a:lvl1pPr>
          </a:lstStyle>
          <a:p>
            <a:r>
              <a:rPr lang="en-GB"/>
              <a:t>Click to edit Master title style</a:t>
            </a:r>
            <a:endParaRPr lang="sl-SI"/>
          </a:p>
        </p:txBody>
      </p:sp>
      <p:sp>
        <p:nvSpPr>
          <p:cNvPr id="3" name="Content Placeholder 2">
            <a:extLst>
              <a:ext uri="{FF2B5EF4-FFF2-40B4-BE49-F238E27FC236}">
                <a16:creationId xmlns:a16="http://schemas.microsoft.com/office/drawing/2014/main" id="{AF3E2AC1-53CC-759E-6CDA-FECC6D02D341}"/>
              </a:ext>
            </a:extLst>
          </p:cNvPr>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Text Placeholder 3">
            <a:extLst>
              <a:ext uri="{FF2B5EF4-FFF2-40B4-BE49-F238E27FC236}">
                <a16:creationId xmlns:a16="http://schemas.microsoft.com/office/drawing/2014/main" id="{4714DE30-4238-C1E0-6D9C-45B9A8993C16}"/>
              </a:ext>
            </a:extLst>
          </p:cNvPr>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38F7617-89FE-8629-269E-5AC0163E1DBA}"/>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6" name="Footer Placeholder 5">
            <a:extLst>
              <a:ext uri="{FF2B5EF4-FFF2-40B4-BE49-F238E27FC236}">
                <a16:creationId xmlns:a16="http://schemas.microsoft.com/office/drawing/2014/main" id="{CB8BB978-9685-3A46-F6F8-E8F211AB66EE}"/>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7" name="Slide Number Placeholder 6">
            <a:extLst>
              <a:ext uri="{FF2B5EF4-FFF2-40B4-BE49-F238E27FC236}">
                <a16:creationId xmlns:a16="http://schemas.microsoft.com/office/drawing/2014/main" id="{75359C31-DDC5-2581-4853-49B4B1696A6D}"/>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3584890664"/>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BA53-AAE4-C0C4-E802-FC824E2E4084}"/>
              </a:ext>
            </a:extLst>
          </p:cNvPr>
          <p:cNvSpPr>
            <a:spLocks noGrp="1"/>
          </p:cNvSpPr>
          <p:nvPr>
            <p:ph type="title"/>
          </p:nvPr>
        </p:nvSpPr>
        <p:spPr>
          <a:xfrm>
            <a:off x="682625" y="457200"/>
            <a:ext cx="3194050" cy="1600200"/>
          </a:xfrm>
        </p:spPr>
        <p:txBody>
          <a:bodyPr anchor="b"/>
          <a:lstStyle>
            <a:lvl1pPr>
              <a:defRPr sz="3200"/>
            </a:lvl1pPr>
          </a:lstStyle>
          <a:p>
            <a:r>
              <a:rPr lang="en-GB"/>
              <a:t>Click to edit Master title style</a:t>
            </a:r>
            <a:endParaRPr lang="sl-SI"/>
          </a:p>
        </p:txBody>
      </p:sp>
      <p:sp>
        <p:nvSpPr>
          <p:cNvPr id="3" name="Picture Placeholder 2">
            <a:extLst>
              <a:ext uri="{FF2B5EF4-FFF2-40B4-BE49-F238E27FC236}">
                <a16:creationId xmlns:a16="http://schemas.microsoft.com/office/drawing/2014/main" id="{A5CF8744-0723-102B-0CF6-ADC17D9326DD}"/>
              </a:ext>
            </a:extLst>
          </p:cNvPr>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Text Placeholder 3">
            <a:extLst>
              <a:ext uri="{FF2B5EF4-FFF2-40B4-BE49-F238E27FC236}">
                <a16:creationId xmlns:a16="http://schemas.microsoft.com/office/drawing/2014/main" id="{A7A0634F-64FB-FC48-017F-1D476CDD25B5}"/>
              </a:ext>
            </a:extLst>
          </p:cNvPr>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EE7065A-8A1E-2630-CEF6-829AC18FAA0B}"/>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6" name="Footer Placeholder 5">
            <a:extLst>
              <a:ext uri="{FF2B5EF4-FFF2-40B4-BE49-F238E27FC236}">
                <a16:creationId xmlns:a16="http://schemas.microsoft.com/office/drawing/2014/main" id="{FB54B144-7D52-D3AE-3119-C6F9D0C41334}"/>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7" name="Slide Number Placeholder 6">
            <a:extLst>
              <a:ext uri="{FF2B5EF4-FFF2-40B4-BE49-F238E27FC236}">
                <a16:creationId xmlns:a16="http://schemas.microsoft.com/office/drawing/2014/main" id="{EC837374-AA37-28C5-D8BF-F1CB2BB01FEC}"/>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1591642319"/>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271D1-4BF4-01C5-F04B-7BD8BF39FC8A}"/>
              </a:ext>
            </a:extLst>
          </p:cNvPr>
          <p:cNvSpPr>
            <a:spLocks noGrp="1"/>
          </p:cNvSpPr>
          <p:nvPr>
            <p:ph type="title"/>
          </p:nvPr>
        </p:nvSpPr>
        <p:spPr/>
        <p:txBody>
          <a:bodyPr/>
          <a:lstStyle/>
          <a:p>
            <a:r>
              <a:rPr lang="en-GB"/>
              <a:t>Click to edit Master title style</a:t>
            </a:r>
            <a:endParaRPr lang="sl-SI"/>
          </a:p>
        </p:txBody>
      </p:sp>
      <p:sp>
        <p:nvSpPr>
          <p:cNvPr id="3" name="Vertical Text Placeholder 2">
            <a:extLst>
              <a:ext uri="{FF2B5EF4-FFF2-40B4-BE49-F238E27FC236}">
                <a16:creationId xmlns:a16="http://schemas.microsoft.com/office/drawing/2014/main" id="{29B65ACF-74EF-142C-2CB0-1D349778760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076B8132-481C-9F4C-BE82-0132CCCAD454}"/>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5" name="Footer Placeholder 4">
            <a:extLst>
              <a:ext uri="{FF2B5EF4-FFF2-40B4-BE49-F238E27FC236}">
                <a16:creationId xmlns:a16="http://schemas.microsoft.com/office/drawing/2014/main" id="{D483295F-4FA0-8FAE-7E08-086EA3A424AF}"/>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406DCC4F-5871-3CDE-4F5B-87425D0374F4}"/>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2656087319"/>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EFFA60-D0CF-E07A-CB0A-103D9CDCA04C}"/>
              </a:ext>
            </a:extLst>
          </p:cNvPr>
          <p:cNvSpPr>
            <a:spLocks noGrp="1"/>
          </p:cNvSpPr>
          <p:nvPr>
            <p:ph type="title" orient="vert"/>
          </p:nvPr>
        </p:nvSpPr>
        <p:spPr>
          <a:xfrm>
            <a:off x="7089775" y="365125"/>
            <a:ext cx="2135188" cy="5811838"/>
          </a:xfrm>
        </p:spPr>
        <p:txBody>
          <a:bodyPr vert="eaVert"/>
          <a:lstStyle/>
          <a:p>
            <a:r>
              <a:rPr lang="en-GB"/>
              <a:t>Click to edit Master title style</a:t>
            </a:r>
            <a:endParaRPr lang="sl-SI"/>
          </a:p>
        </p:txBody>
      </p:sp>
      <p:sp>
        <p:nvSpPr>
          <p:cNvPr id="3" name="Vertical Text Placeholder 2">
            <a:extLst>
              <a:ext uri="{FF2B5EF4-FFF2-40B4-BE49-F238E27FC236}">
                <a16:creationId xmlns:a16="http://schemas.microsoft.com/office/drawing/2014/main" id="{0C82E395-4C32-6871-60E4-E6AED5EB505C}"/>
              </a:ext>
            </a:extLst>
          </p:cNvPr>
          <p:cNvSpPr>
            <a:spLocks noGrp="1"/>
          </p:cNvSpPr>
          <p:nvPr>
            <p:ph type="body" orient="vert" idx="1"/>
          </p:nvPr>
        </p:nvSpPr>
        <p:spPr>
          <a:xfrm>
            <a:off x="681038" y="365125"/>
            <a:ext cx="6256337"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E84EC985-7595-36E8-8488-E2415F54176A}"/>
              </a:ext>
            </a:extLst>
          </p:cNvPr>
          <p:cNvSpPr>
            <a:spLocks noGrp="1"/>
          </p:cNvSpPr>
          <p:nvPr>
            <p:ph type="dt" sz="half" idx="10"/>
          </p:nvPr>
        </p:nvSpPr>
        <p:spPr/>
        <p:txBody>
          <a:bodyPr/>
          <a:lstStyle/>
          <a:p>
            <a:fld id="{827A73F6-4797-3647-8C81-FB71F881A79A}" type="datetimeFigureOut">
              <a:rPr lang="sl-SI" smtClean="0"/>
              <a:t>1. 5. 26</a:t>
            </a:fld>
            <a:endParaRPr lang="sl-SI"/>
          </a:p>
        </p:txBody>
      </p:sp>
      <p:sp>
        <p:nvSpPr>
          <p:cNvPr id="5" name="Footer Placeholder 4">
            <a:extLst>
              <a:ext uri="{FF2B5EF4-FFF2-40B4-BE49-F238E27FC236}">
                <a16:creationId xmlns:a16="http://schemas.microsoft.com/office/drawing/2014/main" id="{1127BFAF-697F-05E0-7F79-41C24EA2D4D1}"/>
              </a:ext>
            </a:extLst>
          </p:cNvPr>
          <p:cNvSpPr>
            <a:spLocks noGrp="1"/>
          </p:cNvSpPr>
          <p:nvPr>
            <p:ph type="ftr" sz="quarter" idx="11"/>
          </p:nvPr>
        </p:nvSpPr>
        <p:spPr/>
        <p:txBody>
          <a:bodyP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A7D33F58-338A-E36D-E7A1-BE0902087714}"/>
              </a:ext>
            </a:extLst>
          </p:cNvPr>
          <p:cNvSpPr>
            <a:spLocks noGrp="1"/>
          </p:cNvSpPr>
          <p:nvPr>
            <p:ph type="sldNum" sz="quarter" idx="12"/>
          </p:nvPr>
        </p:nvSpPr>
        <p:spPr/>
        <p:txBody>
          <a:bodyPr/>
          <a:lstStyle/>
          <a:p>
            <a:fld id="{52E5A091-55B3-D643-BE17-FB52CE909576}" type="slidenum">
              <a:rPr lang="sl-SI" smtClean="0"/>
              <a:t>‹#›</a:t>
            </a:fld>
            <a:endParaRPr lang="sl-SI"/>
          </a:p>
        </p:txBody>
      </p:sp>
    </p:spTree>
    <p:extLst>
      <p:ext uri="{BB962C8B-B14F-4D97-AF65-F5344CB8AC3E}">
        <p14:creationId xmlns:p14="http://schemas.microsoft.com/office/powerpoint/2010/main" val="156996360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Line 1"/>
          <p:cNvSpPr>
            <a:spLocks noChangeShapeType="1"/>
          </p:cNvSpPr>
          <p:nvPr/>
        </p:nvSpPr>
        <p:spPr bwMode="gray">
          <a:xfrm>
            <a:off x="273050" y="531813"/>
            <a:ext cx="9359900" cy="0"/>
          </a:xfrm>
          <a:prstGeom prst="line">
            <a:avLst/>
          </a:prstGeom>
          <a:noFill/>
          <a:ln w="3175">
            <a:solidFill>
              <a:srgbClr val="002060"/>
            </a:solidFill>
            <a:round/>
            <a:headEnd/>
            <a:tailEnd/>
          </a:ln>
          <a:effectLst/>
        </p:spPr>
        <p:txBody>
          <a:bodyPr vert="horz" wrap="square" lIns="54000" tIns="54000" rIns="54000" bIns="54000" numCol="1" anchor="t" anchorCtr="1" compatLnSpc="1">
            <a:prstTxWarp prst="textNoShape">
              <a:avLst/>
            </a:prstTxWarp>
            <a:spAutoFit/>
          </a:bodyPr>
          <a:lstStyle/>
          <a:p>
            <a:endParaRPr lang="en-GB" sz="2400" dirty="0">
              <a:latin typeface="Arial" panose="020B0604020202020204" pitchFamily="34" charset="0"/>
            </a:endParaRPr>
          </a:p>
        </p:txBody>
      </p:sp>
      <p:sp>
        <p:nvSpPr>
          <p:cNvPr id="5" name="Text Placeholder 4"/>
          <p:cNvSpPr>
            <a:spLocks noGrp="1"/>
          </p:cNvSpPr>
          <p:nvPr>
            <p:ph type="body" idx="1"/>
          </p:nvPr>
        </p:nvSpPr>
        <p:spPr>
          <a:xfrm>
            <a:off x="273050" y="1412875"/>
            <a:ext cx="9359900" cy="1036181"/>
          </a:xfrm>
          <a:prstGeom prst="rect">
            <a:avLst/>
          </a:prstGeom>
        </p:spPr>
        <p:txBody>
          <a:bodyPr vert="horz"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Box 6" hidden="1"/>
          <p:cNvSpPr txBox="1">
            <a:spLocks noChangeArrowheads="1"/>
          </p:cNvSpPr>
          <p:nvPr userDrawn="1">
            <p:custDataLst>
              <p:tags r:id="rId12"/>
            </p:custDataLst>
          </p:nvPr>
        </p:nvSpPr>
        <p:spPr bwMode="gray">
          <a:xfrm>
            <a:off x="8312400" y="0"/>
            <a:ext cx="1250393" cy="601497"/>
          </a:xfrm>
          <a:prstGeom prst="rect">
            <a:avLst/>
          </a:prstGeom>
          <a:noFill/>
          <a:ln w="3175" algn="ctr">
            <a:noFill/>
            <a:miter lim="800000"/>
            <a:headEnd/>
            <a:tailEnd/>
          </a:ln>
          <a:effectLst/>
        </p:spPr>
        <p:txBody>
          <a:bodyPr vert="horz" wrap="none" lIns="54000" tIns="54000" rIns="54000" bIns="54000" numCol="1" anchor="t" anchorCtr="1"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3200" b="1" i="0" u="none" strike="noStrike" cap="none" normalizeH="0" baseline="0" dirty="0">
                <a:ln>
                  <a:noFill/>
                </a:ln>
                <a:solidFill>
                  <a:srgbClr val="808080"/>
                </a:solidFill>
                <a:effectLst/>
                <a:latin typeface="Arial Narrow" pitchFamily="34" charset="0"/>
              </a:rPr>
              <a:t>DRAFT</a:t>
            </a:r>
            <a:endParaRPr kumimoji="0" lang="en-US" sz="1800" b="1" i="0" u="none" strike="noStrike" cap="none" normalizeH="0" baseline="0" dirty="0">
              <a:ln>
                <a:noFill/>
              </a:ln>
              <a:solidFill>
                <a:schemeClr val="tx1"/>
              </a:solidFill>
              <a:effectLst/>
              <a:latin typeface="Arial" pitchFamily="34" charset="0"/>
            </a:endParaRPr>
          </a:p>
        </p:txBody>
      </p:sp>
      <p:sp>
        <p:nvSpPr>
          <p:cNvPr id="4" name="Title Placeholder 3">
            <a:extLst>
              <a:ext uri="{FF2B5EF4-FFF2-40B4-BE49-F238E27FC236}">
                <a16:creationId xmlns:a16="http://schemas.microsoft.com/office/drawing/2014/main" id="{30EDE70C-E3A5-224E-A654-C726807FF5D5}"/>
              </a:ext>
            </a:extLst>
          </p:cNvPr>
          <p:cNvSpPr>
            <a:spLocks noGrp="1"/>
          </p:cNvSpPr>
          <p:nvPr>
            <p:ph type="title"/>
          </p:nvPr>
        </p:nvSpPr>
        <p:spPr>
          <a:xfrm>
            <a:off x="273050" y="619745"/>
            <a:ext cx="8543925" cy="685799"/>
          </a:xfrm>
          <a:prstGeom prst="rect">
            <a:avLst/>
          </a:prstGeom>
        </p:spPr>
        <p:txBody>
          <a:bodyPr vert="horz" lIns="91440" tIns="45720" rIns="91440" bIns="45720" rtlCol="0" anchor="ctr">
            <a:normAutofit/>
          </a:bodyPr>
          <a:lstStyle/>
          <a:p>
            <a:r>
              <a:rPr lang="en-GB" dirty="0"/>
              <a:t>Click to edit Master title style</a:t>
            </a:r>
            <a:endParaRPr lang="en-SI" dirty="0"/>
          </a:p>
        </p:txBody>
      </p:sp>
      <p:sp>
        <p:nvSpPr>
          <p:cNvPr id="6" name="Footer Placeholder 5">
            <a:extLst>
              <a:ext uri="{FF2B5EF4-FFF2-40B4-BE49-F238E27FC236}">
                <a16:creationId xmlns:a16="http://schemas.microsoft.com/office/drawing/2014/main" id="{2B103358-87D6-D24C-9E82-C513803C4848}"/>
              </a:ext>
            </a:extLst>
          </p:cNvPr>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b="0" i="0" u="none">
                <a:solidFill>
                  <a:srgbClr val="FF7E00"/>
                </a:solidFill>
                <a:latin typeface="Times New Roman" panose="02020603050405020304" pitchFamily="18" charset="0"/>
              </a:defRPr>
            </a:lvl1pPr>
          </a:lstStyle>
          <a:p>
            <a:endParaRPr lang="en-SI" dirty="0"/>
          </a:p>
        </p:txBody>
      </p:sp>
      <p:pic>
        <p:nvPicPr>
          <p:cNvPr id="7" name="Picture 6">
            <a:extLst>
              <a:ext uri="{FF2B5EF4-FFF2-40B4-BE49-F238E27FC236}">
                <a16:creationId xmlns:a16="http://schemas.microsoft.com/office/drawing/2014/main" id="{FBFE2CE1-37D8-9B5D-52F6-01E40FA486BA}"/>
              </a:ext>
            </a:extLst>
          </p:cNvPr>
          <p:cNvPicPr>
            <a:picLocks noChangeAspect="1"/>
          </p:cNvPicPr>
          <p:nvPr userDrawn="1"/>
        </p:nvPicPr>
        <p:blipFill>
          <a:blip r:embed="rId13"/>
          <a:stretch>
            <a:fillRect/>
          </a:stretch>
        </p:blipFill>
        <p:spPr>
          <a:xfrm>
            <a:off x="8509198" y="0"/>
            <a:ext cx="1396801" cy="512413"/>
          </a:xfrm>
          <a:prstGeom prst="rect">
            <a:avLst/>
          </a:prstGeom>
        </p:spPr>
      </p:pic>
      <p:sp>
        <p:nvSpPr>
          <p:cNvPr id="2" name="JS SlideHeader">
            <a:extLst>
              <a:ext uri="{FF2B5EF4-FFF2-40B4-BE49-F238E27FC236}">
                <a16:creationId xmlns:a16="http://schemas.microsoft.com/office/drawing/2014/main" id="{A5302C8E-353F-4248-B051-4957EADE743E}"/>
              </a:ext>
            </a:extLst>
          </p:cNvPr>
          <p:cNvSpPr txBox="1"/>
          <p:nvPr userDrawn="1"/>
        </p:nvSpPr>
        <p:spPr>
          <a:xfrm>
            <a:off x="990600" y="63500"/>
            <a:ext cx="7924800" cy="293721"/>
          </a:xfrm>
          <a:prstGeom prst="rect">
            <a:avLst/>
          </a:prstGeom>
          <a:noFill/>
        </p:spPr>
        <p:txBody>
          <a:bodyPr vert="horz" wrap="square" lIns="54000" tIns="54000" rIns="54000" bIns="54000" rtlCol="0">
            <a:spAutoFit/>
          </a:bodyPr>
          <a:lstStyle/>
          <a:p>
            <a:pPr algn="ctr"/>
            <a:endParaRPr lang="en-US" sz="1200" b="0" i="0" u="none" dirty="0" err="1">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375104965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703" r:id="rId9"/>
    <p:sldLayoutId id="2147483740" r:id="rId10"/>
  </p:sldLayoutIdLst>
  <p:hf sldNum="0" hdr="0" ftr="0" dt="0"/>
  <p:txStyles>
    <p:title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p:titleStyle>
    <p:body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5BB9AC-D9F4-2986-1A79-1E27E8C3BE31}"/>
              </a:ext>
            </a:extLst>
          </p:cNvPr>
          <p:cNvSpPr>
            <a:spLocks noGrp="1"/>
          </p:cNvSpPr>
          <p:nvPr>
            <p:ph type="title"/>
          </p:nvPr>
        </p:nvSpPr>
        <p:spPr>
          <a:xfrm>
            <a:off x="681038" y="365125"/>
            <a:ext cx="8543925" cy="1325563"/>
          </a:xfrm>
          <a:prstGeom prst="rect">
            <a:avLst/>
          </a:prstGeom>
        </p:spPr>
        <p:txBody>
          <a:bodyPr vert="horz" lIns="91440" tIns="45720" rIns="91440" bIns="45720" rtlCol="0" anchor="ctr">
            <a:normAutofit/>
          </a:bodyPr>
          <a:lstStyle/>
          <a:p>
            <a:r>
              <a:rPr lang="en-GB"/>
              <a:t>Click to edit Master title style</a:t>
            </a:r>
            <a:endParaRPr lang="sl-SI"/>
          </a:p>
        </p:txBody>
      </p:sp>
      <p:sp>
        <p:nvSpPr>
          <p:cNvPr id="3" name="Text Placeholder 2">
            <a:extLst>
              <a:ext uri="{FF2B5EF4-FFF2-40B4-BE49-F238E27FC236}">
                <a16:creationId xmlns:a16="http://schemas.microsoft.com/office/drawing/2014/main" id="{3A9BF912-4F85-44EC-36E9-0D434F1C95F2}"/>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A15E1808-E899-2593-8092-48FFD86B2820}"/>
              </a:ext>
            </a:extLst>
          </p:cNvPr>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E37105-D081-1A40-9665-27E305D2FFD3}" type="datetimeFigureOut">
              <a:rPr lang="sl-SI" smtClean="0"/>
              <a:t>1. 5. 26</a:t>
            </a:fld>
            <a:endParaRPr lang="sl-SI"/>
          </a:p>
        </p:txBody>
      </p:sp>
      <p:sp>
        <p:nvSpPr>
          <p:cNvPr id="5" name="Footer Placeholder 4">
            <a:extLst>
              <a:ext uri="{FF2B5EF4-FFF2-40B4-BE49-F238E27FC236}">
                <a16:creationId xmlns:a16="http://schemas.microsoft.com/office/drawing/2014/main" id="{A7B6A783-11CD-11C4-80E5-C860CF34ABE7}"/>
              </a:ext>
            </a:extLst>
          </p:cNvPr>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15B50D18-A1BA-1EFF-F6E9-7C4BA1275AF8}"/>
              </a:ext>
            </a:extLst>
          </p:cNvPr>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17405B-E1E2-A545-8A2D-150AFAA1F855}" type="slidenum">
              <a:rPr lang="sl-SI" smtClean="0"/>
              <a:t>‹#›</a:t>
            </a:fld>
            <a:endParaRPr lang="sl-SI"/>
          </a:p>
        </p:txBody>
      </p:sp>
      <p:sp>
        <p:nvSpPr>
          <p:cNvPr id="7" name="JS SlideHeader">
            <a:extLst>
              <a:ext uri="{FF2B5EF4-FFF2-40B4-BE49-F238E27FC236}">
                <a16:creationId xmlns:a16="http://schemas.microsoft.com/office/drawing/2014/main" id="{DC7D6426-CC1B-459F-A8DB-C2EBA5103408}"/>
              </a:ext>
            </a:extLst>
          </p:cNvPr>
          <p:cNvSpPr txBox="1"/>
          <p:nvPr userDrawn="1"/>
        </p:nvSpPr>
        <p:spPr>
          <a:xfrm>
            <a:off x="990600" y="63500"/>
            <a:ext cx="7924800" cy="276999"/>
          </a:xfrm>
          <a:prstGeom prst="rect">
            <a:avLst/>
          </a:prstGeom>
          <a:noFill/>
        </p:spPr>
        <p:txBody>
          <a:bodyPr vert="horz" rtlCol="0">
            <a:spAutoFit/>
          </a:bodyPr>
          <a:lstStyle/>
          <a:p>
            <a:pPr algn="ctr"/>
            <a:endParaRPr lang="en-US" sz="1200" b="0" i="0" u="none">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353698004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CA001D-D631-B8C7-6396-CA680B693655}"/>
              </a:ext>
            </a:extLst>
          </p:cNvPr>
          <p:cNvSpPr>
            <a:spLocks noGrp="1"/>
          </p:cNvSpPr>
          <p:nvPr>
            <p:ph type="title"/>
          </p:nvPr>
        </p:nvSpPr>
        <p:spPr>
          <a:xfrm>
            <a:off x="681038" y="365125"/>
            <a:ext cx="8543925" cy="1325563"/>
          </a:xfrm>
          <a:prstGeom prst="rect">
            <a:avLst/>
          </a:prstGeom>
        </p:spPr>
        <p:txBody>
          <a:bodyPr vert="horz" lIns="91440" tIns="45720" rIns="91440" bIns="45720" rtlCol="0" anchor="ctr">
            <a:normAutofit/>
          </a:bodyPr>
          <a:lstStyle/>
          <a:p>
            <a:r>
              <a:rPr lang="en-GB"/>
              <a:t>Click to edit Master title style</a:t>
            </a:r>
            <a:endParaRPr lang="sl-SI"/>
          </a:p>
        </p:txBody>
      </p:sp>
      <p:sp>
        <p:nvSpPr>
          <p:cNvPr id="3" name="Text Placeholder 2">
            <a:extLst>
              <a:ext uri="{FF2B5EF4-FFF2-40B4-BE49-F238E27FC236}">
                <a16:creationId xmlns:a16="http://schemas.microsoft.com/office/drawing/2014/main" id="{27B3A8F5-F65E-44B2-7E0B-A67EE40343AA}"/>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8B1458EB-D273-09D6-076E-22A49FA36F27}"/>
              </a:ext>
            </a:extLst>
          </p:cNvPr>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34799A-BC2F-DB43-A6C0-7284F11954CF}" type="datetimeFigureOut">
              <a:rPr lang="sl-SI" smtClean="0"/>
              <a:t>1. 5. 26</a:t>
            </a:fld>
            <a:endParaRPr lang="sl-SI"/>
          </a:p>
        </p:txBody>
      </p:sp>
      <p:sp>
        <p:nvSpPr>
          <p:cNvPr id="5" name="Footer Placeholder 4">
            <a:extLst>
              <a:ext uri="{FF2B5EF4-FFF2-40B4-BE49-F238E27FC236}">
                <a16:creationId xmlns:a16="http://schemas.microsoft.com/office/drawing/2014/main" id="{611D6C76-2E42-BD8D-A1B4-93691C239E29}"/>
              </a:ext>
            </a:extLst>
          </p:cNvPr>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9420A981-2B0E-CC2E-F334-2A0058605538}"/>
              </a:ext>
            </a:extLst>
          </p:cNvPr>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19D84-6B22-9146-8BD1-C662E38825C6}" type="slidenum">
              <a:rPr lang="sl-SI" smtClean="0"/>
              <a:t>‹#›</a:t>
            </a:fld>
            <a:endParaRPr lang="sl-SI"/>
          </a:p>
        </p:txBody>
      </p:sp>
      <p:sp>
        <p:nvSpPr>
          <p:cNvPr id="7" name="JS SlideHeader">
            <a:extLst>
              <a:ext uri="{FF2B5EF4-FFF2-40B4-BE49-F238E27FC236}">
                <a16:creationId xmlns:a16="http://schemas.microsoft.com/office/drawing/2014/main" id="{0083D354-04B9-4097-9E03-0124B1ED4A6B}"/>
              </a:ext>
            </a:extLst>
          </p:cNvPr>
          <p:cNvSpPr txBox="1"/>
          <p:nvPr userDrawn="1"/>
        </p:nvSpPr>
        <p:spPr>
          <a:xfrm>
            <a:off x="990600" y="63500"/>
            <a:ext cx="7924800" cy="276999"/>
          </a:xfrm>
          <a:prstGeom prst="rect">
            <a:avLst/>
          </a:prstGeom>
          <a:noFill/>
        </p:spPr>
        <p:txBody>
          <a:bodyPr vert="horz" rtlCol="0">
            <a:spAutoFit/>
          </a:bodyPr>
          <a:lstStyle/>
          <a:p>
            <a:pPr algn="ctr"/>
            <a:endParaRPr lang="en-US" sz="1200" b="0" i="0" u="none">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3180563025"/>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9623FC-F91B-85AC-4FA6-CDF7D9E7CF38}"/>
              </a:ext>
            </a:extLst>
          </p:cNvPr>
          <p:cNvSpPr>
            <a:spLocks noGrp="1"/>
          </p:cNvSpPr>
          <p:nvPr>
            <p:ph type="title"/>
          </p:nvPr>
        </p:nvSpPr>
        <p:spPr>
          <a:xfrm>
            <a:off x="681038" y="365125"/>
            <a:ext cx="8543925" cy="1325563"/>
          </a:xfrm>
          <a:prstGeom prst="rect">
            <a:avLst/>
          </a:prstGeom>
        </p:spPr>
        <p:txBody>
          <a:bodyPr vert="horz" lIns="91440" tIns="45720" rIns="91440" bIns="45720" rtlCol="0" anchor="ctr">
            <a:normAutofit/>
          </a:bodyPr>
          <a:lstStyle/>
          <a:p>
            <a:r>
              <a:rPr lang="en-GB"/>
              <a:t>Click to edit Master title style</a:t>
            </a:r>
            <a:endParaRPr lang="sl-SI"/>
          </a:p>
        </p:txBody>
      </p:sp>
      <p:sp>
        <p:nvSpPr>
          <p:cNvPr id="3" name="Text Placeholder 2">
            <a:extLst>
              <a:ext uri="{FF2B5EF4-FFF2-40B4-BE49-F238E27FC236}">
                <a16:creationId xmlns:a16="http://schemas.microsoft.com/office/drawing/2014/main" id="{39A9229B-AEF7-02E6-CDDE-8B9189C98DA8}"/>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l-SI"/>
          </a:p>
        </p:txBody>
      </p:sp>
      <p:sp>
        <p:nvSpPr>
          <p:cNvPr id="4" name="Date Placeholder 3">
            <a:extLst>
              <a:ext uri="{FF2B5EF4-FFF2-40B4-BE49-F238E27FC236}">
                <a16:creationId xmlns:a16="http://schemas.microsoft.com/office/drawing/2014/main" id="{53D57707-5701-DF29-B029-4791C5D0E3DD}"/>
              </a:ext>
            </a:extLst>
          </p:cNvPr>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7A73F6-4797-3647-8C81-FB71F881A79A}" type="datetimeFigureOut">
              <a:rPr lang="sl-SI" smtClean="0"/>
              <a:t>1. 5. 26</a:t>
            </a:fld>
            <a:endParaRPr lang="sl-SI"/>
          </a:p>
        </p:txBody>
      </p:sp>
      <p:sp>
        <p:nvSpPr>
          <p:cNvPr id="5" name="Footer Placeholder 4">
            <a:extLst>
              <a:ext uri="{FF2B5EF4-FFF2-40B4-BE49-F238E27FC236}">
                <a16:creationId xmlns:a16="http://schemas.microsoft.com/office/drawing/2014/main" id="{31431B6A-50A7-994D-E3B0-FC4103E74969}"/>
              </a:ext>
            </a:extLst>
          </p:cNvPr>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b="0" i="0" u="none">
                <a:solidFill>
                  <a:srgbClr val="FF7E00"/>
                </a:solidFill>
                <a:latin typeface="Times New Roman" panose="02020603050405020304" pitchFamily="18" charset="0"/>
              </a:defRPr>
            </a:lvl1pPr>
          </a:lstStyle>
          <a:p>
            <a:endParaRPr lang="sl-SI"/>
          </a:p>
        </p:txBody>
      </p:sp>
      <p:sp>
        <p:nvSpPr>
          <p:cNvPr id="6" name="Slide Number Placeholder 5">
            <a:extLst>
              <a:ext uri="{FF2B5EF4-FFF2-40B4-BE49-F238E27FC236}">
                <a16:creationId xmlns:a16="http://schemas.microsoft.com/office/drawing/2014/main" id="{92FC576C-85DF-DBAA-2482-2E2082E9BBC6}"/>
              </a:ext>
            </a:extLst>
          </p:cNvPr>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5A091-55B3-D643-BE17-FB52CE909576}" type="slidenum">
              <a:rPr lang="sl-SI" smtClean="0"/>
              <a:t>‹#›</a:t>
            </a:fld>
            <a:endParaRPr lang="sl-SI"/>
          </a:p>
        </p:txBody>
      </p:sp>
      <p:sp>
        <p:nvSpPr>
          <p:cNvPr id="7" name="JS SlideHeader">
            <a:extLst>
              <a:ext uri="{FF2B5EF4-FFF2-40B4-BE49-F238E27FC236}">
                <a16:creationId xmlns:a16="http://schemas.microsoft.com/office/drawing/2014/main" id="{81910CD0-60F1-4EF5-B708-438A9B4E2B84}"/>
              </a:ext>
            </a:extLst>
          </p:cNvPr>
          <p:cNvSpPr txBox="1"/>
          <p:nvPr userDrawn="1"/>
        </p:nvSpPr>
        <p:spPr>
          <a:xfrm>
            <a:off x="990600" y="63500"/>
            <a:ext cx="7924800" cy="276999"/>
          </a:xfrm>
          <a:prstGeom prst="rect">
            <a:avLst/>
          </a:prstGeom>
          <a:noFill/>
        </p:spPr>
        <p:txBody>
          <a:bodyPr vert="horz" rtlCol="0">
            <a:spAutoFit/>
          </a:bodyPr>
          <a:lstStyle/>
          <a:p>
            <a:pPr algn="ctr"/>
            <a:endParaRPr lang="en-US" sz="1200" b="0" i="0" u="none">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16799070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16.emf"/><Relationship Id="rId4" Type="http://schemas.openxmlformats.org/officeDocument/2006/relationships/slide" Target="slide28.xml"/></Relationships>
</file>

<file path=ppt/slides/_rels/slide12.xml.rels><?xml version="1.0" encoding="UTF-8" standalone="yes"?>
<Relationships xmlns="http://schemas.openxmlformats.org/package/2006/relationships"><Relationship Id="rId3" Type="http://schemas.openxmlformats.org/officeDocument/2006/relationships/slide" Target="slide32.xml"/><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19.emf"/><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0.emf"/></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2.emf"/></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29.emf"/></Relationships>
</file>

<file path=ppt/slides/_rels/slide1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31.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41.emf"/></Relationships>
</file>

<file path=ppt/slides/_rels/slide3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43.emf"/></Relationships>
</file>

<file path=ppt/slides/_rels/slide3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45.emf"/></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49.emf"/></Relationships>
</file>

<file path=ppt/slides/_rels/slide3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51.emf"/></Relationships>
</file>

<file path=ppt/slides/_rels/slide38.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53.emf"/></Relationships>
</file>

<file path=ppt/slides/_rels/slide39.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5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3055395"/>
            <a:ext cx="5008139" cy="636072"/>
          </a:xfrm>
        </p:spPr>
        <p:txBody>
          <a:bodyPr/>
          <a:lstStyle/>
          <a:p>
            <a:r>
              <a:rPr lang="en-US" sz="2000" b="1" dirty="0"/>
              <a:t>Danijela L</a:t>
            </a:r>
            <a:r>
              <a:rPr lang="sr-Latn-ME" sz="2000" b="1" dirty="0"/>
              <a:t>azović</a:t>
            </a:r>
            <a:r>
              <a:rPr lang="en-US" sz="2000" b="1" dirty="0"/>
              <a:t> </a:t>
            </a:r>
            <a:r>
              <a:rPr lang="en-US" sz="2000" b="1" dirty="0" err="1"/>
              <a:t>Vuković</a:t>
            </a:r>
            <a:endParaRPr lang="en-US" sz="2000" b="1" dirty="0"/>
          </a:p>
          <a:p>
            <a:pPr lvl="1">
              <a:spcBef>
                <a:spcPts val="400"/>
              </a:spcBef>
            </a:pPr>
            <a:endParaRPr lang="sl-SI" sz="1800" b="0" dirty="0">
              <a:solidFill>
                <a:schemeClr val="tx2"/>
              </a:solidFill>
              <a:cs typeface="Arial" panose="020B0604020202020204" pitchFamily="34" charset="0"/>
            </a:endParaRPr>
          </a:p>
        </p:txBody>
      </p:sp>
      <p:sp>
        <p:nvSpPr>
          <p:cNvPr id="4" name="Subtitle 2">
            <a:extLst>
              <a:ext uri="{FF2B5EF4-FFF2-40B4-BE49-F238E27FC236}">
                <a16:creationId xmlns:a16="http://schemas.microsoft.com/office/drawing/2014/main" id="{01B73D62-1639-28EC-1C63-320CB38AAE50}"/>
              </a:ext>
            </a:extLst>
          </p:cNvPr>
          <p:cNvSpPr txBox="1">
            <a:spLocks/>
          </p:cNvSpPr>
          <p:nvPr/>
        </p:nvSpPr>
        <p:spPr>
          <a:xfrm>
            <a:off x="838200" y="5181600"/>
            <a:ext cx="5008139" cy="246221"/>
          </a:xfrm>
          <a:prstGeom prst="rect">
            <a:avLst/>
          </a:prstGeom>
        </p:spPr>
        <p:txBody>
          <a:bodyPr vert="horz" lIns="0" tIns="0" rIns="0" bIns="0" rtlCol="0">
            <a:spAutoFit/>
          </a:bodyPr>
          <a:lstStyle>
            <a:lvl1pPr marL="0" indent="0" algn="l" defTabSz="914400" rtl="0" eaLnBrk="1" latinLnBrk="0" hangingPunct="1">
              <a:spcBef>
                <a:spcPts val="0"/>
              </a:spcBef>
              <a:spcAft>
                <a:spcPts val="0"/>
              </a:spcAft>
              <a:buFontTx/>
              <a:buNone/>
              <a:defRPr lang="en-US" sz="1633" b="0" kern="1200">
                <a:solidFill>
                  <a:srgbClr val="C00000"/>
                </a:solidFill>
                <a:latin typeface="Arial" panose="020B0604020202020204" pitchFamily="34" charset="0"/>
                <a:ea typeface="+mn-ea"/>
                <a:cs typeface="Arial" pitchFamily="34" charset="0"/>
              </a:defRPr>
            </a:lvl1pPr>
            <a:lvl2pPr marL="0" indent="0" algn="l" defTabSz="914400" rtl="0" eaLnBrk="1" latinLnBrk="0" hangingPunct="1">
              <a:spcBef>
                <a:spcPts val="1633"/>
              </a:spcBef>
              <a:spcAft>
                <a:spcPts val="0"/>
              </a:spcAft>
              <a:buFont typeface="Arial" panose="020B0604020202020204" pitchFamily="34" charset="0"/>
              <a:buNone/>
              <a:tabLst/>
              <a:defRPr sz="816" b="1" kern="1200">
                <a:solidFill>
                  <a:srgbClr val="4D4D4D"/>
                </a:solidFill>
                <a:latin typeface="Arial" panose="020B0604020202020204" pitchFamily="34" charset="0"/>
                <a:ea typeface="+mn-ea"/>
                <a:cs typeface="+mn-cs"/>
              </a:defRPr>
            </a:lvl2pPr>
            <a:lvl3pPr marL="484917" indent="0" algn="ctr" defTabSz="914400" rtl="0" eaLnBrk="1" latinLnBrk="0" hangingPunct="1">
              <a:spcBef>
                <a:spcPts val="400"/>
              </a:spcBef>
              <a:buClr>
                <a:schemeClr val="accent6"/>
              </a:buClr>
              <a:buFont typeface="Arial" panose="020B0604020202020204" pitchFamily="34" charset="0"/>
              <a:buNone/>
              <a:defRPr lang="en-US" sz="954" kern="1200">
                <a:solidFill>
                  <a:schemeClr val="tx1"/>
                </a:solidFill>
                <a:latin typeface="Arial" panose="020B0604020202020204" pitchFamily="34" charset="0"/>
                <a:ea typeface="+mn-ea"/>
                <a:cs typeface="+mn-cs"/>
              </a:defRPr>
            </a:lvl3pPr>
            <a:lvl4pPr marL="727377" indent="0" algn="ctr" defTabSz="914400" rtl="0" eaLnBrk="1" latinLnBrk="0" hangingPunct="1">
              <a:spcBef>
                <a:spcPts val="400"/>
              </a:spcBef>
              <a:buClr>
                <a:schemeClr val="accent6"/>
              </a:buClr>
              <a:buFont typeface="Symbol" panose="05050102010706020507" pitchFamily="18" charset="2"/>
              <a:buNone/>
              <a:defRPr lang="en-US" sz="848" kern="1200">
                <a:solidFill>
                  <a:schemeClr val="tx1"/>
                </a:solidFill>
                <a:latin typeface="Arial" panose="020B0604020202020204" pitchFamily="34" charset="0"/>
                <a:ea typeface="+mn-ea"/>
                <a:cs typeface="+mn-cs"/>
              </a:defRPr>
            </a:lvl4pPr>
            <a:lvl5pPr marL="969836" indent="0" algn="ctr" defTabSz="914400" rtl="0" eaLnBrk="1" latinLnBrk="0" hangingPunct="1">
              <a:spcBef>
                <a:spcPts val="400"/>
              </a:spcBef>
              <a:buClr>
                <a:schemeClr val="accent6"/>
              </a:buClr>
              <a:buFont typeface="Symbol" panose="05050102010706020507" pitchFamily="18" charset="2"/>
              <a:buNone/>
              <a:defRPr lang="en-GB" sz="848" kern="1200" baseline="0">
                <a:solidFill>
                  <a:schemeClr val="tx1"/>
                </a:solidFill>
                <a:latin typeface="Arial" panose="020B0604020202020204" pitchFamily="34" charset="0"/>
                <a:ea typeface="+mn-ea"/>
                <a:cs typeface="+mn-cs"/>
              </a:defRPr>
            </a:lvl5pPr>
            <a:lvl6pPr marL="1212294" indent="0" algn="ctr" defTabSz="914400" rtl="0" eaLnBrk="1" latinLnBrk="0" hangingPunct="1">
              <a:spcBef>
                <a:spcPts val="400"/>
              </a:spcBef>
              <a:buClr>
                <a:schemeClr val="accent6"/>
              </a:buClr>
              <a:buFont typeface="Symbol" panose="05050102010706020507" pitchFamily="18" charset="2"/>
              <a:buNone/>
              <a:defRPr sz="848" kern="1200">
                <a:solidFill>
                  <a:schemeClr val="tx1"/>
                </a:solidFill>
                <a:latin typeface="+mn-lt"/>
                <a:ea typeface="+mn-ea"/>
                <a:cs typeface="+mn-cs"/>
              </a:defRPr>
            </a:lvl6pPr>
            <a:lvl7pPr marL="1454753" indent="0" algn="ctr" defTabSz="914400" rtl="0" eaLnBrk="1" latinLnBrk="0" hangingPunct="1">
              <a:spcBef>
                <a:spcPts val="400"/>
              </a:spcBef>
              <a:buClr>
                <a:schemeClr val="accent6"/>
              </a:buClr>
              <a:buFont typeface="Symbol" panose="05050102010706020507" pitchFamily="18" charset="2"/>
              <a:buNone/>
              <a:defRPr sz="848" kern="1200">
                <a:solidFill>
                  <a:schemeClr val="tx1"/>
                </a:solidFill>
                <a:latin typeface="+mn-lt"/>
                <a:ea typeface="+mn-ea"/>
                <a:cs typeface="+mn-cs"/>
              </a:defRPr>
            </a:lvl7pPr>
            <a:lvl8pPr marL="1697212" indent="0" algn="ctr" defTabSz="914400" rtl="0" eaLnBrk="1" latinLnBrk="0" hangingPunct="1">
              <a:spcBef>
                <a:spcPts val="400"/>
              </a:spcBef>
              <a:buClr>
                <a:schemeClr val="accent6"/>
              </a:buClr>
              <a:buFont typeface="Symbol" panose="05050102010706020507" pitchFamily="18" charset="2"/>
              <a:buNone/>
              <a:defRPr sz="848" kern="1200">
                <a:solidFill>
                  <a:schemeClr val="tx1"/>
                </a:solidFill>
                <a:latin typeface="+mn-lt"/>
                <a:ea typeface="+mn-ea"/>
                <a:cs typeface="+mn-cs"/>
              </a:defRPr>
            </a:lvl8pPr>
            <a:lvl9pPr marL="1939671" indent="0" algn="ctr" defTabSz="914400" rtl="0" eaLnBrk="1" latinLnBrk="0" hangingPunct="1">
              <a:spcBef>
                <a:spcPts val="400"/>
              </a:spcBef>
              <a:buClr>
                <a:schemeClr val="accent6"/>
              </a:buClr>
              <a:buFont typeface="Symbol" panose="05050102010706020507" pitchFamily="18" charset="2"/>
              <a:buNone/>
              <a:tabLst/>
              <a:defRPr sz="848" kern="1200">
                <a:solidFill>
                  <a:schemeClr val="tx1"/>
                </a:solidFill>
                <a:latin typeface="+mn-lt"/>
                <a:ea typeface="+mn-ea"/>
                <a:cs typeface="+mn-cs"/>
              </a:defRPr>
            </a:lvl9pPr>
          </a:lstStyle>
          <a:p>
            <a:pPr lvl="1">
              <a:spcBef>
                <a:spcPts val="400"/>
              </a:spcBef>
            </a:pPr>
            <a:r>
              <a:rPr lang="en" sz="1600" b="0" dirty="0">
                <a:solidFill>
                  <a:srgbClr val="002060"/>
                </a:solidFill>
                <a:cs typeface="Arial" panose="020B0604020202020204" pitchFamily="34" charset="0"/>
              </a:rPr>
              <a:t> Ljubljana, 19</a:t>
            </a:r>
            <a:r>
              <a:rPr lang="en" sz="1600" b="0" baseline="30000" dirty="0">
                <a:solidFill>
                  <a:srgbClr val="002060"/>
                </a:solidFill>
                <a:cs typeface="Arial" panose="020B0604020202020204" pitchFamily="34" charset="0"/>
              </a:rPr>
              <a:t>th</a:t>
            </a:r>
            <a:r>
              <a:rPr lang="en" sz="1600" b="0" dirty="0">
                <a:solidFill>
                  <a:srgbClr val="002060"/>
                </a:solidFill>
                <a:cs typeface="Arial" panose="020B0604020202020204" pitchFamily="34" charset="0"/>
              </a:rPr>
              <a:t> May, 2026</a:t>
            </a:r>
            <a:endParaRPr lang="sl-SI" sz="1800" b="0" dirty="0">
              <a:solidFill>
                <a:schemeClr val="tx2"/>
              </a:solidFill>
              <a:cs typeface="Arial" panose="020B0604020202020204" pitchFamily="34" charset="0"/>
            </a:endParaRPr>
          </a:p>
        </p:txBody>
      </p:sp>
      <p:sp>
        <p:nvSpPr>
          <p:cNvPr id="7" name="Title 1">
            <a:extLst>
              <a:ext uri="{FF2B5EF4-FFF2-40B4-BE49-F238E27FC236}">
                <a16:creationId xmlns:a16="http://schemas.microsoft.com/office/drawing/2014/main" id="{2E8DB445-3F7B-1F52-26DD-C24DF2D1D809}"/>
              </a:ext>
            </a:extLst>
          </p:cNvPr>
          <p:cNvSpPr>
            <a:spLocks noGrp="1"/>
          </p:cNvSpPr>
          <p:nvPr>
            <p:ph type="ctrTitle"/>
          </p:nvPr>
        </p:nvSpPr>
        <p:spPr>
          <a:xfrm>
            <a:off x="838200" y="1676400"/>
            <a:ext cx="7620000" cy="1163395"/>
          </a:xfrm>
        </p:spPr>
        <p:txBody>
          <a:bodyPr/>
          <a:lstStyle/>
          <a:p>
            <a:r>
              <a:rPr lang="sl-SI" sz="2800" b="1" dirty="0">
                <a:solidFill>
                  <a:srgbClr val="002060"/>
                </a:solidFill>
              </a:rPr>
              <a:t>CAUSES AND CONSEQUENCES OF RISING INCOME INEQUALITY IN ADVANCED ECONOMIES</a:t>
            </a:r>
          </a:p>
        </p:txBody>
      </p:sp>
      <p:sp>
        <p:nvSpPr>
          <p:cNvPr id="5" name="Subtitle 2">
            <a:extLst>
              <a:ext uri="{FF2B5EF4-FFF2-40B4-BE49-F238E27FC236}">
                <a16:creationId xmlns:a16="http://schemas.microsoft.com/office/drawing/2014/main" id="{CEE3C06A-769B-485C-8C54-7CB92288E17B}"/>
              </a:ext>
            </a:extLst>
          </p:cNvPr>
          <p:cNvSpPr txBox="1">
            <a:spLocks/>
          </p:cNvSpPr>
          <p:nvPr/>
        </p:nvSpPr>
        <p:spPr>
          <a:xfrm>
            <a:off x="838199" y="3640667"/>
            <a:ext cx="5008139" cy="1231106"/>
          </a:xfrm>
          <a:prstGeom prst="rect">
            <a:avLst/>
          </a:prstGeom>
        </p:spPr>
        <p:txBody>
          <a:bodyPr vert="horz" lIns="0" tIns="0" rIns="0" bIns="0" rtlCol="0">
            <a:spAutoFit/>
          </a:bodyPr>
          <a:lstStyle>
            <a:lvl1pPr marL="0" indent="0" algn="l" defTabSz="914400" rtl="0" eaLnBrk="1" latinLnBrk="0" hangingPunct="1">
              <a:spcBef>
                <a:spcPts val="0"/>
              </a:spcBef>
              <a:spcAft>
                <a:spcPts val="0"/>
              </a:spcAft>
              <a:buFontTx/>
              <a:buNone/>
              <a:defRPr lang="en-US" sz="1633" b="0" kern="1200">
                <a:solidFill>
                  <a:srgbClr val="C00000"/>
                </a:solidFill>
                <a:latin typeface="Arial" panose="020B0604020202020204" pitchFamily="34" charset="0"/>
                <a:ea typeface="+mn-ea"/>
                <a:cs typeface="Arial" pitchFamily="34" charset="0"/>
              </a:defRPr>
            </a:lvl1pPr>
            <a:lvl2pPr marL="0" indent="0" algn="l" defTabSz="914400" rtl="0" eaLnBrk="1" latinLnBrk="0" hangingPunct="1">
              <a:spcBef>
                <a:spcPts val="1633"/>
              </a:spcBef>
              <a:spcAft>
                <a:spcPts val="0"/>
              </a:spcAft>
              <a:buFont typeface="Arial" panose="020B0604020202020204" pitchFamily="34" charset="0"/>
              <a:buNone/>
              <a:tabLst/>
              <a:defRPr sz="816" b="1" kern="1200">
                <a:solidFill>
                  <a:srgbClr val="4D4D4D"/>
                </a:solidFill>
                <a:latin typeface="Arial" panose="020B0604020202020204" pitchFamily="34" charset="0"/>
                <a:ea typeface="+mn-ea"/>
                <a:cs typeface="+mn-cs"/>
              </a:defRPr>
            </a:lvl2pPr>
            <a:lvl3pPr marL="484917" indent="0" algn="ctr" defTabSz="914400" rtl="0" eaLnBrk="1" latinLnBrk="0" hangingPunct="1">
              <a:spcBef>
                <a:spcPts val="400"/>
              </a:spcBef>
              <a:buClr>
                <a:schemeClr val="accent6"/>
              </a:buClr>
              <a:buFont typeface="Arial" panose="020B0604020202020204" pitchFamily="34" charset="0"/>
              <a:buNone/>
              <a:defRPr lang="en-US" sz="954" kern="1200">
                <a:solidFill>
                  <a:schemeClr val="tx1"/>
                </a:solidFill>
                <a:latin typeface="Arial" panose="020B0604020202020204" pitchFamily="34" charset="0"/>
                <a:ea typeface="+mn-ea"/>
                <a:cs typeface="+mn-cs"/>
              </a:defRPr>
            </a:lvl3pPr>
            <a:lvl4pPr marL="727377" indent="0" algn="ctr" defTabSz="914400" rtl="0" eaLnBrk="1" latinLnBrk="0" hangingPunct="1">
              <a:spcBef>
                <a:spcPts val="400"/>
              </a:spcBef>
              <a:buClr>
                <a:schemeClr val="accent6"/>
              </a:buClr>
              <a:buFont typeface="Symbol" panose="05050102010706020507" pitchFamily="18" charset="2"/>
              <a:buNone/>
              <a:defRPr lang="en-US" sz="848" kern="1200">
                <a:solidFill>
                  <a:schemeClr val="tx1"/>
                </a:solidFill>
                <a:latin typeface="Arial" panose="020B0604020202020204" pitchFamily="34" charset="0"/>
                <a:ea typeface="+mn-ea"/>
                <a:cs typeface="+mn-cs"/>
              </a:defRPr>
            </a:lvl4pPr>
            <a:lvl5pPr marL="969836" indent="0" algn="ctr" defTabSz="914400" rtl="0" eaLnBrk="1" latinLnBrk="0" hangingPunct="1">
              <a:spcBef>
                <a:spcPts val="400"/>
              </a:spcBef>
              <a:buClr>
                <a:schemeClr val="accent6"/>
              </a:buClr>
              <a:buFont typeface="Symbol" panose="05050102010706020507" pitchFamily="18" charset="2"/>
              <a:buNone/>
              <a:defRPr lang="en-GB" sz="848" kern="1200" baseline="0">
                <a:solidFill>
                  <a:schemeClr val="tx1"/>
                </a:solidFill>
                <a:latin typeface="Arial" panose="020B0604020202020204" pitchFamily="34" charset="0"/>
                <a:ea typeface="+mn-ea"/>
                <a:cs typeface="+mn-cs"/>
              </a:defRPr>
            </a:lvl5pPr>
            <a:lvl6pPr marL="1212294" indent="0" algn="ctr" defTabSz="914400" rtl="0" eaLnBrk="1" latinLnBrk="0" hangingPunct="1">
              <a:spcBef>
                <a:spcPts val="400"/>
              </a:spcBef>
              <a:buClr>
                <a:schemeClr val="accent6"/>
              </a:buClr>
              <a:buFont typeface="Symbol" panose="05050102010706020507" pitchFamily="18" charset="2"/>
              <a:buNone/>
              <a:defRPr sz="848" kern="1200">
                <a:solidFill>
                  <a:schemeClr val="tx1"/>
                </a:solidFill>
                <a:latin typeface="+mn-lt"/>
                <a:ea typeface="+mn-ea"/>
                <a:cs typeface="+mn-cs"/>
              </a:defRPr>
            </a:lvl6pPr>
            <a:lvl7pPr marL="1454753" indent="0" algn="ctr" defTabSz="914400" rtl="0" eaLnBrk="1" latinLnBrk="0" hangingPunct="1">
              <a:spcBef>
                <a:spcPts val="400"/>
              </a:spcBef>
              <a:buClr>
                <a:schemeClr val="accent6"/>
              </a:buClr>
              <a:buFont typeface="Symbol" panose="05050102010706020507" pitchFamily="18" charset="2"/>
              <a:buNone/>
              <a:defRPr sz="848" kern="1200">
                <a:solidFill>
                  <a:schemeClr val="tx1"/>
                </a:solidFill>
                <a:latin typeface="+mn-lt"/>
                <a:ea typeface="+mn-ea"/>
                <a:cs typeface="+mn-cs"/>
              </a:defRPr>
            </a:lvl7pPr>
            <a:lvl8pPr marL="1697212" indent="0" algn="ctr" defTabSz="914400" rtl="0" eaLnBrk="1" latinLnBrk="0" hangingPunct="1">
              <a:spcBef>
                <a:spcPts val="400"/>
              </a:spcBef>
              <a:buClr>
                <a:schemeClr val="accent6"/>
              </a:buClr>
              <a:buFont typeface="Symbol" panose="05050102010706020507" pitchFamily="18" charset="2"/>
              <a:buNone/>
              <a:defRPr sz="848" kern="1200">
                <a:solidFill>
                  <a:schemeClr val="tx1"/>
                </a:solidFill>
                <a:latin typeface="+mn-lt"/>
                <a:ea typeface="+mn-ea"/>
                <a:cs typeface="+mn-cs"/>
              </a:defRPr>
            </a:lvl8pPr>
            <a:lvl9pPr marL="1939671" indent="0" algn="ctr" defTabSz="914400" rtl="0" eaLnBrk="1" latinLnBrk="0" hangingPunct="1">
              <a:spcBef>
                <a:spcPts val="400"/>
              </a:spcBef>
              <a:buClr>
                <a:schemeClr val="accent6"/>
              </a:buClr>
              <a:buFont typeface="Symbol" panose="05050102010706020507" pitchFamily="18" charset="2"/>
              <a:buNone/>
              <a:tabLst/>
              <a:defRPr sz="848" kern="1200">
                <a:solidFill>
                  <a:schemeClr val="tx1"/>
                </a:solidFill>
                <a:latin typeface="+mn-lt"/>
                <a:ea typeface="+mn-ea"/>
                <a:cs typeface="+mn-cs"/>
              </a:defRPr>
            </a:lvl9pPr>
          </a:lstStyle>
          <a:p>
            <a:r>
              <a:rPr lang="en-US" sz="2000" dirty="0"/>
              <a:t>Supervisor: Professor Jože P. Damijan</a:t>
            </a:r>
          </a:p>
          <a:p>
            <a:pPr lvl="1">
              <a:spcBef>
                <a:spcPts val="400"/>
              </a:spcBef>
            </a:pPr>
            <a:r>
              <a:rPr lang="en-US" sz="1600" b="0" dirty="0">
                <a:solidFill>
                  <a:srgbClr val="002060"/>
                </a:solidFill>
                <a:cs typeface="Arial" panose="020B0604020202020204" pitchFamily="34" charset="0"/>
              </a:rPr>
              <a:t>School of Economics and Business</a:t>
            </a:r>
          </a:p>
          <a:p>
            <a:pPr lvl="1">
              <a:spcBef>
                <a:spcPts val="400"/>
              </a:spcBef>
            </a:pPr>
            <a:r>
              <a:rPr lang="en-US" sz="1600" b="0" dirty="0">
                <a:solidFill>
                  <a:srgbClr val="002060"/>
                </a:solidFill>
                <a:cs typeface="Arial" panose="020B0604020202020204" pitchFamily="34" charset="0"/>
              </a:rPr>
              <a:t>University of Ljubljana</a:t>
            </a:r>
          </a:p>
          <a:p>
            <a:pPr lvl="1">
              <a:spcBef>
                <a:spcPts val="400"/>
              </a:spcBef>
            </a:pPr>
            <a:endParaRPr lang="en-US" sz="1800" b="0" dirty="0">
              <a:solidFill>
                <a:schemeClr val="tx2"/>
              </a:solidFill>
              <a:cs typeface="Arial" panose="020B0604020202020204" pitchFamily="34" charset="0"/>
            </a:endParaRPr>
          </a:p>
        </p:txBody>
      </p:sp>
    </p:spTree>
    <p:extLst>
      <p:ext uri="{BB962C8B-B14F-4D97-AF65-F5344CB8AC3E}">
        <p14:creationId xmlns:p14="http://schemas.microsoft.com/office/powerpoint/2010/main" val="99915952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8E5C47-106D-4308-AB54-D2F2C1A3639D}"/>
              </a:ext>
            </a:extLst>
          </p:cNvPr>
          <p:cNvSpPr>
            <a:spLocks noGrp="1"/>
          </p:cNvSpPr>
          <p:nvPr>
            <p:ph type="title"/>
          </p:nvPr>
        </p:nvSpPr>
        <p:spPr>
          <a:xfrm>
            <a:off x="457200" y="533400"/>
            <a:ext cx="8543925" cy="533400"/>
          </a:xfrm>
        </p:spPr>
        <p:txBody>
          <a:bodyPr/>
          <a:lstStyle/>
          <a:p>
            <a:r>
              <a:rPr lang="en-US" sz="2600" dirty="0">
                <a:solidFill>
                  <a:srgbClr val="003366"/>
                </a:solidFill>
                <a:latin typeface="Arial"/>
              </a:rPr>
              <a:t>PRESENTATION OUTLINE</a:t>
            </a:r>
            <a:endParaRPr lang="en-GB" dirty="0"/>
          </a:p>
        </p:txBody>
      </p:sp>
      <p:graphicFrame>
        <p:nvGraphicFramePr>
          <p:cNvPr id="6" name="Content Placeholder 3">
            <a:extLst>
              <a:ext uri="{FF2B5EF4-FFF2-40B4-BE49-F238E27FC236}">
                <a16:creationId xmlns:a16="http://schemas.microsoft.com/office/drawing/2014/main" id="{AC87E8AF-DE9B-4D6A-AAC1-A3E1A280A97C}"/>
              </a:ext>
            </a:extLst>
          </p:cNvPr>
          <p:cNvGraphicFramePr>
            <a:graphicFrameLocks/>
          </p:cNvGraphicFramePr>
          <p:nvPr>
            <p:extLst>
              <p:ext uri="{D42A27DB-BD31-4B8C-83A1-F6EECF244321}">
                <p14:modId xmlns:p14="http://schemas.microsoft.com/office/powerpoint/2010/main" val="2760868207"/>
              </p:ext>
            </p:extLst>
          </p:nvPr>
        </p:nvGraphicFramePr>
        <p:xfrm>
          <a:off x="323056" y="1447800"/>
          <a:ext cx="8812212"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539952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8033A-66BF-028F-4838-90C3CBF15F9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BC65F3-459E-3065-9FEC-BEE6CD230946}"/>
              </a:ext>
            </a:extLst>
          </p:cNvPr>
          <p:cNvSpPr>
            <a:spLocks noGrp="1"/>
          </p:cNvSpPr>
          <p:nvPr>
            <p:ph type="title"/>
          </p:nvPr>
        </p:nvSpPr>
        <p:spPr>
          <a:xfrm>
            <a:off x="457200" y="533400"/>
            <a:ext cx="8543925" cy="533400"/>
          </a:xfrm>
        </p:spPr>
        <p:txBody>
          <a:bodyPr/>
          <a:lstStyle/>
          <a:p>
            <a:r>
              <a:rPr lang="en-US" sz="2600" dirty="0">
                <a:solidFill>
                  <a:srgbClr val="003366"/>
                </a:solidFill>
                <a:latin typeface="Arial"/>
              </a:rPr>
              <a:t>PRESENTATION OUTLINE</a:t>
            </a:r>
            <a:endParaRPr lang="en-GB" dirty="0"/>
          </a:p>
        </p:txBody>
      </p:sp>
      <p:graphicFrame>
        <p:nvGraphicFramePr>
          <p:cNvPr id="6" name="Content Placeholder 3">
            <a:extLst>
              <a:ext uri="{FF2B5EF4-FFF2-40B4-BE49-F238E27FC236}">
                <a16:creationId xmlns:a16="http://schemas.microsoft.com/office/drawing/2014/main" id="{1B335198-6C27-E594-CD36-101A236F3C7E}"/>
              </a:ext>
            </a:extLst>
          </p:cNvPr>
          <p:cNvGraphicFramePr>
            <a:graphicFrameLocks/>
          </p:cNvGraphicFramePr>
          <p:nvPr>
            <p:extLst>
              <p:ext uri="{D42A27DB-BD31-4B8C-83A1-F6EECF244321}">
                <p14:modId xmlns:p14="http://schemas.microsoft.com/office/powerpoint/2010/main" val="3450115631"/>
              </p:ext>
            </p:extLst>
          </p:nvPr>
        </p:nvGraphicFramePr>
        <p:xfrm>
          <a:off x="323056" y="1447800"/>
          <a:ext cx="8812212"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090194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2F39E-AFF4-7342-8779-8EB4FC709D3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5FFFB9-8B77-3827-CE1A-E40B0B7E15A2}"/>
              </a:ext>
            </a:extLst>
          </p:cNvPr>
          <p:cNvSpPr>
            <a:spLocks noGrp="1"/>
          </p:cNvSpPr>
          <p:nvPr>
            <p:ph type="title"/>
          </p:nvPr>
        </p:nvSpPr>
        <p:spPr>
          <a:xfrm>
            <a:off x="730230" y="555136"/>
            <a:ext cx="6941939" cy="433388"/>
          </a:xfrm>
        </p:spPr>
        <p:txBody>
          <a:bodyPr>
            <a:normAutofit/>
          </a:bodyPr>
          <a:lstStyle/>
          <a:p>
            <a:r>
              <a:rPr lang="sr-Latn-ME" dirty="0"/>
              <a:t>Motivation</a:t>
            </a:r>
            <a:endParaRPr lang="en" dirty="0"/>
          </a:p>
        </p:txBody>
      </p:sp>
      <p:sp>
        <p:nvSpPr>
          <p:cNvPr id="6" name="Content Placeholder 4">
            <a:extLst>
              <a:ext uri="{FF2B5EF4-FFF2-40B4-BE49-F238E27FC236}">
                <a16:creationId xmlns:a16="http://schemas.microsoft.com/office/drawing/2014/main" id="{6521D2AE-A72F-ADDC-7888-1AEBB4EBE946}"/>
              </a:ext>
            </a:extLst>
          </p:cNvPr>
          <p:cNvSpPr txBox="1">
            <a:spLocks/>
          </p:cNvSpPr>
          <p:nvPr/>
        </p:nvSpPr>
        <p:spPr>
          <a:xfrm>
            <a:off x="730230" y="1154783"/>
            <a:ext cx="8731270" cy="1834842"/>
          </a:xfrm>
          <a:prstGeom prst="rect">
            <a:avLst/>
          </a:prstGeom>
          <a:solidFill>
            <a:schemeClr val="bg1">
              <a:lumMod val="95000"/>
              <a:alpha val="68000"/>
            </a:schemeClr>
          </a:solidFill>
        </p:spPr>
        <p:txBody>
          <a:bodyPr vert="horz" lIns="0" tIns="0" rIns="0" bIns="0" rtlCol="0">
            <a:normAutofit fontScale="92500" lnSpcReduction="10000"/>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285750" indent="-285750" algn="just">
              <a:buFont typeface="Arial" panose="020B0604020202020204" pitchFamily="34" charset="0"/>
              <a:buChar char="•"/>
            </a:pPr>
            <a:r>
              <a:rPr lang="en-GB" sz="1400" b="1" dirty="0">
                <a:solidFill>
                  <a:srgbClr val="002060"/>
                </a:solidFill>
              </a:rPr>
              <a:t>Significant and persistent </a:t>
            </a:r>
            <a:r>
              <a:rPr lang="en-GB" sz="1400" b="1" dirty="0">
                <a:solidFill>
                  <a:srgbClr val="C00000"/>
                </a:solidFill>
              </a:rPr>
              <a:t>rise in income inequality </a:t>
            </a:r>
            <a:r>
              <a:rPr lang="en-GB" sz="1400" b="1" dirty="0">
                <a:solidFill>
                  <a:srgbClr val="002060"/>
                </a:solidFill>
              </a:rPr>
              <a:t>in </a:t>
            </a:r>
            <a:r>
              <a:rPr lang="en-GB" sz="1400" b="1" dirty="0">
                <a:solidFill>
                  <a:srgbClr val="C00000"/>
                </a:solidFill>
              </a:rPr>
              <a:t>advanced </a:t>
            </a:r>
            <a:r>
              <a:rPr lang="en-GB" sz="1400" b="1" dirty="0">
                <a:solidFill>
                  <a:srgbClr val="002060"/>
                </a:solidFill>
              </a:rPr>
              <a:t>economies over the past four decades</a:t>
            </a:r>
            <a:r>
              <a:rPr lang="en-GB" sz="1400" dirty="0">
                <a:solidFill>
                  <a:srgbClr val="002060"/>
                </a:solidFill>
              </a:rPr>
              <a:t>:</a:t>
            </a:r>
          </a:p>
          <a:p>
            <a:pPr marL="457200" lvl="2" indent="-285750" algn="just"/>
            <a:r>
              <a:rPr lang="en-GB" sz="1400" dirty="0">
                <a:solidFill>
                  <a:srgbClr val="002060"/>
                </a:solidFill>
              </a:rPr>
              <a:t>Recognized as one of the major global challenges ahead.</a:t>
            </a:r>
          </a:p>
          <a:p>
            <a:pPr marL="457200" lvl="2" indent="-285750" algn="just"/>
            <a:r>
              <a:rPr lang="en-GB" sz="1400" dirty="0">
                <a:solidFill>
                  <a:srgbClr val="002060"/>
                </a:solidFill>
              </a:rPr>
              <a:t>Associated with rising social and political tensions.</a:t>
            </a:r>
          </a:p>
          <a:p>
            <a:pPr marL="457200" lvl="2" indent="-285750" algn="just"/>
            <a:r>
              <a:rPr lang="en-GB" sz="1400" dirty="0">
                <a:solidFill>
                  <a:srgbClr val="002060"/>
                </a:solidFill>
              </a:rPr>
              <a:t>Not adequately explained by traditional theories (Kuznets, 1955; Tinbergen, 1975).</a:t>
            </a:r>
          </a:p>
          <a:p>
            <a:pPr marL="457200" lvl="2" indent="-285750" algn="just"/>
            <a:r>
              <a:rPr lang="en-GB" sz="1400" dirty="0">
                <a:solidFill>
                  <a:srgbClr val="002060"/>
                </a:solidFill>
              </a:rPr>
              <a:t>Although technology and globalization emerge as key drivers, they do not fully capture the complexity of the observed dynamics.</a:t>
            </a:r>
          </a:p>
          <a:p>
            <a:pPr marL="285750" indent="-285750" algn="just">
              <a:buFont typeface="Arial" panose="020B0604020202020204" pitchFamily="34" charset="0"/>
              <a:buChar char="•"/>
            </a:pPr>
            <a:r>
              <a:rPr lang="en-GB" sz="1400" b="1" dirty="0">
                <a:solidFill>
                  <a:srgbClr val="002060"/>
                </a:solidFill>
              </a:rPr>
              <a:t>Paradoxical </a:t>
            </a:r>
            <a:r>
              <a:rPr lang="en-GB" sz="1400" b="1" dirty="0">
                <a:solidFill>
                  <a:srgbClr val="C00000"/>
                </a:solidFill>
              </a:rPr>
              <a:t>absence of policy response </a:t>
            </a:r>
            <a:r>
              <a:rPr lang="en-GB" sz="1400" b="1" dirty="0">
                <a:solidFill>
                  <a:srgbClr val="002060"/>
                </a:solidFill>
              </a:rPr>
              <a:t>and </a:t>
            </a:r>
            <a:r>
              <a:rPr lang="en-GB" sz="1400" b="1" dirty="0">
                <a:solidFill>
                  <a:srgbClr val="C00000"/>
                </a:solidFill>
              </a:rPr>
              <a:t>rising right-wing populism </a:t>
            </a:r>
            <a:r>
              <a:rPr lang="en-GB" sz="1400" b="1" dirty="0">
                <a:solidFill>
                  <a:srgbClr val="002060"/>
                </a:solidFill>
              </a:rPr>
              <a:t>when intuitively rising inequality should elicit support for the left.</a:t>
            </a:r>
            <a:endParaRPr lang="en-GB" sz="1400" dirty="0">
              <a:solidFill>
                <a:srgbClr val="002060"/>
              </a:solidFill>
            </a:endParaRPr>
          </a:p>
          <a:p>
            <a:pPr marL="285750" indent="-285750">
              <a:buFont typeface="Arial" panose="020B0604020202020204" pitchFamily="34" charset="0"/>
              <a:buChar char="•"/>
            </a:pPr>
            <a:endParaRPr lang="en-GB" sz="1400" dirty="0">
              <a:solidFill>
                <a:srgbClr val="002060"/>
              </a:solidFill>
            </a:endParaRPr>
          </a:p>
          <a:p>
            <a:pPr marL="285750" indent="-285750">
              <a:buFont typeface="Arial" panose="020B0604020202020204" pitchFamily="34" charset="0"/>
              <a:buChar char="•"/>
            </a:pPr>
            <a:endParaRPr lang="en-GB" sz="1400" dirty="0">
              <a:solidFill>
                <a:srgbClr val="002060"/>
              </a:solidFill>
            </a:endParaRPr>
          </a:p>
          <a:p>
            <a:pPr marL="285750" indent="-285750">
              <a:buFont typeface="Arial" panose="020B0604020202020204" pitchFamily="34" charset="0"/>
              <a:buChar char="•"/>
            </a:pPr>
            <a:endParaRPr lang="en-GB" sz="1400" dirty="0">
              <a:solidFill>
                <a:srgbClr val="002060"/>
              </a:solidFill>
            </a:endParaRPr>
          </a:p>
        </p:txBody>
      </p:sp>
      <p:grpSp>
        <p:nvGrpSpPr>
          <p:cNvPr id="2" name="Group 1">
            <a:extLst>
              <a:ext uri="{FF2B5EF4-FFF2-40B4-BE49-F238E27FC236}">
                <a16:creationId xmlns:a16="http://schemas.microsoft.com/office/drawing/2014/main" id="{B25DB6C4-657B-14EC-EA57-05CAE3EEF4E5}"/>
              </a:ext>
            </a:extLst>
          </p:cNvPr>
          <p:cNvGrpSpPr/>
          <p:nvPr/>
        </p:nvGrpSpPr>
        <p:grpSpPr>
          <a:xfrm>
            <a:off x="253063" y="3088066"/>
            <a:ext cx="6376337" cy="3345335"/>
            <a:chOff x="4086" y="-252890"/>
            <a:chExt cx="5951248" cy="2845640"/>
          </a:xfrm>
        </p:grpSpPr>
        <p:sp>
          <p:nvSpPr>
            <p:cNvPr id="3" name="Text Box 4">
              <a:extLst>
                <a:ext uri="{FF2B5EF4-FFF2-40B4-BE49-F238E27FC236}">
                  <a16:creationId xmlns:a16="http://schemas.microsoft.com/office/drawing/2014/main" id="{B09A1ED4-FD1F-7BB7-A7A2-6EDC38C45A4C}"/>
                </a:ext>
              </a:extLst>
            </p:cNvPr>
            <p:cNvSpPr txBox="1"/>
            <p:nvPr/>
          </p:nvSpPr>
          <p:spPr>
            <a:xfrm>
              <a:off x="3014810" y="-252890"/>
              <a:ext cx="2857500" cy="697231"/>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15000"/>
                </a:lnSpc>
              </a:pPr>
              <a:r>
                <a:rPr lang="en-GB" sz="1400" b="1" dirty="0">
                  <a:solidFill>
                    <a:srgbClr val="002060"/>
                  </a:solidFill>
                  <a:effectLst/>
                  <a:latin typeface="Times New Roman" panose="02020603050405020304" pitchFamily="18" charset="0"/>
                  <a:ea typeface="Times New Roman" panose="02020603050405020304" pitchFamily="18" charset="0"/>
                </a:rPr>
                <a:t>Figure 2:</a:t>
              </a:r>
              <a:r>
                <a:rPr lang="en-GB" sz="1400" dirty="0">
                  <a:solidFill>
                    <a:srgbClr val="002060"/>
                  </a:solidFill>
                  <a:effectLst/>
                  <a:latin typeface="Times New Roman" panose="02020603050405020304" pitchFamily="18" charset="0"/>
                  <a:ea typeface="Times New Roman" panose="02020603050405020304" pitchFamily="18" charset="0"/>
                </a:rPr>
                <a:t> Income inequality measured by disposable Gini coefficient (in OECD countries from 1980-2018)</a:t>
              </a:r>
              <a:endParaRPr lang="en-ME" sz="1400" dirty="0">
                <a:solidFill>
                  <a:srgbClr val="002060"/>
                </a:solidFill>
                <a:effectLst/>
                <a:latin typeface="Times New Roman" panose="02020603050405020304" pitchFamily="18" charset="0"/>
                <a:ea typeface="Times New Roman" panose="02020603050405020304" pitchFamily="18" charset="0"/>
              </a:endParaRPr>
            </a:p>
            <a:p>
              <a:r>
                <a:rPr lang="en-ME" sz="1400" dirty="0">
                  <a:solidFill>
                    <a:srgbClr val="002060"/>
                  </a:solidFill>
                  <a:effectLst/>
                  <a:latin typeface="Times New Roman" panose="02020603050405020304" pitchFamily="18" charset="0"/>
                  <a:ea typeface="Times New Roman" panose="02020603050405020304" pitchFamily="18" charset="0"/>
                </a:rPr>
                <a:t> </a:t>
              </a:r>
            </a:p>
          </p:txBody>
        </p:sp>
        <p:sp>
          <p:nvSpPr>
            <p:cNvPr id="5" name="Text Box 13">
              <a:extLst>
                <a:ext uri="{FF2B5EF4-FFF2-40B4-BE49-F238E27FC236}">
                  <a16:creationId xmlns:a16="http://schemas.microsoft.com/office/drawing/2014/main" id="{1FEB6FE0-D685-A2FD-B5E5-AFB08939C1CE}"/>
                </a:ext>
              </a:extLst>
            </p:cNvPr>
            <p:cNvSpPr txBox="1"/>
            <p:nvPr/>
          </p:nvSpPr>
          <p:spPr>
            <a:xfrm>
              <a:off x="133532" y="-236769"/>
              <a:ext cx="2754630" cy="52578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15000"/>
                </a:lnSpc>
              </a:pPr>
              <a:r>
                <a:rPr lang="en-GB" sz="1400" b="1" dirty="0">
                  <a:solidFill>
                    <a:srgbClr val="002060"/>
                  </a:solidFill>
                  <a:effectLst/>
                  <a:latin typeface="Times New Roman" panose="02020603050405020304" pitchFamily="18" charset="0"/>
                  <a:ea typeface="Times New Roman" panose="02020603050405020304" pitchFamily="18" charset="0"/>
                </a:rPr>
                <a:t>Figure 1:</a:t>
              </a:r>
              <a:r>
                <a:rPr lang="en-GB" sz="1400" dirty="0">
                  <a:solidFill>
                    <a:srgbClr val="002060"/>
                  </a:solidFill>
                  <a:effectLst/>
                  <a:latin typeface="Times New Roman" panose="02020603050405020304" pitchFamily="18" charset="0"/>
                  <a:ea typeface="Times New Roman" panose="02020603050405020304" pitchFamily="18" charset="0"/>
                </a:rPr>
                <a:t> Income inequality in OECD countries from 1980-2018</a:t>
              </a:r>
              <a:endParaRPr lang="en-ME" sz="1400" dirty="0">
                <a:solidFill>
                  <a:srgbClr val="002060"/>
                </a:solidFill>
                <a:effectLst/>
                <a:latin typeface="Times New Roman" panose="02020603050405020304" pitchFamily="18" charset="0"/>
                <a:ea typeface="Times New Roman" panose="02020603050405020304" pitchFamily="18" charset="0"/>
              </a:endParaRPr>
            </a:p>
            <a:p>
              <a:r>
                <a:rPr lang="en-ME" sz="1400" dirty="0">
                  <a:solidFill>
                    <a:srgbClr val="002060"/>
                  </a:solidFill>
                  <a:effectLst/>
                  <a:latin typeface="Times New Roman" panose="02020603050405020304" pitchFamily="18" charset="0"/>
                  <a:ea typeface="Times New Roman" panose="02020603050405020304" pitchFamily="18" charset="0"/>
                </a:rPr>
                <a:t> </a:t>
              </a:r>
            </a:p>
          </p:txBody>
        </p:sp>
        <p:pic>
          <p:nvPicPr>
            <p:cNvPr id="7" name="Picture 6">
              <a:extLst>
                <a:ext uri="{FF2B5EF4-FFF2-40B4-BE49-F238E27FC236}">
                  <a16:creationId xmlns:a16="http://schemas.microsoft.com/office/drawing/2014/main" id="{1043130E-1A53-67FE-2202-0E3583937B1D}"/>
                </a:ext>
              </a:extLst>
            </p:cNvPr>
            <p:cNvPicPr>
              <a:picLocks noChangeAspect="1"/>
            </p:cNvPicPr>
            <p:nvPr/>
          </p:nvPicPr>
          <p:blipFill rotWithShape="1">
            <a:blip r:embed="rId3">
              <a:extLst>
                <a:ext uri="{28A0092B-C50C-407E-A947-70E740481C1C}">
                  <a14:useLocalDpi xmlns:a14="http://schemas.microsoft.com/office/drawing/2010/main" val="0"/>
                </a:ext>
              </a:extLst>
            </a:blip>
            <a:srcRect t="9359"/>
            <a:stretch/>
          </p:blipFill>
          <p:spPr bwMode="auto">
            <a:xfrm>
              <a:off x="4086" y="602660"/>
              <a:ext cx="3018790" cy="1990090"/>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DD577139-40A9-9529-231B-BAE9BC901D6F}"/>
                </a:ext>
              </a:extLst>
            </p:cNvPr>
            <p:cNvPicPr>
              <a:picLocks noChangeAspect="1"/>
            </p:cNvPicPr>
            <p:nvPr/>
          </p:nvPicPr>
          <p:blipFill rotWithShape="1">
            <a:blip r:embed="rId4">
              <a:extLst>
                <a:ext uri="{28A0092B-C50C-407E-A947-70E740481C1C}">
                  <a14:useLocalDpi xmlns:a14="http://schemas.microsoft.com/office/drawing/2010/main" val="0"/>
                </a:ext>
              </a:extLst>
            </a:blip>
            <a:srcRect b="7727"/>
            <a:stretch/>
          </p:blipFill>
          <p:spPr bwMode="auto">
            <a:xfrm>
              <a:off x="3000044" y="525780"/>
              <a:ext cx="2955290" cy="1982470"/>
            </a:xfrm>
            <a:prstGeom prst="rect">
              <a:avLst/>
            </a:prstGeom>
            <a:ln>
              <a:noFill/>
            </a:ln>
            <a:extLst>
              <a:ext uri="{53640926-AAD7-44D8-BBD7-CCE9431645EC}">
                <a14:shadowObscured xmlns:a14="http://schemas.microsoft.com/office/drawing/2010/main"/>
              </a:ext>
            </a:extLst>
          </p:spPr>
        </p:pic>
      </p:grpSp>
      <p:pic>
        <p:nvPicPr>
          <p:cNvPr id="13" name="Picture 12" descr="A graph with a line graph and numbers&#10;&#10;AI-generated content may be incorrect.">
            <a:extLst>
              <a:ext uri="{FF2B5EF4-FFF2-40B4-BE49-F238E27FC236}">
                <a16:creationId xmlns:a16="http://schemas.microsoft.com/office/drawing/2014/main" id="{07A858B2-2639-B102-71A6-747C94B25B89}"/>
              </a:ext>
            </a:extLst>
          </p:cNvPr>
          <p:cNvPicPr>
            <a:picLocks noChangeAspect="1"/>
          </p:cNvPicPr>
          <p:nvPr/>
        </p:nvPicPr>
        <p:blipFill>
          <a:blip r:embed="rId5">
            <a:extLst>
              <a:ext uri="{28A0092B-C50C-407E-A947-70E740481C1C}">
                <a14:useLocalDpi xmlns:a14="http://schemas.microsoft.com/office/drawing/2010/main" val="0"/>
              </a:ext>
            </a:extLst>
          </a:blip>
          <a:srcRect t="2664"/>
          <a:stretch>
            <a:fillRect/>
          </a:stretch>
        </p:blipFill>
        <p:spPr>
          <a:xfrm>
            <a:off x="6701602" y="4093850"/>
            <a:ext cx="2308299" cy="1975651"/>
          </a:xfrm>
          <a:prstGeom prst="rect">
            <a:avLst/>
          </a:prstGeom>
        </p:spPr>
      </p:pic>
      <p:pic>
        <p:nvPicPr>
          <p:cNvPr id="16" name="Picture 15" descr="A close-up of black text&#10;&#10;AI-generated content may be incorrect.">
            <a:extLst>
              <a:ext uri="{FF2B5EF4-FFF2-40B4-BE49-F238E27FC236}">
                <a16:creationId xmlns:a16="http://schemas.microsoft.com/office/drawing/2014/main" id="{98EC2707-0404-F163-8784-8F11FA64F0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3751" y="6072996"/>
            <a:ext cx="1524000" cy="360405"/>
          </a:xfrm>
          <a:prstGeom prst="rect">
            <a:avLst/>
          </a:prstGeom>
        </p:spPr>
      </p:pic>
      <p:sp>
        <p:nvSpPr>
          <p:cNvPr id="22" name="Text Box 4">
            <a:extLst>
              <a:ext uri="{FF2B5EF4-FFF2-40B4-BE49-F238E27FC236}">
                <a16:creationId xmlns:a16="http://schemas.microsoft.com/office/drawing/2014/main" id="{5AEFB4C7-9543-9199-B81E-B0AB34D23CDA}"/>
              </a:ext>
            </a:extLst>
          </p:cNvPr>
          <p:cNvSpPr txBox="1"/>
          <p:nvPr/>
        </p:nvSpPr>
        <p:spPr>
          <a:xfrm>
            <a:off x="6540446" y="3084571"/>
            <a:ext cx="3061607" cy="362009"/>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15000"/>
              </a:lnSpc>
            </a:pPr>
            <a:r>
              <a:rPr lang="en-GB" sz="1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Figure 3:</a:t>
            </a:r>
            <a:r>
              <a:rPr lang="en-GB"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Average </a:t>
            </a:r>
            <a:r>
              <a:rPr lang="sl-SI"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v</a:t>
            </a:r>
            <a:r>
              <a:rPr lang="sl-SI" sz="1400" dirty="0">
                <a:solidFill>
                  <a:srgbClr val="002060"/>
                </a:solidFill>
                <a:latin typeface="Times New Roman" panose="02020603050405020304" pitchFamily="18" charset="0"/>
                <a:cs typeface="Times New Roman" panose="02020603050405020304" pitchFamily="18" charset="0"/>
              </a:rPr>
              <a:t>ote share of populist parties in EU countries (1980-2018)</a:t>
            </a:r>
            <a:r>
              <a:rPr lang="en-ME" sz="1400" dirty="0">
                <a:solidFill>
                  <a:srgbClr val="002060"/>
                </a:solidFill>
                <a:latin typeface="Times New Roman" panose="02020603050405020304" pitchFamily="18" charset="0"/>
                <a:cs typeface="Times New Roman" panose="02020603050405020304" pitchFamily="18" charset="0"/>
              </a:rPr>
              <a:t> </a:t>
            </a:r>
            <a:r>
              <a:rPr lang="en-ME"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80283521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34BAE-F4EE-8AAD-7F42-47AFCCFFEF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B2C2868-0823-ABB6-9DD8-16B0D0993AEC}"/>
              </a:ext>
            </a:extLst>
          </p:cNvPr>
          <p:cNvSpPr>
            <a:spLocks noGrp="1"/>
          </p:cNvSpPr>
          <p:nvPr>
            <p:ph type="title"/>
          </p:nvPr>
        </p:nvSpPr>
        <p:spPr>
          <a:xfrm>
            <a:off x="457200" y="533400"/>
            <a:ext cx="8543925" cy="533400"/>
          </a:xfrm>
        </p:spPr>
        <p:txBody>
          <a:bodyPr/>
          <a:lstStyle/>
          <a:p>
            <a:r>
              <a:rPr lang="en-US" sz="2600" dirty="0">
                <a:solidFill>
                  <a:srgbClr val="003366"/>
                </a:solidFill>
                <a:latin typeface="Arial"/>
              </a:rPr>
              <a:t>PRESENTATION OUTLINE</a:t>
            </a:r>
            <a:endParaRPr lang="en-GB" dirty="0"/>
          </a:p>
        </p:txBody>
      </p:sp>
      <p:graphicFrame>
        <p:nvGraphicFramePr>
          <p:cNvPr id="6" name="Content Placeholder 3">
            <a:extLst>
              <a:ext uri="{FF2B5EF4-FFF2-40B4-BE49-F238E27FC236}">
                <a16:creationId xmlns:a16="http://schemas.microsoft.com/office/drawing/2014/main" id="{1D54EF10-3BEC-D97A-8379-E9988D2C6521}"/>
              </a:ext>
            </a:extLst>
          </p:cNvPr>
          <p:cNvGraphicFramePr>
            <a:graphicFrameLocks/>
          </p:cNvGraphicFramePr>
          <p:nvPr>
            <p:extLst>
              <p:ext uri="{D42A27DB-BD31-4B8C-83A1-F6EECF244321}">
                <p14:modId xmlns:p14="http://schemas.microsoft.com/office/powerpoint/2010/main" val="1063236863"/>
              </p:ext>
            </p:extLst>
          </p:nvPr>
        </p:nvGraphicFramePr>
        <p:xfrm>
          <a:off x="323056" y="1447800"/>
          <a:ext cx="8812212"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144814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8E5C47-106D-4308-AB54-D2F2C1A3639D}"/>
              </a:ext>
            </a:extLst>
          </p:cNvPr>
          <p:cNvSpPr>
            <a:spLocks noGrp="1"/>
          </p:cNvSpPr>
          <p:nvPr>
            <p:ph type="title"/>
          </p:nvPr>
        </p:nvSpPr>
        <p:spPr>
          <a:xfrm>
            <a:off x="762000" y="534732"/>
            <a:ext cx="6941939" cy="433388"/>
          </a:xfrm>
        </p:spPr>
        <p:txBody>
          <a:bodyPr>
            <a:normAutofit/>
          </a:bodyPr>
          <a:lstStyle/>
          <a:p>
            <a:r>
              <a:rPr lang="sr-Latn-ME" dirty="0"/>
              <a:t>Research gap and aims </a:t>
            </a:r>
            <a:endParaRPr lang="en-GB" dirty="0"/>
          </a:p>
        </p:txBody>
      </p:sp>
      <p:sp>
        <p:nvSpPr>
          <p:cNvPr id="6" name="Content Placeholder 4">
            <a:extLst>
              <a:ext uri="{FF2B5EF4-FFF2-40B4-BE49-F238E27FC236}">
                <a16:creationId xmlns:a16="http://schemas.microsoft.com/office/drawing/2014/main" id="{7BEEE512-4328-514F-A4E8-FDE65D7E8233}"/>
              </a:ext>
            </a:extLst>
          </p:cNvPr>
          <p:cNvSpPr txBox="1">
            <a:spLocks/>
          </p:cNvSpPr>
          <p:nvPr/>
        </p:nvSpPr>
        <p:spPr>
          <a:xfrm>
            <a:off x="431133" y="1143000"/>
            <a:ext cx="9043734" cy="1142999"/>
          </a:xfrm>
          <a:prstGeom prst="rect">
            <a:avLst/>
          </a:prstGeom>
          <a:solidFill>
            <a:schemeClr val="bg1">
              <a:lumMod val="95000"/>
              <a:alpha val="68000"/>
            </a:schemeClr>
          </a:solidFill>
        </p:spPr>
        <p:txBody>
          <a:bodyPr vert="horz" lIns="0" tIns="0" rIns="0" bIns="0" rtlCol="0">
            <a:normAutofit/>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285750" lvl="2" indent="-285750" algn="just">
              <a:buClr>
                <a:schemeClr val="bg1">
                  <a:lumMod val="50000"/>
                </a:schemeClr>
              </a:buClr>
            </a:pPr>
            <a:r>
              <a:rPr lang="en-GB" sz="1600" b="1" dirty="0">
                <a:solidFill>
                  <a:srgbClr val="002060"/>
                </a:solidFill>
                <a:cs typeface="Arial" pitchFamily="34" charset="0"/>
              </a:rPr>
              <a:t>Aim: </a:t>
            </a:r>
            <a:r>
              <a:rPr lang="en-GB" sz="1600" dirty="0">
                <a:solidFill>
                  <a:srgbClr val="002060"/>
                </a:solidFill>
                <a:cs typeface="Arial" pitchFamily="34" charset="0"/>
              </a:rPr>
              <a:t>Provide a comprehensive quantitative analysis of the causes and consequences of rising income inequality in advanced economies.</a:t>
            </a:r>
          </a:p>
          <a:p>
            <a:pPr marL="285750" lvl="2" indent="-285750" algn="just">
              <a:buClr>
                <a:schemeClr val="bg1">
                  <a:lumMod val="50000"/>
                </a:schemeClr>
              </a:buClr>
            </a:pPr>
            <a:r>
              <a:rPr lang="en-GB" sz="1600" dirty="0">
                <a:solidFill>
                  <a:srgbClr val="002060"/>
                </a:solidFill>
                <a:cs typeface="Arial" pitchFamily="34" charset="0"/>
              </a:rPr>
              <a:t>The thesis approaches this task through three chapters, six main research questions and by testing several theoretical hypotheses. </a:t>
            </a:r>
          </a:p>
          <a:p>
            <a:pPr marL="0" lvl="2" indent="0" algn="just">
              <a:buClr>
                <a:schemeClr val="bg1">
                  <a:lumMod val="50000"/>
                </a:schemeClr>
              </a:buClr>
              <a:buNone/>
            </a:pPr>
            <a:endParaRPr lang="en-GB" sz="1341" dirty="0">
              <a:solidFill>
                <a:srgbClr val="002060"/>
              </a:solidFill>
            </a:endParaRPr>
          </a:p>
          <a:p>
            <a:pPr marL="139303" lvl="2" indent="0">
              <a:buClr>
                <a:schemeClr val="bg1">
                  <a:lumMod val="50000"/>
                </a:schemeClr>
              </a:buClr>
              <a:buNone/>
            </a:pPr>
            <a:endParaRPr lang="sl-SI" sz="1341" dirty="0">
              <a:solidFill>
                <a:srgbClr val="002060"/>
              </a:solidFill>
            </a:endParaRPr>
          </a:p>
        </p:txBody>
      </p:sp>
      <p:sp>
        <p:nvSpPr>
          <p:cNvPr id="34" name="Straight Arrow Connector 1">
            <a:extLst>
              <a:ext uri="{FF2B5EF4-FFF2-40B4-BE49-F238E27FC236}">
                <a16:creationId xmlns:a16="http://schemas.microsoft.com/office/drawing/2014/main" id="{CFF78146-5EAF-91BF-5287-2067AB6D4B1F}"/>
              </a:ext>
            </a:extLst>
          </p:cNvPr>
          <p:cNvSpPr>
            <a:spLocks/>
          </p:cNvSpPr>
          <p:nvPr/>
        </p:nvSpPr>
        <p:spPr bwMode="auto">
          <a:xfrm flipV="1">
            <a:off x="27265313" y="12949238"/>
            <a:ext cx="22266275" cy="11326812"/>
          </a:xfrm>
          <a:prstGeom prst="straightConnector1">
            <a:avLst/>
          </a:prstGeom>
          <a:noFill/>
          <a:ln w="19050">
            <a:solidFill>
              <a:srgbClr val="A5A5A5"/>
            </a:solidFill>
            <a:prstDash val="dash"/>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35" name="Text Box 2">
            <a:extLst>
              <a:ext uri="{FF2B5EF4-FFF2-40B4-BE49-F238E27FC236}">
                <a16:creationId xmlns:a16="http://schemas.microsoft.com/office/drawing/2014/main" id="{5BFFD924-A2B3-D54D-F3C5-7DED0477FB8D}"/>
              </a:ext>
            </a:extLst>
          </p:cNvPr>
          <p:cNvSpPr>
            <a:spLocks/>
          </p:cNvSpPr>
          <p:nvPr/>
        </p:nvSpPr>
        <p:spPr bwMode="auto">
          <a:xfrm>
            <a:off x="12169775" y="22007513"/>
            <a:ext cx="15224125" cy="9144000"/>
          </a:xfrm>
          <a:prstGeom prst="roundRect">
            <a:avLst>
              <a:gd name="adj" fmla="val 16667"/>
            </a:avLst>
          </a:prstGeom>
          <a:solidFill>
            <a:srgbClr val="FFFFFF"/>
          </a:solidFill>
          <a:ln w="19050">
            <a:solidFill>
              <a:srgbClr val="000000"/>
            </a:solidFill>
            <a:miter lim="800000"/>
            <a:headEnd/>
            <a:tailEnd/>
          </a:ln>
        </p:spPr>
        <p:txBody>
          <a:bodyPr vert="horz" wrap="square" lIns="0" tIns="45720" rIns="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ME" sz="12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Technological progress</a:t>
            </a:r>
            <a:endParaRPr kumimoji="0" lang="en-US" altLang="en-ME" sz="1800" b="0" i="0" u="none" strike="noStrike" cap="none" normalizeH="0" baseline="0">
              <a:ln>
                <a:noFill/>
              </a:ln>
              <a:solidFill>
                <a:schemeClr val="tx1"/>
              </a:solidFill>
              <a:effectLst/>
              <a:latin typeface="Arial" panose="020B0604020202020204" pitchFamily="34" charset="0"/>
            </a:endParaRPr>
          </a:p>
        </p:txBody>
      </p:sp>
      <p:sp>
        <p:nvSpPr>
          <p:cNvPr id="36" name="Text Box 2">
            <a:extLst>
              <a:ext uri="{FF2B5EF4-FFF2-40B4-BE49-F238E27FC236}">
                <a16:creationId xmlns:a16="http://schemas.microsoft.com/office/drawing/2014/main" id="{D5594F8A-1DE4-F11D-1C5E-A5FE26B1953B}"/>
              </a:ext>
            </a:extLst>
          </p:cNvPr>
          <p:cNvSpPr>
            <a:spLocks noChangeArrowheads="1"/>
          </p:cNvSpPr>
          <p:nvPr/>
        </p:nvSpPr>
        <p:spPr bwMode="auto">
          <a:xfrm>
            <a:off x="77631925" y="30229175"/>
            <a:ext cx="10618788" cy="9386888"/>
          </a:xfrm>
          <a:prstGeom prst="roundRect">
            <a:avLst>
              <a:gd name="adj" fmla="val 16667"/>
            </a:avLst>
          </a:prstGeom>
          <a:solidFill>
            <a:srgbClr val="FFFFFF"/>
          </a:solidFill>
          <a:ln w="19050">
            <a:solidFill>
              <a:srgbClr val="000000"/>
            </a:solidFill>
            <a:miter lim="800000"/>
            <a:headEnd/>
            <a:tailEnd/>
          </a:ln>
        </p:spPr>
        <p:txBody>
          <a:bodyPr vert="horz" wrap="square" lIns="0" tIns="45720" rIns="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ME" sz="12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Political Populism</a:t>
            </a:r>
            <a:endParaRPr kumimoji="0" lang="en-US" altLang="en-ME" sz="1800" b="0" i="0" u="none" strike="noStrike" cap="none" normalizeH="0" baseline="0">
              <a:ln>
                <a:noFill/>
              </a:ln>
              <a:solidFill>
                <a:schemeClr val="tx1"/>
              </a:solidFill>
              <a:effectLst/>
              <a:latin typeface="Arial" panose="020B0604020202020204" pitchFamily="34" charset="0"/>
            </a:endParaRPr>
          </a:p>
        </p:txBody>
      </p:sp>
      <p:sp>
        <p:nvSpPr>
          <p:cNvPr id="37" name="Text Box 2">
            <a:extLst>
              <a:ext uri="{FF2B5EF4-FFF2-40B4-BE49-F238E27FC236}">
                <a16:creationId xmlns:a16="http://schemas.microsoft.com/office/drawing/2014/main" id="{30F87C49-51EE-6D74-8C20-B66695E7E6B5}"/>
              </a:ext>
            </a:extLst>
          </p:cNvPr>
          <p:cNvSpPr>
            <a:spLocks noChangeArrowheads="1"/>
          </p:cNvSpPr>
          <p:nvPr/>
        </p:nvSpPr>
        <p:spPr bwMode="auto">
          <a:xfrm>
            <a:off x="43416538" y="59069288"/>
            <a:ext cx="14239875" cy="6210300"/>
          </a:xfrm>
          <a:prstGeom prst="roundRect">
            <a:avLst>
              <a:gd name="adj" fmla="val 16667"/>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ME" sz="12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Policy</a:t>
            </a:r>
            <a:endParaRPr kumimoji="0" lang="en-US" altLang="en-ME" sz="1800" b="0" i="0" u="none" strike="noStrike" cap="none" normalizeH="0" baseline="0">
              <a:ln>
                <a:noFill/>
              </a:ln>
              <a:solidFill>
                <a:schemeClr val="tx1"/>
              </a:solidFill>
              <a:effectLst/>
              <a:latin typeface="Arial" panose="020B0604020202020204" pitchFamily="34" charset="0"/>
            </a:endParaRPr>
          </a:p>
        </p:txBody>
      </p:sp>
      <p:sp>
        <p:nvSpPr>
          <p:cNvPr id="38" name="Text Box 2">
            <a:extLst>
              <a:ext uri="{FF2B5EF4-FFF2-40B4-BE49-F238E27FC236}">
                <a16:creationId xmlns:a16="http://schemas.microsoft.com/office/drawing/2014/main" id="{91675DA8-CDAC-F3A0-E9F5-2D459B80613A}"/>
              </a:ext>
            </a:extLst>
          </p:cNvPr>
          <p:cNvSpPr>
            <a:spLocks noChangeArrowheads="1"/>
          </p:cNvSpPr>
          <p:nvPr/>
        </p:nvSpPr>
        <p:spPr bwMode="auto">
          <a:xfrm>
            <a:off x="43416538" y="40530463"/>
            <a:ext cx="19546887" cy="5367337"/>
          </a:xfrm>
          <a:prstGeom prst="roundRect">
            <a:avLst>
              <a:gd name="adj" fmla="val 16667"/>
            </a:avLst>
          </a:prstGeom>
          <a:solidFill>
            <a:srgbClr val="FFFFFF"/>
          </a:solidFill>
          <a:ln w="19050">
            <a:solidFill>
              <a:srgbClr val="000000"/>
            </a:solidFill>
            <a:miter lim="800000"/>
            <a:headEnd/>
            <a:tailEnd/>
          </a:ln>
        </p:spPr>
        <p:txBody>
          <a:bodyPr vert="horz" wrap="square" lIns="0" tIns="3600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ME" sz="12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Income inequality</a:t>
            </a:r>
            <a:endParaRPr kumimoji="0" lang="en-US" altLang="en-ME" sz="1800" b="0" i="0" u="none" strike="noStrike" cap="none" normalizeH="0" baseline="0">
              <a:ln>
                <a:noFill/>
              </a:ln>
              <a:solidFill>
                <a:schemeClr val="tx1"/>
              </a:solidFill>
              <a:effectLst/>
              <a:latin typeface="Arial" panose="020B0604020202020204" pitchFamily="34" charset="0"/>
            </a:endParaRPr>
          </a:p>
        </p:txBody>
      </p:sp>
      <p:sp>
        <p:nvSpPr>
          <p:cNvPr id="39" name="Text Box 2">
            <a:extLst>
              <a:ext uri="{FF2B5EF4-FFF2-40B4-BE49-F238E27FC236}">
                <a16:creationId xmlns:a16="http://schemas.microsoft.com/office/drawing/2014/main" id="{C7F96713-3EFA-96A3-1C93-3A15EA9340D3}"/>
              </a:ext>
            </a:extLst>
          </p:cNvPr>
          <p:cNvSpPr>
            <a:spLocks noChangeArrowheads="1"/>
          </p:cNvSpPr>
          <p:nvPr/>
        </p:nvSpPr>
        <p:spPr bwMode="auto">
          <a:xfrm>
            <a:off x="23441025" y="65992375"/>
            <a:ext cx="14571663" cy="5534025"/>
          </a:xfrm>
          <a:prstGeom prst="roundRect">
            <a:avLst>
              <a:gd name="adj" fmla="val 16667"/>
            </a:avLst>
          </a:prstGeom>
          <a:solidFill>
            <a:srgbClr val="FFFFFF"/>
          </a:solidFill>
          <a:ln w="19050">
            <a:solidFill>
              <a:srgbClr val="000000"/>
            </a:solidFill>
            <a:miter lim="800000"/>
            <a:headEnd/>
            <a:tailEnd/>
          </a:ln>
        </p:spPr>
        <p:txBody>
          <a:bodyPr vert="horz" wrap="square" lIns="0" tIns="45720" rIns="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ME" sz="12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Globalization</a:t>
            </a:r>
            <a:endParaRPr kumimoji="0" lang="en-US" altLang="en-ME" sz="1800" b="0" i="0" u="none" strike="noStrike" cap="none" normalizeH="0" baseline="0">
              <a:ln>
                <a:noFill/>
              </a:ln>
              <a:solidFill>
                <a:schemeClr val="tx1"/>
              </a:solidFill>
              <a:effectLst/>
              <a:latin typeface="Arial" panose="020B0604020202020204" pitchFamily="34" charset="0"/>
            </a:endParaRPr>
          </a:p>
        </p:txBody>
      </p:sp>
      <p:sp>
        <p:nvSpPr>
          <p:cNvPr id="40" name="Straight Arrow Connector 69943620">
            <a:extLst>
              <a:ext uri="{FF2B5EF4-FFF2-40B4-BE49-F238E27FC236}">
                <a16:creationId xmlns:a16="http://schemas.microsoft.com/office/drawing/2014/main" id="{F2BDD940-1B26-B665-A55B-BA916A4F7C85}"/>
              </a:ext>
            </a:extLst>
          </p:cNvPr>
          <p:cNvSpPr>
            <a:spLocks/>
          </p:cNvSpPr>
          <p:nvPr/>
        </p:nvSpPr>
        <p:spPr bwMode="auto">
          <a:xfrm flipV="1">
            <a:off x="27393900" y="54116288"/>
            <a:ext cx="16022638" cy="4630737"/>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1" name="Straight Arrow Connector 2034101320">
            <a:extLst>
              <a:ext uri="{FF2B5EF4-FFF2-40B4-BE49-F238E27FC236}">
                <a16:creationId xmlns:a16="http://schemas.microsoft.com/office/drawing/2014/main" id="{AC688649-6544-AB49-FA32-8FAB1D12C88A}"/>
              </a:ext>
            </a:extLst>
          </p:cNvPr>
          <p:cNvSpPr>
            <a:spLocks/>
          </p:cNvSpPr>
          <p:nvPr/>
        </p:nvSpPr>
        <p:spPr bwMode="auto">
          <a:xfrm flipV="1">
            <a:off x="38279388" y="61429900"/>
            <a:ext cx="6337300" cy="17486313"/>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2" name="Straight Arrow Connector 1387070671">
            <a:extLst>
              <a:ext uri="{FF2B5EF4-FFF2-40B4-BE49-F238E27FC236}">
                <a16:creationId xmlns:a16="http://schemas.microsoft.com/office/drawing/2014/main" id="{E6EF7A4E-C737-16CF-D21A-392CD6E5A1BC}"/>
              </a:ext>
            </a:extLst>
          </p:cNvPr>
          <p:cNvSpPr>
            <a:spLocks/>
          </p:cNvSpPr>
          <p:nvPr/>
        </p:nvSpPr>
        <p:spPr bwMode="auto">
          <a:xfrm>
            <a:off x="38012688" y="96410463"/>
            <a:ext cx="5403850" cy="4992687"/>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3" name="Straight Arrow Connector 1495216998">
            <a:extLst>
              <a:ext uri="{FF2B5EF4-FFF2-40B4-BE49-F238E27FC236}">
                <a16:creationId xmlns:a16="http://schemas.microsoft.com/office/drawing/2014/main" id="{8416C505-8D83-820D-927C-074A7C5DDA3C}"/>
              </a:ext>
            </a:extLst>
          </p:cNvPr>
          <p:cNvSpPr>
            <a:spLocks/>
          </p:cNvSpPr>
          <p:nvPr/>
        </p:nvSpPr>
        <p:spPr bwMode="auto">
          <a:xfrm flipV="1">
            <a:off x="38011100" y="90873263"/>
            <a:ext cx="39803388" cy="10523537"/>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4" name="Straight Arrow Connector 521733747">
            <a:extLst>
              <a:ext uri="{FF2B5EF4-FFF2-40B4-BE49-F238E27FC236}">
                <a16:creationId xmlns:a16="http://schemas.microsoft.com/office/drawing/2014/main" id="{602EFEB9-1A78-9D33-E20A-18B84FAC4F39}"/>
              </a:ext>
            </a:extLst>
          </p:cNvPr>
          <p:cNvSpPr>
            <a:spLocks/>
          </p:cNvSpPr>
          <p:nvPr/>
        </p:nvSpPr>
        <p:spPr bwMode="auto">
          <a:xfrm flipV="1">
            <a:off x="50536475" y="94149863"/>
            <a:ext cx="5160963" cy="19662775"/>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5" name="Straight Arrow Connector 1510866302">
            <a:extLst>
              <a:ext uri="{FF2B5EF4-FFF2-40B4-BE49-F238E27FC236}">
                <a16:creationId xmlns:a16="http://schemas.microsoft.com/office/drawing/2014/main" id="{6133F50C-88B5-B7EF-2F32-9473DDE36FC5}"/>
              </a:ext>
            </a:extLst>
          </p:cNvPr>
          <p:cNvSpPr>
            <a:spLocks/>
          </p:cNvSpPr>
          <p:nvPr/>
        </p:nvSpPr>
        <p:spPr bwMode="auto">
          <a:xfrm flipH="1" flipV="1">
            <a:off x="43416538" y="118832313"/>
            <a:ext cx="6453187" cy="13998575"/>
          </a:xfrm>
          <a:prstGeom prst="straightConnector1">
            <a:avLst/>
          </a:prstGeom>
          <a:noFill/>
          <a:ln w="19050">
            <a:solidFill>
              <a:srgbClr val="A5A5A5"/>
            </a:solidFill>
            <a:prstDash val="dash"/>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6" name="Straight Arrow Connector 686991526">
            <a:extLst>
              <a:ext uri="{FF2B5EF4-FFF2-40B4-BE49-F238E27FC236}">
                <a16:creationId xmlns:a16="http://schemas.microsoft.com/office/drawing/2014/main" id="{E50A222B-FBA3-49F2-8EEF-60F89C7CCC02}"/>
              </a:ext>
            </a:extLst>
          </p:cNvPr>
          <p:cNvSpPr>
            <a:spLocks/>
          </p:cNvSpPr>
          <p:nvPr/>
        </p:nvSpPr>
        <p:spPr bwMode="auto">
          <a:xfrm flipH="1" flipV="1">
            <a:off x="34834513" y="128497013"/>
            <a:ext cx="15701962" cy="18976975"/>
          </a:xfrm>
          <a:prstGeom prst="straightConnector1">
            <a:avLst/>
          </a:prstGeom>
          <a:noFill/>
          <a:ln w="19050">
            <a:solidFill>
              <a:srgbClr val="A5A5A5"/>
            </a:solidFill>
            <a:prstDash val="dash"/>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7" name="Straight Arrow Connector 267932809">
            <a:extLst>
              <a:ext uri="{FF2B5EF4-FFF2-40B4-BE49-F238E27FC236}">
                <a16:creationId xmlns:a16="http://schemas.microsoft.com/office/drawing/2014/main" id="{E0846882-7551-9481-C6A3-DC02EE90AB33}"/>
              </a:ext>
            </a:extLst>
          </p:cNvPr>
          <p:cNvSpPr>
            <a:spLocks/>
          </p:cNvSpPr>
          <p:nvPr/>
        </p:nvSpPr>
        <p:spPr bwMode="auto">
          <a:xfrm flipH="1">
            <a:off x="56780113" y="146788188"/>
            <a:ext cx="5778500" cy="19659600"/>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8" name="Text Box 15">
            <a:extLst>
              <a:ext uri="{FF2B5EF4-FFF2-40B4-BE49-F238E27FC236}">
                <a16:creationId xmlns:a16="http://schemas.microsoft.com/office/drawing/2014/main" id="{5A710CD6-A96C-4DFF-A676-7C964F1C5932}"/>
              </a:ext>
            </a:extLst>
          </p:cNvPr>
          <p:cNvSpPr txBox="1">
            <a:spLocks noChangeArrowheads="1"/>
          </p:cNvSpPr>
          <p:nvPr/>
        </p:nvSpPr>
        <p:spPr bwMode="auto">
          <a:xfrm>
            <a:off x="44184888" y="172105638"/>
            <a:ext cx="6351587"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49" name="TextBox 112">
            <a:extLst>
              <a:ext uri="{FF2B5EF4-FFF2-40B4-BE49-F238E27FC236}">
                <a16:creationId xmlns:a16="http://schemas.microsoft.com/office/drawing/2014/main" id="{9601F828-64C3-6902-C8AA-6B2D06182470}"/>
              </a:ext>
            </a:extLst>
          </p:cNvPr>
          <p:cNvSpPr txBox="1">
            <a:spLocks noChangeArrowheads="1"/>
          </p:cNvSpPr>
          <p:nvPr/>
        </p:nvSpPr>
        <p:spPr bwMode="auto">
          <a:xfrm>
            <a:off x="36899850" y="167135175"/>
            <a:ext cx="6351588" cy="574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0" name="TextBox 113">
            <a:extLst>
              <a:ext uri="{FF2B5EF4-FFF2-40B4-BE49-F238E27FC236}">
                <a16:creationId xmlns:a16="http://schemas.microsoft.com/office/drawing/2014/main" id="{B39A9DBD-BBDF-9958-1745-8D71D4BBB95E}"/>
              </a:ext>
            </a:extLst>
          </p:cNvPr>
          <p:cNvSpPr txBox="1">
            <a:spLocks noChangeArrowheads="1"/>
          </p:cNvSpPr>
          <p:nvPr/>
        </p:nvSpPr>
        <p:spPr bwMode="auto">
          <a:xfrm>
            <a:off x="33046988" y="180171725"/>
            <a:ext cx="6350000"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1" name="TextBox 114">
            <a:extLst>
              <a:ext uri="{FF2B5EF4-FFF2-40B4-BE49-F238E27FC236}">
                <a16:creationId xmlns:a16="http://schemas.microsoft.com/office/drawing/2014/main" id="{B97CDF3C-4BE1-3B74-D1E9-E6BFB8923435}"/>
              </a:ext>
            </a:extLst>
          </p:cNvPr>
          <p:cNvSpPr txBox="1">
            <a:spLocks noChangeArrowheads="1"/>
          </p:cNvSpPr>
          <p:nvPr/>
        </p:nvSpPr>
        <p:spPr bwMode="auto">
          <a:xfrm>
            <a:off x="56781700" y="198483538"/>
            <a:ext cx="6340475"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2" name="TextBox 116">
            <a:extLst>
              <a:ext uri="{FF2B5EF4-FFF2-40B4-BE49-F238E27FC236}">
                <a16:creationId xmlns:a16="http://schemas.microsoft.com/office/drawing/2014/main" id="{732E9333-0B18-9300-5AA9-09ADA0945FD9}"/>
              </a:ext>
            </a:extLst>
          </p:cNvPr>
          <p:cNvSpPr txBox="1">
            <a:spLocks noChangeArrowheads="1"/>
          </p:cNvSpPr>
          <p:nvPr/>
        </p:nvSpPr>
        <p:spPr bwMode="auto">
          <a:xfrm>
            <a:off x="69056250" y="188707713"/>
            <a:ext cx="6350000" cy="574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(III)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3" name="Straight Arrow Connector 1153864119">
            <a:extLst>
              <a:ext uri="{FF2B5EF4-FFF2-40B4-BE49-F238E27FC236}">
                <a16:creationId xmlns:a16="http://schemas.microsoft.com/office/drawing/2014/main" id="{82263E7B-C43A-6E9E-90BF-5287933CAF03}"/>
              </a:ext>
            </a:extLst>
          </p:cNvPr>
          <p:cNvSpPr>
            <a:spLocks/>
          </p:cNvSpPr>
          <p:nvPr/>
        </p:nvSpPr>
        <p:spPr bwMode="auto">
          <a:xfrm>
            <a:off x="62961838" y="195181538"/>
            <a:ext cx="14668500" cy="4899025"/>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54" name="TextBox 128">
            <a:extLst>
              <a:ext uri="{FF2B5EF4-FFF2-40B4-BE49-F238E27FC236}">
                <a16:creationId xmlns:a16="http://schemas.microsoft.com/office/drawing/2014/main" id="{A88E8A52-CD17-9B5F-2366-FF94AFA31D3A}"/>
              </a:ext>
            </a:extLst>
          </p:cNvPr>
          <p:cNvSpPr txBox="1">
            <a:spLocks noChangeArrowheads="1"/>
          </p:cNvSpPr>
          <p:nvPr/>
        </p:nvSpPr>
        <p:spPr bwMode="auto">
          <a:xfrm>
            <a:off x="69462650" y="208527650"/>
            <a:ext cx="6350000"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(III)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5" name="TextBox 133">
            <a:extLst>
              <a:ext uri="{FF2B5EF4-FFF2-40B4-BE49-F238E27FC236}">
                <a16:creationId xmlns:a16="http://schemas.microsoft.com/office/drawing/2014/main" id="{EC38A246-7D45-B35C-CDD4-1222995579AE}"/>
              </a:ext>
            </a:extLst>
          </p:cNvPr>
          <p:cNvSpPr txBox="1">
            <a:spLocks noChangeArrowheads="1"/>
          </p:cNvSpPr>
          <p:nvPr/>
        </p:nvSpPr>
        <p:spPr bwMode="auto">
          <a:xfrm>
            <a:off x="37066538" y="225736150"/>
            <a:ext cx="6350000"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6" name="Left Bracket 203708995">
            <a:extLst>
              <a:ext uri="{FF2B5EF4-FFF2-40B4-BE49-F238E27FC236}">
                <a16:creationId xmlns:a16="http://schemas.microsoft.com/office/drawing/2014/main" id="{0EE2F693-18C1-4CA4-A6AF-126D8553A455}"/>
              </a:ext>
            </a:extLst>
          </p:cNvPr>
          <p:cNvSpPr>
            <a:spLocks/>
          </p:cNvSpPr>
          <p:nvPr/>
        </p:nvSpPr>
        <p:spPr bwMode="auto">
          <a:xfrm rot="-5400000">
            <a:off x="241334925" y="38376225"/>
            <a:ext cx="9277350" cy="345909900"/>
          </a:xfrm>
          <a:prstGeom prst="leftBracket">
            <a:avLst>
              <a:gd name="adj" fmla="val 8286"/>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en-ME"/>
          </a:p>
        </p:txBody>
      </p:sp>
      <p:sp>
        <p:nvSpPr>
          <p:cNvPr id="57" name="Left Bracket 869161033">
            <a:extLst>
              <a:ext uri="{FF2B5EF4-FFF2-40B4-BE49-F238E27FC236}">
                <a16:creationId xmlns:a16="http://schemas.microsoft.com/office/drawing/2014/main" id="{FF2951F1-CDA6-1C83-144E-4EAF6690BC7D}"/>
              </a:ext>
            </a:extLst>
          </p:cNvPr>
          <p:cNvSpPr>
            <a:spLocks/>
          </p:cNvSpPr>
          <p:nvPr/>
        </p:nvSpPr>
        <p:spPr bwMode="auto">
          <a:xfrm rot="-5400000">
            <a:off x="403240876" y="55987950"/>
            <a:ext cx="8801100" cy="331517625"/>
          </a:xfrm>
          <a:prstGeom prst="leftBracket">
            <a:avLst>
              <a:gd name="adj" fmla="val 8371"/>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en-ME"/>
          </a:p>
        </p:txBody>
      </p:sp>
      <p:sp>
        <p:nvSpPr>
          <p:cNvPr id="58" name="TextBox 142">
            <a:extLst>
              <a:ext uri="{FF2B5EF4-FFF2-40B4-BE49-F238E27FC236}">
                <a16:creationId xmlns:a16="http://schemas.microsoft.com/office/drawing/2014/main" id="{3AFF8071-6BA7-0DAF-DB78-38957F2EE7CC}"/>
              </a:ext>
            </a:extLst>
          </p:cNvPr>
          <p:cNvSpPr txBox="1">
            <a:spLocks noChangeArrowheads="1"/>
          </p:cNvSpPr>
          <p:nvPr/>
        </p:nvSpPr>
        <p:spPr bwMode="auto">
          <a:xfrm>
            <a:off x="64446150" y="211902675"/>
            <a:ext cx="85163025" cy="3774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200" b="1"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CAUSES </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9" name="TextBox 143">
            <a:extLst>
              <a:ext uri="{FF2B5EF4-FFF2-40B4-BE49-F238E27FC236}">
                <a16:creationId xmlns:a16="http://schemas.microsoft.com/office/drawing/2014/main" id="{CCF7FF67-7472-43D1-B386-825046A20B73}"/>
              </a:ext>
            </a:extLst>
          </p:cNvPr>
          <p:cNvSpPr txBox="1">
            <a:spLocks noChangeArrowheads="1"/>
          </p:cNvSpPr>
          <p:nvPr/>
        </p:nvSpPr>
        <p:spPr bwMode="auto">
          <a:xfrm>
            <a:off x="440626500" y="223513650"/>
            <a:ext cx="190471425" cy="3774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200" b="1"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CONSEQUENCES </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60" name="TextBox 133">
            <a:extLst>
              <a:ext uri="{FF2B5EF4-FFF2-40B4-BE49-F238E27FC236}">
                <a16:creationId xmlns:a16="http://schemas.microsoft.com/office/drawing/2014/main" id="{E3AE7BE9-CF27-6A42-5C09-A706357EA82A}"/>
              </a:ext>
            </a:extLst>
          </p:cNvPr>
          <p:cNvSpPr txBox="1">
            <a:spLocks noChangeArrowheads="1"/>
          </p:cNvSpPr>
          <p:nvPr/>
        </p:nvSpPr>
        <p:spPr bwMode="auto">
          <a:xfrm flipH="1">
            <a:off x="262051800" y="61636275"/>
            <a:ext cx="33918525" cy="3134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61" name="Rectangle 54">
            <a:extLst>
              <a:ext uri="{FF2B5EF4-FFF2-40B4-BE49-F238E27FC236}">
                <a16:creationId xmlns:a16="http://schemas.microsoft.com/office/drawing/2014/main" id="{351BFF0A-C48B-11A7-F961-743DDFC148D3}"/>
              </a:ext>
            </a:extLst>
          </p:cNvPr>
          <p:cNvSpPr>
            <a:spLocks noChangeArrowheads="1"/>
          </p:cNvSpPr>
          <p:nvPr/>
        </p:nvSpPr>
        <p:spPr bwMode="auto">
          <a:xfrm>
            <a:off x="0" y="202480863"/>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ME"/>
          </a:p>
        </p:txBody>
      </p:sp>
      <p:graphicFrame>
        <p:nvGraphicFramePr>
          <p:cNvPr id="98" name="Table 97">
            <a:extLst>
              <a:ext uri="{FF2B5EF4-FFF2-40B4-BE49-F238E27FC236}">
                <a16:creationId xmlns:a16="http://schemas.microsoft.com/office/drawing/2014/main" id="{78BE1316-FCE5-0DA2-6FCD-60F7EB028F0B}"/>
              </a:ext>
            </a:extLst>
          </p:cNvPr>
          <p:cNvGraphicFramePr>
            <a:graphicFrameLocks noGrp="1"/>
          </p:cNvGraphicFramePr>
          <p:nvPr>
            <p:extLst>
              <p:ext uri="{D42A27DB-BD31-4B8C-83A1-F6EECF244321}">
                <p14:modId xmlns:p14="http://schemas.microsoft.com/office/powerpoint/2010/main" val="2739843738"/>
              </p:ext>
            </p:extLst>
          </p:nvPr>
        </p:nvGraphicFramePr>
        <p:xfrm>
          <a:off x="571500" y="2285999"/>
          <a:ext cx="8763000" cy="4082814"/>
        </p:xfrm>
        <a:graphic>
          <a:graphicData uri="http://schemas.openxmlformats.org/drawingml/2006/table">
            <a:tbl>
              <a:tblPr firstRow="1" bandRow="1">
                <a:solidFill>
                  <a:srgbClr val="FF0000"/>
                </a:solidFill>
                <a:tableStyleId>{5C22544A-7EE6-4342-B048-85BDC9FD1C3A}</a:tableStyleId>
              </a:tblPr>
              <a:tblGrid>
                <a:gridCol w="2552700">
                  <a:extLst>
                    <a:ext uri="{9D8B030D-6E8A-4147-A177-3AD203B41FA5}">
                      <a16:colId xmlns:a16="http://schemas.microsoft.com/office/drawing/2014/main" val="2973677048"/>
                    </a:ext>
                  </a:extLst>
                </a:gridCol>
                <a:gridCol w="3810000">
                  <a:extLst>
                    <a:ext uri="{9D8B030D-6E8A-4147-A177-3AD203B41FA5}">
                      <a16:colId xmlns:a16="http://schemas.microsoft.com/office/drawing/2014/main" val="1001830597"/>
                    </a:ext>
                  </a:extLst>
                </a:gridCol>
                <a:gridCol w="2400300">
                  <a:extLst>
                    <a:ext uri="{9D8B030D-6E8A-4147-A177-3AD203B41FA5}">
                      <a16:colId xmlns:a16="http://schemas.microsoft.com/office/drawing/2014/main" val="3604609810"/>
                    </a:ext>
                  </a:extLst>
                </a:gridCol>
              </a:tblGrid>
              <a:tr h="313403">
                <a:tc>
                  <a:txBody>
                    <a:bodyPr/>
                    <a:lstStyle/>
                    <a:p>
                      <a:r>
                        <a:rPr lang="en-GB" sz="1200" b="1" kern="1200" dirty="0">
                          <a:solidFill>
                            <a:schemeClr val="bg1"/>
                          </a:solidFill>
                          <a:effectLst/>
                          <a:latin typeface="Arial" panose="020B0604020202020204" pitchFamily="34" charset="0"/>
                          <a:ea typeface="+mn-ea"/>
                          <a:cs typeface="Arial" panose="020B0604020202020204" pitchFamily="34" charset="0"/>
                        </a:rPr>
                        <a:t>Chapter</a:t>
                      </a:r>
                      <a:r>
                        <a:rPr lang="en-ME" sz="1200" b="1" kern="1200" dirty="0">
                          <a:solidFill>
                            <a:schemeClr val="bg1"/>
                          </a:solidFill>
                          <a:effectLst/>
                          <a:latin typeface="Arial" panose="020B0604020202020204" pitchFamily="34" charset="0"/>
                          <a:ea typeface="+mn-ea"/>
                          <a:cs typeface="Arial" panose="020B0604020202020204" pitchFamily="34" charset="0"/>
                        </a:rPr>
                        <a:t>/Study</a:t>
                      </a:r>
                      <a:endParaRPr lang="en-ME" sz="1200" dirty="0">
                        <a:solidFill>
                          <a:schemeClr val="bg1"/>
                        </a:solidFill>
                        <a:latin typeface="Arial" panose="020B0604020202020204" pitchFamily="34" charset="0"/>
                        <a:cs typeface="Arial" panose="020B0604020202020204" pitchFamily="34" charset="0"/>
                      </a:endParaRPr>
                    </a:p>
                  </a:txBody>
                  <a:tcPr>
                    <a:solidFill>
                      <a:srgbClr val="FF0000"/>
                    </a:solidFill>
                  </a:tcPr>
                </a:tc>
                <a:tc>
                  <a:txBody>
                    <a:bodyPr/>
                    <a:lstStyle/>
                    <a:p>
                      <a:r>
                        <a:rPr lang="en-GB" sz="1200" b="1" kern="1200" dirty="0">
                          <a:solidFill>
                            <a:schemeClr val="bg1"/>
                          </a:solidFill>
                          <a:effectLst/>
                          <a:latin typeface="Arial" panose="020B0604020202020204" pitchFamily="34" charset="0"/>
                          <a:ea typeface="+mn-ea"/>
                          <a:cs typeface="Arial" panose="020B0604020202020204" pitchFamily="34" charset="0"/>
                        </a:rPr>
                        <a:t>Research question</a:t>
                      </a:r>
                      <a:r>
                        <a:rPr lang="en-ME" sz="1200" dirty="0">
                          <a:solidFill>
                            <a:schemeClr val="bg1"/>
                          </a:solidFill>
                          <a:effectLst/>
                          <a:latin typeface="Arial" panose="020B0604020202020204" pitchFamily="34" charset="0"/>
                          <a:cs typeface="Arial" panose="020B0604020202020204" pitchFamily="34" charset="0"/>
                        </a:rPr>
                        <a:t> </a:t>
                      </a:r>
                      <a:endParaRPr lang="en-ME" sz="1200" dirty="0">
                        <a:solidFill>
                          <a:schemeClr val="bg1"/>
                        </a:solidFill>
                        <a:latin typeface="Arial" panose="020B0604020202020204" pitchFamily="34" charset="0"/>
                        <a:cs typeface="Arial" panose="020B0604020202020204" pitchFamily="34" charset="0"/>
                      </a:endParaRPr>
                    </a:p>
                  </a:txBody>
                  <a:tcPr>
                    <a:solidFill>
                      <a:srgbClr val="FF0000"/>
                    </a:solidFill>
                  </a:tcPr>
                </a:tc>
                <a:tc>
                  <a:txBody>
                    <a:bodyPr/>
                    <a:lstStyle/>
                    <a:p>
                      <a:r>
                        <a:rPr lang="en-GB" sz="1200" dirty="0">
                          <a:solidFill>
                            <a:schemeClr val="bg1"/>
                          </a:solidFill>
                          <a:latin typeface="Arial" panose="020B0604020202020204" pitchFamily="34" charset="0"/>
                          <a:cs typeface="Arial" panose="020B0604020202020204" pitchFamily="34" charset="0"/>
                        </a:rPr>
                        <a:t>K</a:t>
                      </a:r>
                      <a:r>
                        <a:rPr lang="en-ME" sz="1200" dirty="0">
                          <a:solidFill>
                            <a:schemeClr val="bg1"/>
                          </a:solidFill>
                          <a:latin typeface="Arial" panose="020B0604020202020204" pitchFamily="34" charset="0"/>
                          <a:cs typeface="Arial" panose="020B0604020202020204" pitchFamily="34" charset="0"/>
                        </a:rPr>
                        <a:t>ey hypotheses tested </a:t>
                      </a:r>
                    </a:p>
                  </a:txBody>
                  <a:tcPr>
                    <a:solidFill>
                      <a:srgbClr val="FF0000"/>
                    </a:solidFill>
                  </a:tcPr>
                </a:tc>
                <a:extLst>
                  <a:ext uri="{0D108BD9-81ED-4DB2-BD59-A6C34878D82A}">
                    <a16:rowId xmlns:a16="http://schemas.microsoft.com/office/drawing/2014/main" val="3958158041"/>
                  </a:ext>
                </a:extLst>
              </a:tr>
              <a:tr h="1574851">
                <a:tc>
                  <a:txBody>
                    <a:bodyPr/>
                    <a:lstStyle/>
                    <a:p>
                      <a:r>
                        <a:rPr lang="en-GB" sz="1200" kern="1200" dirty="0">
                          <a:solidFill>
                            <a:srgbClr val="002060"/>
                          </a:solidFill>
                          <a:effectLst/>
                          <a:latin typeface="Arial" panose="020B0604020202020204" pitchFamily="34" charset="0"/>
                          <a:ea typeface="+mn-ea"/>
                          <a:cs typeface="Arial" panose="020B0604020202020204" pitchFamily="34" charset="0"/>
                        </a:rPr>
                        <a:t>2nd </a:t>
                      </a:r>
                      <a:r>
                        <a:rPr lang="en-GB" sz="1200" i="0" kern="1200" dirty="0">
                          <a:solidFill>
                            <a:srgbClr val="002060"/>
                          </a:solidFill>
                          <a:effectLst/>
                          <a:latin typeface="Arial" panose="020B0604020202020204" pitchFamily="34" charset="0"/>
                          <a:ea typeface="+mn-ea"/>
                          <a:cs typeface="Arial" panose="020B0604020202020204" pitchFamily="34" charset="0"/>
                        </a:rPr>
                        <a:t>Chapter (Study I) </a:t>
                      </a:r>
                    </a:p>
                    <a:p>
                      <a:endParaRPr lang="en-GB" sz="1200" b="1" i="0" kern="1200" dirty="0">
                        <a:solidFill>
                          <a:srgbClr val="002060"/>
                        </a:solidFill>
                        <a:effectLst/>
                        <a:latin typeface="Arial" panose="020B0604020202020204" pitchFamily="34" charset="0"/>
                        <a:ea typeface="+mn-ea"/>
                        <a:cs typeface="Arial" panose="020B0604020202020204" pitchFamily="34" charset="0"/>
                      </a:endParaRPr>
                    </a:p>
                    <a:p>
                      <a:r>
                        <a:rPr lang="en-GB" sz="1200" b="1" i="1" kern="1200" dirty="0">
                          <a:solidFill>
                            <a:srgbClr val="002060"/>
                          </a:solidFill>
                          <a:effectLst/>
                          <a:latin typeface="Arial" panose="020B0604020202020204" pitchFamily="34" charset="0"/>
                          <a:ea typeface="+mn-ea"/>
                          <a:cs typeface="Arial" panose="020B0604020202020204" pitchFamily="34" charset="0"/>
                        </a:rPr>
                        <a:t>“Drivers of Income Inequality in OECD Countries: Testing the Milanovic's TOP Hypothesis”</a:t>
                      </a:r>
                      <a:r>
                        <a:rPr lang="en-GB" sz="1200" b="1" kern="1200" dirty="0">
                          <a:solidFill>
                            <a:srgbClr val="002060"/>
                          </a:solidFill>
                          <a:effectLst/>
                          <a:latin typeface="Arial" panose="020B0604020202020204" pitchFamily="34" charset="0"/>
                          <a:ea typeface="+mn-ea"/>
                          <a:cs typeface="Arial" panose="020B0604020202020204" pitchFamily="34" charset="0"/>
                        </a:rPr>
                        <a:t> </a:t>
                      </a:r>
                      <a:endParaRPr lang="en-ME" sz="1200" b="1" dirty="0">
                        <a:solidFill>
                          <a:srgbClr val="002060"/>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r>
                        <a:rPr lang="en-GB" sz="1200" dirty="0">
                          <a:solidFill>
                            <a:srgbClr val="002060"/>
                          </a:solidFill>
                          <a:latin typeface="Arial" panose="020B0604020202020204" pitchFamily="34" charset="0"/>
                          <a:cs typeface="Arial" panose="020B0604020202020204" pitchFamily="34" charset="0"/>
                        </a:rPr>
                        <a:t>1. What are the causes of income inequality within developed countries?</a:t>
                      </a:r>
                    </a:p>
                    <a:p>
                      <a:r>
                        <a:rPr lang="en-GB" sz="1200" dirty="0">
                          <a:solidFill>
                            <a:srgbClr val="002060"/>
                          </a:solidFill>
                          <a:latin typeface="Arial" panose="020B0604020202020204" pitchFamily="34" charset="0"/>
                          <a:cs typeface="Arial" panose="020B0604020202020204" pitchFamily="34" charset="0"/>
                        </a:rPr>
                        <a:t>2. To what extent could globalization and technology be blamed for the observed rise in income inequality within advanced economies?</a:t>
                      </a:r>
                    </a:p>
                    <a:p>
                      <a:r>
                        <a:rPr lang="en-GB" sz="1200" dirty="0">
                          <a:solidFill>
                            <a:srgbClr val="002060"/>
                          </a:solidFill>
                          <a:latin typeface="Arial" panose="020B0604020202020204" pitchFamily="34" charset="0"/>
                          <a:cs typeface="Arial" panose="020B0604020202020204" pitchFamily="34" charset="0"/>
                        </a:rPr>
                        <a:t>3. What is the role of redistributive policies in mitigating the effect of globalization on income inequality?</a:t>
                      </a:r>
                    </a:p>
                  </a:txBody>
                  <a:tcPr>
                    <a:solidFill>
                      <a:schemeClr val="bg1">
                        <a:lumMod val="85000"/>
                      </a:schemeClr>
                    </a:solidFill>
                  </a:tcPr>
                </a:tc>
                <a:tc>
                  <a:txBody>
                    <a:bodyPr/>
                    <a:lstStyle/>
                    <a:p>
                      <a:r>
                        <a:rPr lang="en-US" sz="1200" kern="1200" dirty="0">
                          <a:solidFill>
                            <a:srgbClr val="002060"/>
                          </a:solidFill>
                          <a:effectLst/>
                          <a:latin typeface="Arial" panose="020B0604020202020204" pitchFamily="34" charset="0"/>
                          <a:ea typeface="+mn-ea"/>
                          <a:cs typeface="Arial" panose="020B0604020202020204" pitchFamily="34" charset="0"/>
                        </a:rPr>
                        <a:t>TOP Hypothesis</a:t>
                      </a:r>
                      <a:endParaRPr lang="en-ME" sz="1200" kern="1200" dirty="0">
                        <a:solidFill>
                          <a:srgbClr val="002060"/>
                        </a:solidFill>
                        <a:effectLst/>
                        <a:latin typeface="Arial" panose="020B0604020202020204" pitchFamily="34" charset="0"/>
                        <a:ea typeface="+mn-ea"/>
                        <a:cs typeface="Arial" panose="020B0604020202020204" pitchFamily="34" charset="0"/>
                      </a:endParaRPr>
                    </a:p>
                    <a:p>
                      <a:r>
                        <a:rPr lang="sl-SI" sz="1200" kern="1200" dirty="0">
                          <a:solidFill>
                            <a:srgbClr val="002060"/>
                          </a:solidFill>
                          <a:effectLst/>
                          <a:latin typeface="Arial" panose="020B0604020202020204" pitchFamily="34" charset="0"/>
                          <a:ea typeface="+mn-ea"/>
                          <a:cs typeface="Arial" panose="020B0604020202020204" pitchFamily="34" charset="0"/>
                        </a:rPr>
                        <a:t>Cushioning effect</a:t>
                      </a:r>
                      <a:endParaRPr lang="en-ME" sz="1200" kern="1200" dirty="0">
                        <a:solidFill>
                          <a:srgbClr val="002060"/>
                        </a:solidFill>
                        <a:effectLst/>
                        <a:latin typeface="Arial" panose="020B0604020202020204" pitchFamily="34" charset="0"/>
                        <a:ea typeface="+mn-ea"/>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500354773"/>
                  </a:ext>
                </a:extLst>
              </a:tr>
              <a:tr h="1245778">
                <a:tc>
                  <a:txBody>
                    <a:bodyPr/>
                    <a:lstStyle/>
                    <a:p>
                      <a:r>
                        <a:rPr lang="en-GB" sz="1200" i="1" kern="1200" dirty="0">
                          <a:solidFill>
                            <a:srgbClr val="002060"/>
                          </a:solidFill>
                          <a:effectLst/>
                          <a:latin typeface="Arial" panose="020B0604020202020204" pitchFamily="34" charset="0"/>
                          <a:ea typeface="+mn-ea"/>
                          <a:cs typeface="Arial" panose="020B0604020202020204" pitchFamily="34" charset="0"/>
                        </a:rPr>
                        <a:t> </a:t>
                      </a:r>
                      <a:r>
                        <a:rPr lang="en-GB" sz="1200" i="0" kern="1200" dirty="0">
                          <a:solidFill>
                            <a:srgbClr val="002060"/>
                          </a:solidFill>
                          <a:effectLst/>
                          <a:latin typeface="Arial" panose="020B0604020202020204" pitchFamily="34" charset="0"/>
                          <a:ea typeface="+mn-ea"/>
                          <a:cs typeface="Arial" panose="020B0604020202020204" pitchFamily="34" charset="0"/>
                        </a:rPr>
                        <a:t>3rd Chapter (Study II</a:t>
                      </a:r>
                      <a:r>
                        <a:rPr lang="en-GB" sz="1200" b="0" i="0" kern="1200" dirty="0">
                          <a:solidFill>
                            <a:srgbClr val="002060"/>
                          </a:solidFill>
                          <a:effectLst/>
                          <a:latin typeface="Arial" panose="020B0604020202020204" pitchFamily="34" charset="0"/>
                          <a:ea typeface="+mn-ea"/>
                          <a:cs typeface="Arial" panose="020B0604020202020204" pitchFamily="34" charset="0"/>
                        </a:rPr>
                        <a:t>)</a:t>
                      </a:r>
                      <a:r>
                        <a:rPr lang="en-GB" sz="1200" b="1" i="0" kern="1200" dirty="0">
                          <a:solidFill>
                            <a:srgbClr val="002060"/>
                          </a:solidFill>
                          <a:effectLst/>
                          <a:latin typeface="Arial" panose="020B0604020202020204" pitchFamily="34" charset="0"/>
                          <a:ea typeface="+mn-ea"/>
                          <a:cs typeface="Arial" panose="020B0604020202020204" pitchFamily="34" charset="0"/>
                        </a:rPr>
                        <a:t> </a:t>
                      </a:r>
                    </a:p>
                    <a:p>
                      <a:endParaRPr lang="en-GB" sz="1200" b="1" i="0" kern="1200" dirty="0">
                        <a:solidFill>
                          <a:srgbClr val="002060"/>
                        </a:solidFill>
                        <a:effectLst/>
                        <a:latin typeface="Arial" panose="020B0604020202020204" pitchFamily="34" charset="0"/>
                        <a:ea typeface="+mn-ea"/>
                        <a:cs typeface="Arial" panose="020B0604020202020204" pitchFamily="34" charset="0"/>
                      </a:endParaRPr>
                    </a:p>
                    <a:p>
                      <a:r>
                        <a:rPr lang="en-GB" sz="1200" b="1" i="1" kern="1200" dirty="0">
                          <a:solidFill>
                            <a:srgbClr val="002060"/>
                          </a:solidFill>
                          <a:effectLst/>
                          <a:latin typeface="Arial" panose="020B0604020202020204" pitchFamily="34" charset="0"/>
                          <a:ea typeface="+mn-ea"/>
                          <a:cs typeface="Arial" panose="020B0604020202020204" pitchFamily="34" charset="0"/>
                        </a:rPr>
                        <a:t>“Inequality and Redistribution: Testing Median Voter Hypothesis and Its Extensions”</a:t>
                      </a:r>
                      <a:r>
                        <a:rPr lang="en-ME" sz="1200" b="1" dirty="0">
                          <a:solidFill>
                            <a:srgbClr val="002060"/>
                          </a:solidFill>
                          <a:effectLst/>
                          <a:latin typeface="Arial" panose="020B0604020202020204" pitchFamily="34" charset="0"/>
                          <a:cs typeface="Arial" panose="020B0604020202020204" pitchFamily="34" charset="0"/>
                        </a:rPr>
                        <a:t> </a:t>
                      </a:r>
                      <a:endParaRPr lang="en-ME" sz="1200" b="1" dirty="0">
                        <a:solidFill>
                          <a:srgbClr val="002060"/>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r>
                        <a:rPr lang="en-GB" sz="1200" dirty="0">
                          <a:solidFill>
                            <a:srgbClr val="002060"/>
                          </a:solidFill>
                          <a:latin typeface="Arial" panose="020B0604020202020204" pitchFamily="34" charset="0"/>
                          <a:cs typeface="Arial" panose="020B0604020202020204" pitchFamily="34" charset="0"/>
                        </a:rPr>
                        <a:t>4. Does a higher level of within-country income inequality lead to higher support for redistributive policies?</a:t>
                      </a:r>
                    </a:p>
                    <a:p>
                      <a:r>
                        <a:rPr lang="en-GB" sz="1200" dirty="0">
                          <a:solidFill>
                            <a:srgbClr val="002060"/>
                          </a:solidFill>
                          <a:latin typeface="Arial" panose="020B0604020202020204" pitchFamily="34" charset="0"/>
                          <a:cs typeface="Arial" panose="020B0604020202020204" pitchFamily="34" charset="0"/>
                        </a:rPr>
                        <a:t>5. Does the exposure of a country to immigration and international trade impact the relationship between income inequality and the support for redistributive policies?</a:t>
                      </a:r>
                    </a:p>
                  </a:txBody>
                  <a:tcPr>
                    <a:solidFill>
                      <a:schemeClr val="bg1">
                        <a:lumMod val="85000"/>
                      </a:schemeClr>
                    </a:solidFill>
                  </a:tcPr>
                </a:tc>
                <a:tc>
                  <a:txBody>
                    <a:bodyPr/>
                    <a:lstStyle/>
                    <a:p>
                      <a:r>
                        <a:rPr lang="en-US" sz="1200" kern="1200" dirty="0">
                          <a:solidFill>
                            <a:srgbClr val="002060"/>
                          </a:solidFill>
                          <a:effectLst/>
                          <a:latin typeface="Arial" panose="020B0604020202020204" pitchFamily="34" charset="0"/>
                          <a:ea typeface="+mn-ea"/>
                          <a:cs typeface="Arial" panose="020B0604020202020204" pitchFamily="34" charset="0"/>
                        </a:rPr>
                        <a:t>Median Voter Hypothesis</a:t>
                      </a:r>
                      <a:endParaRPr lang="en-ME" sz="1200" kern="1200" dirty="0">
                        <a:solidFill>
                          <a:srgbClr val="002060"/>
                        </a:solidFill>
                        <a:effectLst/>
                        <a:latin typeface="Arial" panose="020B0604020202020204" pitchFamily="34" charset="0"/>
                        <a:ea typeface="+mn-ea"/>
                        <a:cs typeface="Arial" panose="020B0604020202020204" pitchFamily="34" charset="0"/>
                      </a:endParaRPr>
                    </a:p>
                    <a:p>
                      <a:r>
                        <a:rPr lang="en-US" sz="1200" kern="1200" dirty="0">
                          <a:solidFill>
                            <a:srgbClr val="002060"/>
                          </a:solidFill>
                          <a:effectLst/>
                          <a:latin typeface="Arial" panose="020B0604020202020204" pitchFamily="34" charset="0"/>
                          <a:ea typeface="+mn-ea"/>
                          <a:cs typeface="Arial" panose="020B0604020202020204" pitchFamily="34" charset="0"/>
                        </a:rPr>
                        <a:t>Social Affinity Hypothesis</a:t>
                      </a:r>
                      <a:endParaRPr lang="en-ME" sz="1200" kern="1200" dirty="0">
                        <a:solidFill>
                          <a:srgbClr val="002060"/>
                        </a:solidFill>
                        <a:effectLst/>
                        <a:latin typeface="Arial" panose="020B0604020202020204" pitchFamily="34" charset="0"/>
                        <a:ea typeface="+mn-ea"/>
                        <a:cs typeface="Arial" panose="020B0604020202020204" pitchFamily="34" charset="0"/>
                      </a:endParaRPr>
                    </a:p>
                    <a:p>
                      <a:r>
                        <a:rPr lang="en-GB" sz="1200" kern="1200" dirty="0">
                          <a:solidFill>
                            <a:srgbClr val="002060"/>
                          </a:solidFill>
                          <a:effectLst/>
                          <a:latin typeface="Arial" panose="020B0604020202020204" pitchFamily="34" charset="0"/>
                          <a:ea typeface="+mn-ea"/>
                          <a:cs typeface="Arial" panose="020B0604020202020204" pitchFamily="34" charset="0"/>
                        </a:rPr>
                        <a:t>Compensation Hypothesis </a:t>
                      </a:r>
                    </a:p>
                    <a:p>
                      <a:r>
                        <a:rPr lang="en-GB" sz="1200" kern="1200" dirty="0">
                          <a:solidFill>
                            <a:srgbClr val="002060"/>
                          </a:solidFill>
                          <a:effectLst/>
                          <a:latin typeface="Arial" panose="020B0604020202020204" pitchFamily="34" charset="0"/>
                          <a:ea typeface="+mn-ea"/>
                          <a:cs typeface="Arial" panose="020B0604020202020204" pitchFamily="34" charset="0"/>
                        </a:rPr>
                        <a:t>Power Resource Theory</a:t>
                      </a:r>
                      <a:endParaRPr lang="en-ME" sz="1200" kern="1200" dirty="0">
                        <a:solidFill>
                          <a:srgbClr val="002060"/>
                        </a:solidFill>
                        <a:effectLst/>
                        <a:latin typeface="Arial" panose="020B0604020202020204" pitchFamily="34" charset="0"/>
                        <a:ea typeface="+mn-ea"/>
                        <a:cs typeface="Arial" panose="020B0604020202020204" pitchFamily="34" charset="0"/>
                      </a:endParaRPr>
                    </a:p>
                    <a:p>
                      <a:r>
                        <a:rPr lang="en-GB" sz="1200" kern="1200" dirty="0">
                          <a:solidFill>
                            <a:srgbClr val="002060"/>
                          </a:solidFill>
                          <a:effectLst/>
                          <a:latin typeface="Arial" panose="020B0604020202020204" pitchFamily="34" charset="0"/>
                          <a:ea typeface="+mn-ea"/>
                          <a:cs typeface="Arial" panose="020B0604020202020204" pitchFamily="34" charset="0"/>
                        </a:rPr>
                        <a:t>Welfare Chauvinism Hypothesis</a:t>
                      </a:r>
                      <a:endParaRPr lang="en-ME" sz="1200" kern="1200" dirty="0">
                        <a:solidFill>
                          <a:srgbClr val="002060"/>
                        </a:solidFill>
                        <a:effectLst/>
                        <a:latin typeface="Arial" panose="020B0604020202020204" pitchFamily="34" charset="0"/>
                        <a:ea typeface="+mn-ea"/>
                        <a:cs typeface="Arial" panose="020B0604020202020204" pitchFamily="34" charset="0"/>
                      </a:endParaRPr>
                    </a:p>
                    <a:p>
                      <a:endParaRPr lang="en-ME" sz="1200" dirty="0">
                        <a:solidFill>
                          <a:srgbClr val="002060"/>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452247968"/>
                  </a:ext>
                </a:extLst>
              </a:tr>
              <a:tr h="752168">
                <a:tc>
                  <a:txBody>
                    <a:bodyPr/>
                    <a:lstStyle/>
                    <a:p>
                      <a:r>
                        <a:rPr lang="en-GB" sz="1200" i="0" kern="1200" dirty="0">
                          <a:solidFill>
                            <a:srgbClr val="002060"/>
                          </a:solidFill>
                          <a:effectLst/>
                          <a:latin typeface="Arial" panose="020B0604020202020204" pitchFamily="34" charset="0"/>
                          <a:ea typeface="+mn-ea"/>
                          <a:cs typeface="Arial" panose="020B0604020202020204" pitchFamily="34" charset="0"/>
                        </a:rPr>
                        <a:t>4th Chapter (Study III) </a:t>
                      </a:r>
                    </a:p>
                    <a:p>
                      <a:endParaRPr lang="en-GB" sz="1200" b="1" i="0" kern="1200" dirty="0">
                        <a:solidFill>
                          <a:srgbClr val="002060"/>
                        </a:solidFill>
                        <a:effectLst/>
                        <a:latin typeface="Arial" panose="020B0604020202020204" pitchFamily="34" charset="0"/>
                        <a:ea typeface="+mn-ea"/>
                        <a:cs typeface="Arial" panose="020B0604020202020204" pitchFamily="34" charset="0"/>
                      </a:endParaRPr>
                    </a:p>
                    <a:p>
                      <a:r>
                        <a:rPr lang="en-GB" sz="1200" b="1" kern="1200" dirty="0">
                          <a:solidFill>
                            <a:srgbClr val="002060"/>
                          </a:solidFill>
                          <a:effectLst/>
                          <a:latin typeface="Arial" panose="020B0604020202020204" pitchFamily="34" charset="0"/>
                          <a:ea typeface="+mn-ea"/>
                          <a:cs typeface="Arial" panose="020B0604020202020204" pitchFamily="34" charset="0"/>
                        </a:rPr>
                        <a:t>“</a:t>
                      </a:r>
                      <a:r>
                        <a:rPr lang="en-GB" sz="1200" b="1" i="1" kern="1200" dirty="0">
                          <a:solidFill>
                            <a:srgbClr val="002060"/>
                          </a:solidFill>
                          <a:effectLst/>
                          <a:latin typeface="Arial" panose="020B0604020202020204" pitchFamily="34" charset="0"/>
                          <a:ea typeface="+mn-ea"/>
                          <a:cs typeface="Arial" panose="020B0604020202020204" pitchFamily="34" charset="0"/>
                        </a:rPr>
                        <a:t>Unequal roots of populism: Testing Rodrik’s hypothesis” </a:t>
                      </a:r>
                      <a:endParaRPr lang="en-ME" sz="1200" b="1" dirty="0">
                        <a:solidFill>
                          <a:srgbClr val="002060"/>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r>
                        <a:rPr lang="en-GB" sz="1200" dirty="0">
                          <a:solidFill>
                            <a:srgbClr val="002060"/>
                          </a:solidFill>
                          <a:latin typeface="Arial" panose="020B0604020202020204" pitchFamily="34" charset="0"/>
                          <a:cs typeface="Arial" panose="020B0604020202020204" pitchFamily="34" charset="0"/>
                        </a:rPr>
                        <a:t>6. To what extent is the recent rise in populism driven by the increase in income inequality?</a:t>
                      </a:r>
                      <a:endParaRPr lang="en-ME" sz="1200" dirty="0">
                        <a:solidFill>
                          <a:srgbClr val="002060"/>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rgbClr val="002060"/>
                          </a:solidFill>
                          <a:effectLst/>
                          <a:latin typeface="Arial" panose="020B0604020202020204" pitchFamily="34" charset="0"/>
                          <a:ea typeface="+mn-ea"/>
                          <a:cs typeface="Arial" panose="020B0604020202020204" pitchFamily="34" charset="0"/>
                        </a:rPr>
                        <a:t>Rodrik’s hypothesis</a:t>
                      </a:r>
                      <a:endParaRPr lang="en-ME" sz="1200" kern="1200" dirty="0">
                        <a:solidFill>
                          <a:srgbClr val="002060"/>
                        </a:solidFill>
                        <a:effectLst/>
                        <a:latin typeface="Arial" panose="020B0604020202020204" pitchFamily="34" charset="0"/>
                        <a:ea typeface="+mn-ea"/>
                        <a:cs typeface="Arial" panose="020B0604020202020204" pitchFamily="34" charset="0"/>
                      </a:endParaRPr>
                    </a:p>
                    <a:p>
                      <a:endParaRPr lang="en-ME" sz="1200" dirty="0">
                        <a:solidFill>
                          <a:srgbClr val="002060"/>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2442211287"/>
                  </a:ext>
                </a:extLst>
              </a:tr>
            </a:tbl>
          </a:graphicData>
        </a:graphic>
      </p:graphicFrame>
    </p:spTree>
    <p:extLst>
      <p:ext uri="{BB962C8B-B14F-4D97-AF65-F5344CB8AC3E}">
        <p14:creationId xmlns:p14="http://schemas.microsoft.com/office/powerpoint/2010/main" val="34232539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8E5C47-106D-4308-AB54-D2F2C1A3639D}"/>
              </a:ext>
            </a:extLst>
          </p:cNvPr>
          <p:cNvSpPr>
            <a:spLocks noGrp="1"/>
          </p:cNvSpPr>
          <p:nvPr>
            <p:ph type="title"/>
          </p:nvPr>
        </p:nvSpPr>
        <p:spPr>
          <a:xfrm>
            <a:off x="735717" y="534732"/>
            <a:ext cx="6941939" cy="433388"/>
          </a:xfrm>
        </p:spPr>
        <p:txBody>
          <a:bodyPr>
            <a:normAutofit/>
          </a:bodyPr>
          <a:lstStyle/>
          <a:p>
            <a:r>
              <a:rPr lang="sr-Latn-ME" dirty="0"/>
              <a:t>Research gap and aims </a:t>
            </a:r>
            <a:endParaRPr lang="en-GB" dirty="0"/>
          </a:p>
        </p:txBody>
      </p:sp>
      <p:cxnSp>
        <p:nvCxnSpPr>
          <p:cNvPr id="60" name="Straight Arrow Connector 59">
            <a:extLst>
              <a:ext uri="{FF2B5EF4-FFF2-40B4-BE49-F238E27FC236}">
                <a16:creationId xmlns:a16="http://schemas.microsoft.com/office/drawing/2014/main" id="{55320E6A-2122-70D7-E8B1-B3BB4103A7CF}"/>
              </a:ext>
            </a:extLst>
          </p:cNvPr>
          <p:cNvCxnSpPr>
            <a:cxnSpLocks/>
            <a:stCxn id="72" idx="3"/>
          </p:cNvCxnSpPr>
          <p:nvPr/>
        </p:nvCxnSpPr>
        <p:spPr>
          <a:xfrm flipV="1">
            <a:off x="1789307" y="2318931"/>
            <a:ext cx="1402580" cy="713417"/>
          </a:xfrm>
          <a:prstGeom prst="straightConnector1">
            <a:avLst/>
          </a:prstGeom>
          <a:ln>
            <a:solidFill>
              <a:schemeClr val="bg1">
                <a:lumMod val="65000"/>
              </a:schemeClr>
            </a:solidFill>
            <a:prstDash val="dash"/>
            <a:tailEnd type="triangle"/>
          </a:ln>
        </p:spPr>
        <p:style>
          <a:lnRef idx="2">
            <a:schemeClr val="dk1"/>
          </a:lnRef>
          <a:fillRef idx="0">
            <a:schemeClr val="dk1"/>
          </a:fillRef>
          <a:effectRef idx="1">
            <a:schemeClr val="dk1"/>
          </a:effectRef>
          <a:fontRef idx="minor">
            <a:schemeClr val="tx1"/>
          </a:fontRef>
        </p:style>
      </p:cxnSp>
      <p:sp>
        <p:nvSpPr>
          <p:cNvPr id="68" name="Text Box 2">
            <a:extLst>
              <a:ext uri="{FF2B5EF4-FFF2-40B4-BE49-F238E27FC236}">
                <a16:creationId xmlns:a16="http://schemas.microsoft.com/office/drawing/2014/main" id="{8FFF5583-0DF2-A78D-5195-7EF10D376F49}"/>
              </a:ext>
            </a:extLst>
          </p:cNvPr>
          <p:cNvSpPr txBox="1">
            <a:spLocks/>
          </p:cNvSpPr>
          <p:nvPr/>
        </p:nvSpPr>
        <p:spPr>
          <a:xfrm>
            <a:off x="161759" y="1984828"/>
            <a:ext cx="958829" cy="575621"/>
          </a:xfrm>
          <a:prstGeom prst="roundRect">
            <a:avLst/>
          </a:prstGeom>
          <a:ln>
            <a:solidFill>
              <a:srgbClr val="002060"/>
            </a:solidFill>
          </a:ln>
        </p:spPr>
        <p:style>
          <a:lnRef idx="2">
            <a:schemeClr val="dk1"/>
          </a:lnRef>
          <a:fillRef idx="1">
            <a:schemeClr val="lt1"/>
          </a:fillRef>
          <a:effectRef idx="0">
            <a:schemeClr val="dk1"/>
          </a:effectRef>
          <a:fontRef idx="minor">
            <a:schemeClr val="dk1"/>
          </a:fontRef>
        </p:style>
        <p:txBody>
          <a:bodyPr rot="0" spcFirstLastPara="0" vert="horz" wrap="square" lIns="0" tIns="45720" rIns="0" bIns="45720" numCol="1" spcCol="0" rtlCol="0" fromWordArt="0" anchor="t" anchorCtr="0" forceAA="0" compatLnSpc="1">
            <a:prstTxWarp prst="textNoShape">
              <a:avLst/>
            </a:prstTxWarp>
            <a:noAutofit/>
          </a:bodyPr>
          <a:lstStyle/>
          <a:p>
            <a:pPr algn="ctr">
              <a:lnSpc>
                <a:spcPct val="115000"/>
              </a:lnSpc>
              <a:spcAft>
                <a:spcPts val="800"/>
              </a:spcAft>
              <a:buNone/>
            </a:pPr>
            <a:r>
              <a:rPr lang="en-US" sz="1200"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Technological progress</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p:txBody>
      </p:sp>
      <p:sp>
        <p:nvSpPr>
          <p:cNvPr id="69" name="Text Box 2">
            <a:extLst>
              <a:ext uri="{FF2B5EF4-FFF2-40B4-BE49-F238E27FC236}">
                <a16:creationId xmlns:a16="http://schemas.microsoft.com/office/drawing/2014/main" id="{F9ACDF41-B4F2-7E5D-451F-0D3AAC382676}"/>
              </a:ext>
            </a:extLst>
          </p:cNvPr>
          <p:cNvSpPr txBox="1"/>
          <p:nvPr/>
        </p:nvSpPr>
        <p:spPr>
          <a:xfrm>
            <a:off x="4284659" y="1926706"/>
            <a:ext cx="668786" cy="590942"/>
          </a:xfrm>
          <a:prstGeom prst="roundRect">
            <a:avLst/>
          </a:prstGeom>
          <a:ln>
            <a:solidFill>
              <a:srgbClr val="002060"/>
            </a:solidFill>
          </a:ln>
        </p:spPr>
        <p:style>
          <a:lnRef idx="2">
            <a:schemeClr val="dk1"/>
          </a:lnRef>
          <a:fillRef idx="1">
            <a:schemeClr val="lt1"/>
          </a:fillRef>
          <a:effectRef idx="0">
            <a:schemeClr val="dk1"/>
          </a:effectRef>
          <a:fontRef idx="minor">
            <a:schemeClr val="dk1"/>
          </a:fontRef>
        </p:style>
        <p:txBody>
          <a:bodyPr rot="0" spcFirstLastPara="0" vert="horz" wrap="square" lIns="0" tIns="45720" rIns="0" bIns="45720" numCol="1" spcCol="0" rtlCol="0" fromWordArt="0" anchor="t" anchorCtr="0" forceAA="0" compatLnSpc="1">
            <a:prstTxWarp prst="textNoShape">
              <a:avLst/>
            </a:prstTxWarp>
            <a:noAutofit/>
          </a:bodyPr>
          <a:lstStyle/>
          <a:p>
            <a:pPr algn="ctr">
              <a:lnSpc>
                <a:spcPct val="115000"/>
              </a:lnSpc>
              <a:spcAft>
                <a:spcPts val="800"/>
              </a:spcAft>
              <a:buNone/>
            </a:pPr>
            <a:r>
              <a:rPr lang="en-US" sz="1200"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Political Populism</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p:txBody>
      </p:sp>
      <p:sp>
        <p:nvSpPr>
          <p:cNvPr id="70" name="Text Box 2">
            <a:extLst>
              <a:ext uri="{FF2B5EF4-FFF2-40B4-BE49-F238E27FC236}">
                <a16:creationId xmlns:a16="http://schemas.microsoft.com/office/drawing/2014/main" id="{045F65BA-D17D-93D4-01C6-F7CB12C358F8}"/>
              </a:ext>
            </a:extLst>
          </p:cNvPr>
          <p:cNvSpPr txBox="1"/>
          <p:nvPr/>
        </p:nvSpPr>
        <p:spPr>
          <a:xfrm>
            <a:off x="2129712" y="3151389"/>
            <a:ext cx="896891" cy="390902"/>
          </a:xfrm>
          <a:prstGeom prst="roundRect">
            <a:avLst/>
          </a:prstGeom>
          <a:ln>
            <a:solidFill>
              <a:srgbClr val="002060"/>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800"/>
              </a:spcAft>
              <a:buNone/>
            </a:pPr>
            <a:r>
              <a:rPr lang="en-US" sz="1200" kern="10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Policy</a:t>
            </a:r>
            <a:endParaRPr lang="en-ME" sz="1200" kern="100">
              <a:solidFill>
                <a:srgbClr val="002060"/>
              </a:solidFill>
              <a:effectLst/>
              <a:latin typeface="Times New Roman" panose="02020603050405020304" pitchFamily="18" charset="0"/>
              <a:ea typeface="Aptos" panose="020B0004020202020204" pitchFamily="34" charset="0"/>
              <a:cs typeface="Times New Roman (Body CS)"/>
            </a:endParaRPr>
          </a:p>
        </p:txBody>
      </p:sp>
      <p:sp>
        <p:nvSpPr>
          <p:cNvPr id="71" name="Text Box 2">
            <a:extLst>
              <a:ext uri="{FF2B5EF4-FFF2-40B4-BE49-F238E27FC236}">
                <a16:creationId xmlns:a16="http://schemas.microsoft.com/office/drawing/2014/main" id="{B2D6201F-82DD-446B-9408-5885D5A292AF}"/>
              </a:ext>
            </a:extLst>
          </p:cNvPr>
          <p:cNvSpPr txBox="1"/>
          <p:nvPr/>
        </p:nvSpPr>
        <p:spPr>
          <a:xfrm>
            <a:off x="2129706" y="1593410"/>
            <a:ext cx="1231056" cy="337888"/>
          </a:xfrm>
          <a:prstGeom prst="roundRect">
            <a:avLst/>
          </a:prstGeom>
          <a:ln>
            <a:solidFill>
              <a:srgbClr val="002060"/>
            </a:solidFill>
          </a:ln>
        </p:spPr>
        <p:style>
          <a:lnRef idx="2">
            <a:schemeClr val="dk1"/>
          </a:lnRef>
          <a:fillRef idx="1">
            <a:schemeClr val="lt1"/>
          </a:fillRef>
          <a:effectRef idx="0">
            <a:schemeClr val="dk1"/>
          </a:effectRef>
          <a:fontRef idx="minor">
            <a:schemeClr val="dk1"/>
          </a:fontRef>
        </p:style>
        <p:txBody>
          <a:bodyPr rot="0" spcFirstLastPara="0" vert="horz" wrap="square" lIns="0" tIns="36000" rIns="0" bIns="0" numCol="1" spcCol="0" rtlCol="0" fromWordArt="0" anchor="t" anchorCtr="0" forceAA="0" compatLnSpc="1">
            <a:prstTxWarp prst="textNoShape">
              <a:avLst/>
            </a:prstTxWarp>
            <a:noAutofit/>
          </a:bodyPr>
          <a:lstStyle/>
          <a:p>
            <a:pPr algn="ctr">
              <a:lnSpc>
                <a:spcPct val="115000"/>
              </a:lnSpc>
              <a:spcAft>
                <a:spcPts val="800"/>
              </a:spcAft>
              <a:buNone/>
            </a:pPr>
            <a:r>
              <a:rPr lang="en-US" sz="1200"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Income inequality</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p:txBody>
      </p:sp>
      <p:sp>
        <p:nvSpPr>
          <p:cNvPr id="72" name="Text Box 2">
            <a:extLst>
              <a:ext uri="{FF2B5EF4-FFF2-40B4-BE49-F238E27FC236}">
                <a16:creationId xmlns:a16="http://schemas.microsoft.com/office/drawing/2014/main" id="{75FD858D-6582-2F04-84D8-CF1B0D26F3E5}"/>
              </a:ext>
            </a:extLst>
          </p:cNvPr>
          <p:cNvSpPr txBox="1"/>
          <p:nvPr/>
        </p:nvSpPr>
        <p:spPr>
          <a:xfrm>
            <a:off x="871638" y="2858317"/>
            <a:ext cx="917701" cy="348385"/>
          </a:xfrm>
          <a:prstGeom prst="roundRect">
            <a:avLst/>
          </a:prstGeom>
          <a:ln>
            <a:solidFill>
              <a:srgbClr val="002060"/>
            </a:solidFill>
          </a:ln>
        </p:spPr>
        <p:style>
          <a:lnRef idx="2">
            <a:schemeClr val="dk1"/>
          </a:lnRef>
          <a:fillRef idx="1">
            <a:schemeClr val="lt1"/>
          </a:fillRef>
          <a:effectRef idx="0">
            <a:schemeClr val="dk1"/>
          </a:effectRef>
          <a:fontRef idx="minor">
            <a:schemeClr val="dk1"/>
          </a:fontRef>
        </p:style>
        <p:txBody>
          <a:bodyPr rot="0" spcFirstLastPara="0" vert="horz" wrap="square" lIns="0" tIns="45720" rIns="0" bIns="45720" numCol="1" spcCol="0" rtlCol="0" fromWordArt="0" anchor="t" anchorCtr="0" forceAA="0" compatLnSpc="1">
            <a:prstTxWarp prst="textNoShape">
              <a:avLst/>
            </a:prstTxWarp>
            <a:noAutofit/>
          </a:bodyPr>
          <a:lstStyle/>
          <a:p>
            <a:pPr algn="ctr">
              <a:lnSpc>
                <a:spcPct val="115000"/>
              </a:lnSpc>
              <a:spcAft>
                <a:spcPts val="800"/>
              </a:spcAft>
              <a:buNone/>
            </a:pPr>
            <a:r>
              <a:rPr lang="en-US" sz="1200" kern="10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Globalization</a:t>
            </a:r>
            <a:endParaRPr lang="en-ME" sz="1200" kern="100">
              <a:solidFill>
                <a:srgbClr val="002060"/>
              </a:solidFill>
              <a:effectLst/>
              <a:latin typeface="Times New Roman" panose="02020603050405020304" pitchFamily="18" charset="0"/>
              <a:ea typeface="Aptos" panose="020B0004020202020204" pitchFamily="34" charset="0"/>
              <a:cs typeface="Times New Roman (Body CS)"/>
            </a:endParaRPr>
          </a:p>
        </p:txBody>
      </p:sp>
      <p:cxnSp>
        <p:nvCxnSpPr>
          <p:cNvPr id="73" name="Straight Arrow Connector 72">
            <a:extLst>
              <a:ext uri="{FF2B5EF4-FFF2-40B4-BE49-F238E27FC236}">
                <a16:creationId xmlns:a16="http://schemas.microsoft.com/office/drawing/2014/main" id="{EF010368-B5D0-1AEA-B395-E6902225CF4F}"/>
              </a:ext>
            </a:extLst>
          </p:cNvPr>
          <p:cNvCxnSpPr>
            <a:cxnSpLocks/>
            <a:endCxn id="71" idx="1"/>
          </p:cNvCxnSpPr>
          <p:nvPr/>
        </p:nvCxnSpPr>
        <p:spPr>
          <a:xfrm flipV="1">
            <a:off x="1120548" y="1762336"/>
            <a:ext cx="1009119" cy="291564"/>
          </a:xfrm>
          <a:prstGeom prst="straightConnector1">
            <a:avLst/>
          </a:prstGeom>
          <a:ln w="28575">
            <a:solidFill>
              <a:srgbClr val="002060"/>
            </a:solidFill>
            <a:tailEnd type="triangle"/>
          </a:ln>
        </p:spPr>
        <p:style>
          <a:lnRef idx="2">
            <a:schemeClr val="dk1"/>
          </a:lnRef>
          <a:fillRef idx="0">
            <a:schemeClr val="dk1"/>
          </a:fillRef>
          <a:effectRef idx="1">
            <a:schemeClr val="dk1"/>
          </a:effectRef>
          <a:fontRef idx="minor">
            <a:schemeClr val="tx1"/>
          </a:fontRef>
        </p:style>
      </p:cxnSp>
      <p:cxnSp>
        <p:nvCxnSpPr>
          <p:cNvPr id="74" name="Straight Arrow Connector 73">
            <a:extLst>
              <a:ext uri="{FF2B5EF4-FFF2-40B4-BE49-F238E27FC236}">
                <a16:creationId xmlns:a16="http://schemas.microsoft.com/office/drawing/2014/main" id="{96250287-ED9F-A111-CA5E-B160B56F441C}"/>
              </a:ext>
            </a:extLst>
          </p:cNvPr>
          <p:cNvCxnSpPr>
            <a:cxnSpLocks/>
          </p:cNvCxnSpPr>
          <p:nvPr/>
        </p:nvCxnSpPr>
        <p:spPr>
          <a:xfrm flipV="1">
            <a:off x="1806159" y="1931261"/>
            <a:ext cx="399117" cy="1100731"/>
          </a:xfrm>
          <a:prstGeom prst="straightConnector1">
            <a:avLst/>
          </a:prstGeom>
          <a:ln w="28575">
            <a:solidFill>
              <a:srgbClr val="002060"/>
            </a:solidFill>
            <a:tailEnd type="triangle"/>
          </a:ln>
        </p:spPr>
        <p:style>
          <a:lnRef idx="2">
            <a:schemeClr val="dk1"/>
          </a:lnRef>
          <a:fillRef idx="0">
            <a:schemeClr val="dk1"/>
          </a:fillRef>
          <a:effectRef idx="1">
            <a:schemeClr val="dk1"/>
          </a:effectRef>
          <a:fontRef idx="minor">
            <a:schemeClr val="tx1"/>
          </a:fontRef>
        </p:style>
      </p:cxnSp>
      <p:cxnSp>
        <p:nvCxnSpPr>
          <p:cNvPr id="75" name="Straight Arrow Connector 74">
            <a:extLst>
              <a:ext uri="{FF2B5EF4-FFF2-40B4-BE49-F238E27FC236}">
                <a16:creationId xmlns:a16="http://schemas.microsoft.com/office/drawing/2014/main" id="{22CA076E-680E-CD79-8570-481AE085900F}"/>
              </a:ext>
            </a:extLst>
          </p:cNvPr>
          <p:cNvCxnSpPr>
            <a:cxnSpLocks/>
            <a:stCxn id="72" idx="3"/>
            <a:endCxn id="70" idx="1"/>
          </p:cNvCxnSpPr>
          <p:nvPr/>
        </p:nvCxnSpPr>
        <p:spPr>
          <a:xfrm>
            <a:off x="1789340" y="3032510"/>
            <a:ext cx="340372" cy="314330"/>
          </a:xfrm>
          <a:prstGeom prst="straightConnector1">
            <a:avLst/>
          </a:prstGeom>
          <a:ln w="28575">
            <a:solidFill>
              <a:srgbClr val="002060"/>
            </a:solidFill>
            <a:tailEnd type="triangle"/>
          </a:ln>
        </p:spPr>
        <p:style>
          <a:lnRef idx="2">
            <a:schemeClr val="dk1"/>
          </a:lnRef>
          <a:fillRef idx="0">
            <a:schemeClr val="dk1"/>
          </a:fillRef>
          <a:effectRef idx="1">
            <a:schemeClr val="dk1"/>
          </a:effectRef>
          <a:fontRef idx="minor">
            <a:schemeClr val="tx1"/>
          </a:fontRef>
        </p:style>
      </p:cxnSp>
      <p:cxnSp>
        <p:nvCxnSpPr>
          <p:cNvPr id="76" name="Straight Arrow Connector 75">
            <a:extLst>
              <a:ext uri="{FF2B5EF4-FFF2-40B4-BE49-F238E27FC236}">
                <a16:creationId xmlns:a16="http://schemas.microsoft.com/office/drawing/2014/main" id="{42985580-849A-0426-43F6-09BA97EA516C}"/>
              </a:ext>
            </a:extLst>
          </p:cNvPr>
          <p:cNvCxnSpPr>
            <a:cxnSpLocks/>
            <a:stCxn id="72" idx="3"/>
          </p:cNvCxnSpPr>
          <p:nvPr/>
        </p:nvCxnSpPr>
        <p:spPr>
          <a:xfrm flipV="1">
            <a:off x="1789258" y="2369620"/>
            <a:ext cx="2506837" cy="662532"/>
          </a:xfrm>
          <a:prstGeom prst="straightConnector1">
            <a:avLst/>
          </a:prstGeom>
          <a:ln w="28575">
            <a:solidFill>
              <a:srgbClr val="002060"/>
            </a:solidFill>
            <a:tailEnd type="triangle"/>
          </a:ln>
        </p:spPr>
        <p:style>
          <a:lnRef idx="2">
            <a:schemeClr val="dk1"/>
          </a:lnRef>
          <a:fillRef idx="0">
            <a:schemeClr val="dk1"/>
          </a:fillRef>
          <a:effectRef idx="1">
            <a:schemeClr val="dk1"/>
          </a:effectRef>
          <a:fontRef idx="minor">
            <a:schemeClr val="tx1"/>
          </a:fontRef>
        </p:style>
      </p:cxnSp>
      <p:cxnSp>
        <p:nvCxnSpPr>
          <p:cNvPr id="77" name="Straight Arrow Connector 76">
            <a:extLst>
              <a:ext uri="{FF2B5EF4-FFF2-40B4-BE49-F238E27FC236}">
                <a16:creationId xmlns:a16="http://schemas.microsoft.com/office/drawing/2014/main" id="{B0A95016-257C-61E3-6B49-5AEC7D90482D}"/>
              </a:ext>
            </a:extLst>
          </p:cNvPr>
          <p:cNvCxnSpPr>
            <a:cxnSpLocks/>
            <a:stCxn id="70" idx="0"/>
          </p:cNvCxnSpPr>
          <p:nvPr/>
        </p:nvCxnSpPr>
        <p:spPr>
          <a:xfrm flipV="1">
            <a:off x="2578110" y="1913481"/>
            <a:ext cx="325025" cy="1237734"/>
          </a:xfrm>
          <a:prstGeom prst="straightConnector1">
            <a:avLst/>
          </a:prstGeom>
          <a:ln w="28575">
            <a:solidFill>
              <a:srgbClr val="002060"/>
            </a:solidFill>
            <a:tailEnd type="triangle"/>
          </a:ln>
        </p:spPr>
        <p:style>
          <a:lnRef idx="2">
            <a:schemeClr val="dk1"/>
          </a:lnRef>
          <a:fillRef idx="0">
            <a:schemeClr val="dk1"/>
          </a:fillRef>
          <a:effectRef idx="1">
            <a:schemeClr val="dk1"/>
          </a:effectRef>
          <a:fontRef idx="minor">
            <a:schemeClr val="tx1"/>
          </a:fontRef>
        </p:style>
      </p:cxnSp>
      <p:cxnSp>
        <p:nvCxnSpPr>
          <p:cNvPr id="78" name="Straight Arrow Connector 77">
            <a:extLst>
              <a:ext uri="{FF2B5EF4-FFF2-40B4-BE49-F238E27FC236}">
                <a16:creationId xmlns:a16="http://schemas.microsoft.com/office/drawing/2014/main" id="{4B8B1B5D-E6B0-B272-5439-6A7A12FE906A}"/>
              </a:ext>
            </a:extLst>
          </p:cNvPr>
          <p:cNvCxnSpPr>
            <a:cxnSpLocks/>
          </p:cNvCxnSpPr>
          <p:nvPr/>
        </p:nvCxnSpPr>
        <p:spPr>
          <a:xfrm flipH="1" flipV="1">
            <a:off x="2129685" y="2229405"/>
            <a:ext cx="406457" cy="881224"/>
          </a:xfrm>
          <a:prstGeom prst="straightConnector1">
            <a:avLst/>
          </a:prstGeom>
          <a:ln>
            <a:solidFill>
              <a:schemeClr val="bg1">
                <a:lumMod val="65000"/>
              </a:schemeClr>
            </a:solidFill>
            <a:prstDash val="dash"/>
            <a:tailEnd type="triangle"/>
          </a:ln>
        </p:spPr>
        <p:style>
          <a:lnRef idx="2">
            <a:schemeClr val="dk1"/>
          </a:lnRef>
          <a:fillRef idx="0">
            <a:schemeClr val="dk1"/>
          </a:fillRef>
          <a:effectRef idx="1">
            <a:schemeClr val="dk1"/>
          </a:effectRef>
          <a:fontRef idx="minor">
            <a:schemeClr val="tx1"/>
          </a:fontRef>
        </p:style>
      </p:cxnSp>
      <p:cxnSp>
        <p:nvCxnSpPr>
          <p:cNvPr id="79" name="Straight Arrow Connector 78">
            <a:extLst>
              <a:ext uri="{FF2B5EF4-FFF2-40B4-BE49-F238E27FC236}">
                <a16:creationId xmlns:a16="http://schemas.microsoft.com/office/drawing/2014/main" id="{15A24864-AD00-7FF4-9AD2-75B1E0BFABA3}"/>
              </a:ext>
            </a:extLst>
          </p:cNvPr>
          <p:cNvCxnSpPr>
            <a:cxnSpLocks/>
            <a:stCxn id="70" idx="0"/>
          </p:cNvCxnSpPr>
          <p:nvPr/>
        </p:nvCxnSpPr>
        <p:spPr>
          <a:xfrm flipH="1" flipV="1">
            <a:off x="1589236" y="1956611"/>
            <a:ext cx="988875" cy="1194604"/>
          </a:xfrm>
          <a:prstGeom prst="straightConnector1">
            <a:avLst/>
          </a:prstGeom>
          <a:ln>
            <a:solidFill>
              <a:schemeClr val="bg1">
                <a:lumMod val="65000"/>
              </a:schemeClr>
            </a:solidFill>
            <a:prstDash val="dash"/>
            <a:tailEnd type="triangle"/>
          </a:ln>
        </p:spPr>
        <p:style>
          <a:lnRef idx="2">
            <a:schemeClr val="dk1"/>
          </a:lnRef>
          <a:fillRef idx="0">
            <a:schemeClr val="dk1"/>
          </a:fillRef>
          <a:effectRef idx="1">
            <a:schemeClr val="dk1"/>
          </a:effectRef>
          <a:fontRef idx="minor">
            <a:schemeClr val="tx1"/>
          </a:fontRef>
        </p:style>
      </p:cxnSp>
      <p:cxnSp>
        <p:nvCxnSpPr>
          <p:cNvPr id="80" name="Straight Arrow Connector 79">
            <a:extLst>
              <a:ext uri="{FF2B5EF4-FFF2-40B4-BE49-F238E27FC236}">
                <a16:creationId xmlns:a16="http://schemas.microsoft.com/office/drawing/2014/main" id="{B7920F00-374C-43D9-4CBC-41B3762C114D}"/>
              </a:ext>
            </a:extLst>
          </p:cNvPr>
          <p:cNvCxnSpPr>
            <a:cxnSpLocks/>
          </p:cNvCxnSpPr>
          <p:nvPr/>
        </p:nvCxnSpPr>
        <p:spPr>
          <a:xfrm flipH="1">
            <a:off x="2971393" y="1913481"/>
            <a:ext cx="363874" cy="1237560"/>
          </a:xfrm>
          <a:prstGeom prst="straightConnector1">
            <a:avLst/>
          </a:prstGeom>
          <a:ln w="28575">
            <a:solidFill>
              <a:srgbClr val="002060"/>
            </a:solidFill>
            <a:tailEnd type="triangle"/>
          </a:ln>
        </p:spPr>
        <p:style>
          <a:lnRef idx="2">
            <a:schemeClr val="dk1"/>
          </a:lnRef>
          <a:fillRef idx="0">
            <a:schemeClr val="dk1"/>
          </a:fillRef>
          <a:effectRef idx="1">
            <a:schemeClr val="dk1"/>
          </a:effectRef>
          <a:fontRef idx="minor">
            <a:schemeClr val="tx1"/>
          </a:fontRef>
        </p:style>
      </p:cxnSp>
      <p:cxnSp>
        <p:nvCxnSpPr>
          <p:cNvPr id="86" name="Straight Arrow Connector 85">
            <a:extLst>
              <a:ext uri="{FF2B5EF4-FFF2-40B4-BE49-F238E27FC236}">
                <a16:creationId xmlns:a16="http://schemas.microsoft.com/office/drawing/2014/main" id="{2F2F5828-EE31-29F8-3B45-31959882B783}"/>
              </a:ext>
            </a:extLst>
          </p:cNvPr>
          <p:cNvCxnSpPr>
            <a:cxnSpLocks/>
            <a:endCxn id="69" idx="1"/>
          </p:cNvCxnSpPr>
          <p:nvPr/>
        </p:nvCxnSpPr>
        <p:spPr>
          <a:xfrm>
            <a:off x="3360700" y="1913697"/>
            <a:ext cx="923880" cy="308411"/>
          </a:xfrm>
          <a:prstGeom prst="straightConnector1">
            <a:avLst/>
          </a:prstGeom>
          <a:ln w="28575">
            <a:solidFill>
              <a:srgbClr val="002060"/>
            </a:solidFill>
            <a:tailEnd type="triangle"/>
          </a:ln>
        </p:spPr>
        <p:style>
          <a:lnRef idx="2">
            <a:schemeClr val="dk1"/>
          </a:lnRef>
          <a:fillRef idx="0">
            <a:schemeClr val="dk1"/>
          </a:fillRef>
          <a:effectRef idx="1">
            <a:schemeClr val="dk1"/>
          </a:effectRef>
          <a:fontRef idx="minor">
            <a:schemeClr val="tx1"/>
          </a:fontRef>
        </p:style>
      </p:cxnSp>
      <p:sp>
        <p:nvSpPr>
          <p:cNvPr id="64" name="Left Bracket 63">
            <a:extLst>
              <a:ext uri="{FF2B5EF4-FFF2-40B4-BE49-F238E27FC236}">
                <a16:creationId xmlns:a16="http://schemas.microsoft.com/office/drawing/2014/main" id="{1AF88764-F2DE-A216-35E5-265D1A4F15E0}"/>
              </a:ext>
            </a:extLst>
          </p:cNvPr>
          <p:cNvSpPr/>
          <p:nvPr/>
        </p:nvSpPr>
        <p:spPr>
          <a:xfrm rot="16200000">
            <a:off x="1928573" y="1738178"/>
            <a:ext cx="97320" cy="3630950"/>
          </a:xfrm>
          <a:prstGeom prst="leftBracket">
            <a:avLst/>
          </a:prstGeom>
          <a:ln>
            <a:solidFill>
              <a:srgbClr val="002060"/>
            </a:solidFill>
          </a:ln>
        </p:spPr>
        <p:style>
          <a:lnRef idx="2">
            <a:schemeClr val="dk1"/>
          </a:lnRef>
          <a:fillRef idx="0">
            <a:schemeClr val="dk1"/>
          </a:fillRef>
          <a:effectRef idx="1">
            <a:schemeClr val="dk1"/>
          </a:effectRef>
          <a:fontRef idx="minor">
            <a:schemeClr val="tx1"/>
          </a:fontRef>
        </p:style>
        <p:txBody>
          <a:bodyPr rtlCol="0" anchor="ctr"/>
          <a:lstStyle/>
          <a:p>
            <a:endParaRPr lang="en-GB">
              <a:solidFill>
                <a:srgbClr val="002060"/>
              </a:solidFill>
            </a:endParaRPr>
          </a:p>
        </p:txBody>
      </p:sp>
      <p:sp>
        <p:nvSpPr>
          <p:cNvPr id="65" name="Left Bracket 64">
            <a:extLst>
              <a:ext uri="{FF2B5EF4-FFF2-40B4-BE49-F238E27FC236}">
                <a16:creationId xmlns:a16="http://schemas.microsoft.com/office/drawing/2014/main" id="{03B65BC9-6E0E-9650-4885-E0AA4DEE0845}"/>
              </a:ext>
            </a:extLst>
          </p:cNvPr>
          <p:cNvSpPr/>
          <p:nvPr/>
        </p:nvSpPr>
        <p:spPr>
          <a:xfrm rot="16200000">
            <a:off x="3628020" y="1923091"/>
            <a:ext cx="92372" cy="3479836"/>
          </a:xfrm>
          <a:prstGeom prst="leftBracket">
            <a:avLst/>
          </a:prstGeom>
          <a:ln>
            <a:solidFill>
              <a:srgbClr val="002060"/>
            </a:solidFill>
          </a:ln>
        </p:spPr>
        <p:style>
          <a:lnRef idx="2">
            <a:schemeClr val="dk1"/>
          </a:lnRef>
          <a:fillRef idx="0">
            <a:schemeClr val="dk1"/>
          </a:fillRef>
          <a:effectRef idx="1">
            <a:schemeClr val="dk1"/>
          </a:effectRef>
          <a:fontRef idx="minor">
            <a:schemeClr val="tx1"/>
          </a:fontRef>
        </p:style>
        <p:txBody>
          <a:bodyPr rtlCol="0" anchor="ctr"/>
          <a:lstStyle/>
          <a:p>
            <a:endParaRPr lang="en-GB">
              <a:solidFill>
                <a:srgbClr val="002060"/>
              </a:solidFill>
            </a:endParaRPr>
          </a:p>
        </p:txBody>
      </p:sp>
      <p:sp>
        <p:nvSpPr>
          <p:cNvPr id="66" name="TextBox 142">
            <a:extLst>
              <a:ext uri="{FF2B5EF4-FFF2-40B4-BE49-F238E27FC236}">
                <a16:creationId xmlns:a16="http://schemas.microsoft.com/office/drawing/2014/main" id="{FD875071-1987-7D8A-FC23-03F9EA007A8B}"/>
              </a:ext>
            </a:extLst>
          </p:cNvPr>
          <p:cNvSpPr txBox="1"/>
          <p:nvPr/>
        </p:nvSpPr>
        <p:spPr>
          <a:xfrm>
            <a:off x="71755" y="3559693"/>
            <a:ext cx="893928" cy="395979"/>
          </a:xfrm>
          <a:prstGeom prst="rect">
            <a:avLst/>
          </a:prstGeom>
          <a:noFill/>
        </p:spPr>
        <p:txBody>
          <a:bodyPr wrap="square" rtlCol="0">
            <a:noAutofit/>
          </a:bodyPr>
          <a:lstStyle/>
          <a:p>
            <a:pPr>
              <a:lnSpc>
                <a:spcPct val="115000"/>
              </a:lnSpc>
              <a:spcAft>
                <a:spcPts val="800"/>
              </a:spcAft>
              <a:buNone/>
            </a:pPr>
            <a:r>
              <a:rPr lang="sl-SI" sz="1200" b="1" kern="12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CAUSES </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p:txBody>
      </p:sp>
      <p:sp>
        <p:nvSpPr>
          <p:cNvPr id="67" name="TextBox 143">
            <a:extLst>
              <a:ext uri="{FF2B5EF4-FFF2-40B4-BE49-F238E27FC236}">
                <a16:creationId xmlns:a16="http://schemas.microsoft.com/office/drawing/2014/main" id="{C1006922-68FD-5680-17A1-71D8F5180633}"/>
              </a:ext>
            </a:extLst>
          </p:cNvPr>
          <p:cNvSpPr txBox="1"/>
          <p:nvPr/>
        </p:nvSpPr>
        <p:spPr>
          <a:xfrm>
            <a:off x="4020525" y="3681547"/>
            <a:ext cx="1999275" cy="395979"/>
          </a:xfrm>
          <a:prstGeom prst="rect">
            <a:avLst/>
          </a:prstGeom>
          <a:noFill/>
        </p:spPr>
        <p:txBody>
          <a:bodyPr wrap="square" rtlCol="0">
            <a:noAutofit/>
          </a:bodyPr>
          <a:lstStyle/>
          <a:p>
            <a:pPr>
              <a:lnSpc>
                <a:spcPct val="115000"/>
              </a:lnSpc>
              <a:spcAft>
                <a:spcPts val="800"/>
              </a:spcAft>
              <a:buNone/>
            </a:pPr>
            <a:r>
              <a:rPr lang="sl-SI" sz="1200" b="1" kern="120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CONSEQUENCES </a:t>
            </a:r>
            <a:endParaRPr lang="en-ME" sz="1200" kern="100">
              <a:solidFill>
                <a:srgbClr val="002060"/>
              </a:solidFill>
              <a:effectLst/>
              <a:latin typeface="Times New Roman" panose="02020603050405020304" pitchFamily="18" charset="0"/>
              <a:ea typeface="Aptos" panose="020B0004020202020204" pitchFamily="34" charset="0"/>
              <a:cs typeface="Times New Roman (Body CS)"/>
            </a:endParaRPr>
          </a:p>
        </p:txBody>
      </p:sp>
      <p:sp>
        <p:nvSpPr>
          <p:cNvPr id="119" name="Text Box 31">
            <a:extLst>
              <a:ext uri="{FF2B5EF4-FFF2-40B4-BE49-F238E27FC236}">
                <a16:creationId xmlns:a16="http://schemas.microsoft.com/office/drawing/2014/main" id="{EC067B5F-08C3-54D0-7477-8FB405ED68DB}"/>
              </a:ext>
            </a:extLst>
          </p:cNvPr>
          <p:cNvSpPr txBox="1"/>
          <p:nvPr/>
        </p:nvSpPr>
        <p:spPr>
          <a:xfrm>
            <a:off x="111760" y="4066375"/>
            <a:ext cx="1564640" cy="935855"/>
          </a:xfrm>
          <a:prstGeom prst="roundRect">
            <a:avLst/>
          </a:prstGeom>
          <a:solidFill>
            <a:schemeClr val="lt1"/>
          </a:solidFill>
          <a:ln w="6350">
            <a:solidFill>
              <a:srgbClr val="002060"/>
            </a:solidFill>
          </a:ln>
        </p:spPr>
        <p:txBody>
          <a:bodyPr rot="0" spcFirstLastPara="0" vert="horz" wrap="square" lIns="0" tIns="45720" rIns="0" bIns="45720" numCol="1" spcCol="0" rtlCol="0" fromWordArt="0" anchor="t" anchorCtr="0" forceAA="0" compatLnSpc="1">
            <a:prstTxWarp prst="textNoShape">
              <a:avLst/>
            </a:prstTxWarp>
            <a:noAutofit/>
          </a:bodyPr>
          <a:lstStyle/>
          <a:p>
            <a:pPr algn="ctr">
              <a:lnSpc>
                <a:spcPct val="115000"/>
              </a:lnSpc>
              <a:spcAft>
                <a:spcPts val="800"/>
              </a:spcAft>
              <a:buNone/>
            </a:pPr>
            <a:r>
              <a:rPr lang="en-US" sz="1200" b="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Chapter 2:</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a:p>
            <a:pPr algn="ctr">
              <a:lnSpc>
                <a:spcPct val="115000"/>
              </a:lnSpc>
              <a:buNone/>
            </a:pPr>
            <a:r>
              <a:rPr lang="en-US" sz="1200"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TOP Hypothesis</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a:p>
            <a:pPr algn="ctr">
              <a:lnSpc>
                <a:spcPct val="115000"/>
              </a:lnSpc>
              <a:buNone/>
            </a:pPr>
            <a:r>
              <a:rPr lang="sl-SI" sz="1200"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Cushioning effect</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p:txBody>
      </p:sp>
      <p:sp>
        <p:nvSpPr>
          <p:cNvPr id="120" name="Text Box 31">
            <a:extLst>
              <a:ext uri="{FF2B5EF4-FFF2-40B4-BE49-F238E27FC236}">
                <a16:creationId xmlns:a16="http://schemas.microsoft.com/office/drawing/2014/main" id="{C5010A40-CEB1-8D5C-03E8-7996003437CF}"/>
              </a:ext>
            </a:extLst>
          </p:cNvPr>
          <p:cNvSpPr txBox="1"/>
          <p:nvPr/>
        </p:nvSpPr>
        <p:spPr>
          <a:xfrm>
            <a:off x="1888490" y="4048114"/>
            <a:ext cx="1845310" cy="1802299"/>
          </a:xfrm>
          <a:prstGeom prst="roundRect">
            <a:avLst/>
          </a:prstGeom>
          <a:solidFill>
            <a:schemeClr val="lt1"/>
          </a:solidFill>
          <a:ln w="6350">
            <a:solidFill>
              <a:srgbClr val="002060"/>
            </a:solidFill>
          </a:ln>
        </p:spPr>
        <p:txBody>
          <a:bodyPr rot="0" spcFirstLastPara="0" vert="horz" wrap="square" lIns="0" tIns="36000" rIns="0" bIns="36000" numCol="1" spcCol="0" rtlCol="0" fromWordArt="0" anchor="t" anchorCtr="0" forceAA="0" compatLnSpc="1">
            <a:prstTxWarp prst="textNoShape">
              <a:avLst/>
            </a:prstTxWarp>
            <a:noAutofit/>
          </a:bodyPr>
          <a:lstStyle/>
          <a:p>
            <a:pPr algn="ctr">
              <a:lnSpc>
                <a:spcPct val="115000"/>
              </a:lnSpc>
              <a:spcAft>
                <a:spcPts val="800"/>
              </a:spcAft>
              <a:buNone/>
            </a:pPr>
            <a:r>
              <a:rPr lang="en-US" sz="1200" b="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Chapter 3:</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a:p>
            <a:pPr algn="ctr">
              <a:lnSpc>
                <a:spcPct val="115000"/>
              </a:lnSpc>
              <a:buNone/>
            </a:pPr>
            <a:r>
              <a:rPr lang="en-US" sz="1200"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Median Voter Hypothesis</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a:p>
            <a:pPr algn="ctr">
              <a:lnSpc>
                <a:spcPct val="115000"/>
              </a:lnSpc>
              <a:buNone/>
            </a:pPr>
            <a:r>
              <a:rPr lang="en-US" sz="1200"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Social Affinity Hypothesis</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a:p>
            <a:pPr algn="ctr">
              <a:lnSpc>
                <a:spcPct val="115000"/>
              </a:lnSpc>
              <a:buNone/>
            </a:pPr>
            <a:r>
              <a:rPr lang="en-GB" sz="1200"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Compensation Hypothesis Power Resource Theory</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a:p>
            <a:pPr algn="ctr">
              <a:lnSpc>
                <a:spcPct val="115000"/>
              </a:lnSpc>
              <a:buNone/>
            </a:pPr>
            <a:r>
              <a:rPr lang="en-GB" sz="1200"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Welfare Chauvinism Hypothesis</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p:txBody>
      </p:sp>
      <p:sp>
        <p:nvSpPr>
          <p:cNvPr id="121" name="Text Box 31">
            <a:extLst>
              <a:ext uri="{FF2B5EF4-FFF2-40B4-BE49-F238E27FC236}">
                <a16:creationId xmlns:a16="http://schemas.microsoft.com/office/drawing/2014/main" id="{428EE3E7-7AB2-0815-1209-BAAC3BB03F2A}"/>
              </a:ext>
            </a:extLst>
          </p:cNvPr>
          <p:cNvSpPr txBox="1"/>
          <p:nvPr/>
        </p:nvSpPr>
        <p:spPr>
          <a:xfrm>
            <a:off x="3886200" y="4066375"/>
            <a:ext cx="1508125" cy="935219"/>
          </a:xfrm>
          <a:prstGeom prst="roundRect">
            <a:avLst/>
          </a:prstGeom>
          <a:solidFill>
            <a:schemeClr val="lt1"/>
          </a:solidFill>
          <a:ln w="6350">
            <a:solidFill>
              <a:srgbClr val="002060"/>
            </a:solidFill>
          </a:ln>
        </p:spPr>
        <p:txBody>
          <a:bodyPr rot="0" spcFirstLastPara="0" vert="horz" wrap="square" lIns="0" tIns="45720" rIns="0" bIns="45720" numCol="1" spcCol="0" rtlCol="0" fromWordArt="0" anchor="t" anchorCtr="0" forceAA="0" compatLnSpc="1">
            <a:prstTxWarp prst="textNoShape">
              <a:avLst/>
            </a:prstTxWarp>
            <a:noAutofit/>
          </a:bodyPr>
          <a:lstStyle/>
          <a:p>
            <a:pPr algn="ctr">
              <a:lnSpc>
                <a:spcPct val="115000"/>
              </a:lnSpc>
              <a:spcAft>
                <a:spcPts val="800"/>
              </a:spcAft>
              <a:buNone/>
            </a:pPr>
            <a:r>
              <a:rPr lang="en-US" sz="1200" b="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Chapter 4:</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a:p>
            <a:pPr algn="ctr">
              <a:lnSpc>
                <a:spcPct val="115000"/>
              </a:lnSpc>
              <a:spcAft>
                <a:spcPts val="800"/>
              </a:spcAft>
              <a:buNone/>
            </a:pPr>
            <a:r>
              <a:rPr lang="sl-SI" sz="1200"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Rodrik’s hypothesis</a:t>
            </a:r>
            <a:endParaRPr lang="en-ME" sz="1200" kern="100" dirty="0">
              <a:solidFill>
                <a:srgbClr val="002060"/>
              </a:solidFill>
              <a:effectLst/>
              <a:latin typeface="Times New Roman" panose="02020603050405020304" pitchFamily="18" charset="0"/>
              <a:ea typeface="Aptos" panose="020B0004020202020204" pitchFamily="34" charset="0"/>
              <a:cs typeface="Times New Roman (Body CS)"/>
            </a:endParaRPr>
          </a:p>
        </p:txBody>
      </p:sp>
      <p:sp>
        <p:nvSpPr>
          <p:cNvPr id="123" name="TextBox 122">
            <a:extLst>
              <a:ext uri="{FF2B5EF4-FFF2-40B4-BE49-F238E27FC236}">
                <a16:creationId xmlns:a16="http://schemas.microsoft.com/office/drawing/2014/main" id="{DC4D59A9-E12B-18BA-A295-E6743B32D40C}"/>
              </a:ext>
            </a:extLst>
          </p:cNvPr>
          <p:cNvSpPr txBox="1"/>
          <p:nvPr/>
        </p:nvSpPr>
        <p:spPr>
          <a:xfrm>
            <a:off x="73378" y="1135517"/>
            <a:ext cx="4955822" cy="327077"/>
          </a:xfrm>
          <a:prstGeom prst="rect">
            <a:avLst/>
          </a:prstGeom>
          <a:noFill/>
        </p:spPr>
        <p:txBody>
          <a:bodyPr wrap="square">
            <a:spAutoFit/>
          </a:bodyPr>
          <a:lstStyle/>
          <a:p>
            <a:pPr algn="ctr">
              <a:lnSpc>
                <a:spcPct val="120000"/>
              </a:lnSpc>
              <a:spcAft>
                <a:spcPts val="1200"/>
              </a:spcAft>
              <a:buNone/>
            </a:pPr>
            <a:r>
              <a:rPr lang="en-GB" sz="14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Figure 4: </a:t>
            </a:r>
            <a:r>
              <a:rPr lang="en-GB" sz="1400"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Conceptual Map of Thesis Structure</a:t>
            </a:r>
            <a:endParaRPr lang="en-ME" sz="1400" kern="100" dirty="0">
              <a:solidFill>
                <a:srgbClr val="002060"/>
              </a:solidFill>
              <a:effectLst/>
              <a:latin typeface="Arial" panose="020B0604020202020204" pitchFamily="34" charset="0"/>
              <a:ea typeface="Aptos" panose="020B0004020202020204" pitchFamily="34" charset="0"/>
              <a:cs typeface="Arial" panose="020B0604020202020204" pitchFamily="34" charset="0"/>
            </a:endParaRPr>
          </a:p>
        </p:txBody>
      </p:sp>
      <p:sp>
        <p:nvSpPr>
          <p:cNvPr id="124" name="Content Placeholder 4">
            <a:extLst>
              <a:ext uri="{FF2B5EF4-FFF2-40B4-BE49-F238E27FC236}">
                <a16:creationId xmlns:a16="http://schemas.microsoft.com/office/drawing/2014/main" id="{2459B477-35A1-C58F-10C3-3F432B643988}"/>
              </a:ext>
            </a:extLst>
          </p:cNvPr>
          <p:cNvSpPr txBox="1">
            <a:spLocks/>
          </p:cNvSpPr>
          <p:nvPr/>
        </p:nvSpPr>
        <p:spPr>
          <a:xfrm>
            <a:off x="5539281" y="936853"/>
            <a:ext cx="4061919" cy="5311547"/>
          </a:xfrm>
          <a:prstGeom prst="rect">
            <a:avLst/>
          </a:prstGeom>
          <a:solidFill>
            <a:schemeClr val="bg1">
              <a:lumMod val="95000"/>
              <a:alpha val="68000"/>
            </a:schemeClr>
          </a:solidFill>
        </p:spPr>
        <p:txBody>
          <a:bodyPr vert="horz" lIns="0" tIns="0" rIns="0" bIns="0" rtlCol="0">
            <a:normAutofit fontScale="92500" lnSpcReduction="20000"/>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0" lvl="2" indent="0" algn="ctr">
              <a:spcAft>
                <a:spcPts val="400"/>
              </a:spcAft>
              <a:buClr>
                <a:schemeClr val="bg1">
                  <a:lumMod val="50000"/>
                </a:schemeClr>
              </a:buClr>
              <a:buNone/>
            </a:pPr>
            <a:r>
              <a:rPr lang="en-GB" sz="1800" b="1" dirty="0">
                <a:solidFill>
                  <a:srgbClr val="002060"/>
                </a:solidFill>
              </a:rPr>
              <a:t>Identified gap in the literature</a:t>
            </a:r>
          </a:p>
          <a:p>
            <a:pPr lvl="3">
              <a:buClr>
                <a:srgbClr val="002060"/>
              </a:buClr>
              <a:buFont typeface="Arial" panose="020B0604020202020204" pitchFamily="34" charset="0"/>
              <a:buChar char="•"/>
            </a:pPr>
            <a:r>
              <a:rPr lang="en-GB" sz="1600" b="1" dirty="0">
                <a:solidFill>
                  <a:srgbClr val="002060"/>
                </a:solidFill>
              </a:rPr>
              <a:t>Chapter 2: TOP and inequality</a:t>
            </a:r>
          </a:p>
          <a:p>
            <a:pPr lvl="4">
              <a:buClr>
                <a:schemeClr val="bg1">
                  <a:lumMod val="50000"/>
                </a:schemeClr>
              </a:buClr>
              <a:buFont typeface="Arial" panose="020B0604020202020204" pitchFamily="34" charset="0"/>
              <a:buChar char="•"/>
            </a:pPr>
            <a:r>
              <a:rPr lang="en-GB" sz="1600" dirty="0">
                <a:solidFill>
                  <a:srgbClr val="002060"/>
                </a:solidFill>
              </a:rPr>
              <a:t>Existing studies focus on globalization and technology</a:t>
            </a:r>
          </a:p>
          <a:p>
            <a:pPr lvl="4">
              <a:buClr>
                <a:schemeClr val="bg1">
                  <a:lumMod val="50000"/>
                </a:schemeClr>
              </a:buClr>
              <a:buFont typeface="Arial" panose="020B0604020202020204" pitchFamily="34" charset="0"/>
              <a:buChar char="•"/>
            </a:pPr>
            <a:r>
              <a:rPr lang="en-GB" sz="1600" dirty="0">
                <a:solidFill>
                  <a:srgbClr val="002060"/>
                </a:solidFill>
              </a:rPr>
              <a:t>Role of policy and institutional settings in shaping inequality outcomes overlooked as stressed by Piketty (2014) and Milanovic (2016).</a:t>
            </a:r>
          </a:p>
          <a:p>
            <a:pPr lvl="3">
              <a:buClr>
                <a:srgbClr val="002060"/>
              </a:buClr>
              <a:buFont typeface="Arial" panose="020B0604020202020204" pitchFamily="34" charset="0"/>
              <a:buChar char="•"/>
            </a:pPr>
            <a:r>
              <a:rPr lang="en-GB" sz="1600" b="1" dirty="0">
                <a:solidFill>
                  <a:srgbClr val="002060"/>
                </a:solidFill>
              </a:rPr>
              <a:t>Chapter 3</a:t>
            </a:r>
            <a:r>
              <a:rPr lang="en-GB" sz="1600" dirty="0">
                <a:solidFill>
                  <a:srgbClr val="002060"/>
                </a:solidFill>
              </a:rPr>
              <a:t>: </a:t>
            </a:r>
            <a:r>
              <a:rPr lang="en-GB" sz="1600" b="1" dirty="0">
                <a:solidFill>
                  <a:srgbClr val="002060"/>
                </a:solidFill>
              </a:rPr>
              <a:t>Inequality and redistribution </a:t>
            </a:r>
          </a:p>
          <a:p>
            <a:pPr lvl="4">
              <a:buClr>
                <a:schemeClr val="bg1">
                  <a:lumMod val="50000"/>
                </a:schemeClr>
              </a:buClr>
              <a:buFont typeface="Arial" panose="020B0604020202020204" pitchFamily="34" charset="0"/>
              <a:buChar char="•"/>
            </a:pPr>
            <a:r>
              <a:rPr lang="en-GB" sz="1600" dirty="0">
                <a:solidFill>
                  <a:srgbClr val="002060"/>
                </a:solidFill>
              </a:rPr>
              <a:t>Few studies since the MVH framework (Meltzer &amp; Richard, 1981)</a:t>
            </a:r>
          </a:p>
          <a:p>
            <a:pPr lvl="4">
              <a:buClr>
                <a:schemeClr val="bg1">
                  <a:lumMod val="50000"/>
                </a:schemeClr>
              </a:buClr>
              <a:buFont typeface="Arial" panose="020B0604020202020204" pitchFamily="34" charset="0"/>
              <a:buChar char="•"/>
            </a:pPr>
            <a:r>
              <a:rPr lang="en-GB" sz="1600" dirty="0">
                <a:solidFill>
                  <a:srgbClr val="002060"/>
                </a:solidFill>
              </a:rPr>
              <a:t>Limited by lack of reliable and comparable data</a:t>
            </a:r>
          </a:p>
          <a:p>
            <a:pPr lvl="4">
              <a:buClr>
                <a:schemeClr val="bg1">
                  <a:lumMod val="50000"/>
                </a:schemeClr>
              </a:buClr>
              <a:buFont typeface="Arial" panose="020B0604020202020204" pitchFamily="34" charset="0"/>
              <a:buChar char="•"/>
            </a:pPr>
            <a:r>
              <a:rPr lang="en-GB" sz="1600" dirty="0">
                <a:solidFill>
                  <a:srgbClr val="002060"/>
                </a:solidFill>
              </a:rPr>
              <a:t>Redistribution long neglected by academics and policymakers (Lucas, 2003; Okun, 1975)</a:t>
            </a:r>
          </a:p>
          <a:p>
            <a:pPr lvl="3">
              <a:buClr>
                <a:srgbClr val="002060"/>
              </a:buClr>
              <a:buFont typeface="Arial" panose="020B0604020202020204" pitchFamily="34" charset="0"/>
              <a:buChar char="•"/>
            </a:pPr>
            <a:r>
              <a:rPr lang="en-GB" sz="1600" b="1" dirty="0">
                <a:solidFill>
                  <a:srgbClr val="002060"/>
                </a:solidFill>
              </a:rPr>
              <a:t>Chapter 4: Political populism and inequality </a:t>
            </a:r>
          </a:p>
          <a:p>
            <a:pPr lvl="4">
              <a:buClr>
                <a:schemeClr val="bg1">
                  <a:lumMod val="50000"/>
                </a:schemeClr>
              </a:buClr>
              <a:buFont typeface="Arial" panose="020B0604020202020204" pitchFamily="34" charset="0"/>
              <a:buChar char="•"/>
            </a:pPr>
            <a:r>
              <a:rPr lang="en-GB" sz="1600" dirty="0">
                <a:solidFill>
                  <a:srgbClr val="002060"/>
                </a:solidFill>
              </a:rPr>
              <a:t>Existing studies focus on individual-level data and voter attitudes</a:t>
            </a:r>
          </a:p>
          <a:p>
            <a:pPr lvl="4">
              <a:buClr>
                <a:schemeClr val="bg1">
                  <a:lumMod val="50000"/>
                </a:schemeClr>
              </a:buClr>
              <a:buFont typeface="Arial" panose="020B0604020202020204" pitchFamily="34" charset="0"/>
              <a:buChar char="•"/>
            </a:pPr>
            <a:r>
              <a:rPr lang="en-GB" sz="1600" dirty="0">
                <a:solidFill>
                  <a:srgbClr val="002060"/>
                </a:solidFill>
              </a:rPr>
              <a:t>Often limited to single-country analyses, hindering generalization</a:t>
            </a:r>
          </a:p>
          <a:p>
            <a:pPr lvl="4">
              <a:buClr>
                <a:schemeClr val="bg1">
                  <a:lumMod val="50000"/>
                </a:schemeClr>
              </a:buClr>
              <a:buFont typeface="Arial" panose="020B0604020202020204" pitchFamily="34" charset="0"/>
              <a:buChar char="•"/>
            </a:pPr>
            <a:r>
              <a:rPr lang="en-GB" sz="1600" dirty="0">
                <a:solidFill>
                  <a:srgbClr val="002060"/>
                </a:solidFill>
              </a:rPr>
              <a:t>Commonly examine only one side of the political spectrum</a:t>
            </a:r>
          </a:p>
          <a:p>
            <a:pPr marL="139303" lvl="2" indent="0">
              <a:buClr>
                <a:schemeClr val="bg1">
                  <a:lumMod val="50000"/>
                </a:schemeClr>
              </a:buClr>
              <a:buNone/>
            </a:pPr>
            <a:endParaRPr lang="sl-SI" sz="1341" dirty="0">
              <a:solidFill>
                <a:srgbClr val="002060"/>
              </a:solidFill>
            </a:endParaRPr>
          </a:p>
        </p:txBody>
      </p:sp>
    </p:spTree>
    <p:extLst>
      <p:ext uri="{BB962C8B-B14F-4D97-AF65-F5344CB8AC3E}">
        <p14:creationId xmlns:p14="http://schemas.microsoft.com/office/powerpoint/2010/main" val="1062744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4">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4">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4">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4">
                                            <p:txEl>
                                              <p:pRg st="4" end="4"/>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4">
                                            <p:txEl>
                                              <p:pRg st="5" end="5"/>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4">
                                            <p:txEl>
                                              <p:pRg st="6" end="6"/>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24">
                                            <p:txEl>
                                              <p:pRg st="7" end="7"/>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2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24">
                                            <p:txEl>
                                              <p:pRg st="8" end="8"/>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24">
                                            <p:txEl>
                                              <p:pRg st="9" end="9"/>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24">
                                            <p:txEl>
                                              <p:pRg st="10" end="10"/>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24">
                                            <p:txEl>
                                              <p:pRg st="11" end="11"/>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21"/>
                                        </p:tgtEl>
                                        <p:attrNameLst>
                                          <p:attrName>style.visibility</p:attrName>
                                        </p:attrNameLst>
                                      </p:cBhvr>
                                      <p:to>
                                        <p:strVal val="visible"/>
                                      </p:to>
                                    </p:set>
                                  </p:childTnLst>
                                </p:cTn>
                              </p:par>
                              <p:par>
                                <p:cTn id="75" presetID="2" presetClass="entr" presetSubtype="4" fill="hold" grpId="0" nodeType="withEffect">
                                  <p:stCondLst>
                                    <p:cond delay="0"/>
                                  </p:stCondLst>
                                  <p:childTnLst>
                                    <p:set>
                                      <p:cBhvr>
                                        <p:cTn id="76" dur="1" fill="hold">
                                          <p:stCondLst>
                                            <p:cond delay="0"/>
                                          </p:stCondLst>
                                        </p:cTn>
                                        <p:tgtEl>
                                          <p:spTgt spid="64"/>
                                        </p:tgtEl>
                                        <p:attrNameLst>
                                          <p:attrName>style.visibility</p:attrName>
                                        </p:attrNameLst>
                                      </p:cBhvr>
                                      <p:to>
                                        <p:strVal val="visible"/>
                                      </p:to>
                                    </p:set>
                                    <p:anim calcmode="lin" valueType="num">
                                      <p:cBhvr additive="base">
                                        <p:cTn id="77" dur="500" fill="hold"/>
                                        <p:tgtEl>
                                          <p:spTgt spid="64"/>
                                        </p:tgtEl>
                                        <p:attrNameLst>
                                          <p:attrName>ppt_x</p:attrName>
                                        </p:attrNameLst>
                                      </p:cBhvr>
                                      <p:tavLst>
                                        <p:tav tm="0">
                                          <p:val>
                                            <p:strVal val="#ppt_x"/>
                                          </p:val>
                                        </p:tav>
                                        <p:tav tm="100000">
                                          <p:val>
                                            <p:strVal val="#ppt_x"/>
                                          </p:val>
                                        </p:tav>
                                      </p:tavLst>
                                    </p:anim>
                                    <p:anim calcmode="lin" valueType="num">
                                      <p:cBhvr additive="base">
                                        <p:cTn id="78" dur="500" fill="hold"/>
                                        <p:tgtEl>
                                          <p:spTgt spid="6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66"/>
                                        </p:tgtEl>
                                        <p:attrNameLst>
                                          <p:attrName>style.visibility</p:attrName>
                                        </p:attrNameLst>
                                      </p:cBhvr>
                                      <p:to>
                                        <p:strVal val="visible"/>
                                      </p:to>
                                    </p:set>
                                    <p:anim calcmode="lin" valueType="num">
                                      <p:cBhvr additive="base">
                                        <p:cTn id="81" dur="500" fill="hold"/>
                                        <p:tgtEl>
                                          <p:spTgt spid="66"/>
                                        </p:tgtEl>
                                        <p:attrNameLst>
                                          <p:attrName>ppt_x</p:attrName>
                                        </p:attrNameLst>
                                      </p:cBhvr>
                                      <p:tavLst>
                                        <p:tav tm="0">
                                          <p:val>
                                            <p:strVal val="#ppt_x"/>
                                          </p:val>
                                        </p:tav>
                                        <p:tav tm="100000">
                                          <p:val>
                                            <p:strVal val="#ppt_x"/>
                                          </p:val>
                                        </p:tav>
                                      </p:tavLst>
                                    </p:anim>
                                    <p:anim calcmode="lin" valueType="num">
                                      <p:cBhvr additive="base">
                                        <p:cTn id="82" dur="500" fill="hold"/>
                                        <p:tgtEl>
                                          <p:spTgt spid="66"/>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65"/>
                                        </p:tgtEl>
                                        <p:attrNameLst>
                                          <p:attrName>style.visibility</p:attrName>
                                        </p:attrNameLst>
                                      </p:cBhvr>
                                      <p:to>
                                        <p:strVal val="visible"/>
                                      </p:to>
                                    </p:set>
                                    <p:anim calcmode="lin" valueType="num">
                                      <p:cBhvr additive="base">
                                        <p:cTn id="85" dur="500" fill="hold"/>
                                        <p:tgtEl>
                                          <p:spTgt spid="65"/>
                                        </p:tgtEl>
                                        <p:attrNameLst>
                                          <p:attrName>ppt_x</p:attrName>
                                        </p:attrNameLst>
                                      </p:cBhvr>
                                      <p:tavLst>
                                        <p:tav tm="0">
                                          <p:val>
                                            <p:strVal val="#ppt_x"/>
                                          </p:val>
                                        </p:tav>
                                        <p:tav tm="100000">
                                          <p:val>
                                            <p:strVal val="#ppt_x"/>
                                          </p:val>
                                        </p:tav>
                                      </p:tavLst>
                                    </p:anim>
                                    <p:anim calcmode="lin" valueType="num">
                                      <p:cBhvr additive="base">
                                        <p:cTn id="86" dur="500" fill="hold"/>
                                        <p:tgtEl>
                                          <p:spTgt spid="65"/>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67"/>
                                        </p:tgtEl>
                                        <p:attrNameLst>
                                          <p:attrName>style.visibility</p:attrName>
                                        </p:attrNameLst>
                                      </p:cBhvr>
                                      <p:to>
                                        <p:strVal val="visible"/>
                                      </p:to>
                                    </p:set>
                                    <p:anim calcmode="lin" valueType="num">
                                      <p:cBhvr additive="base">
                                        <p:cTn id="89" dur="500" fill="hold"/>
                                        <p:tgtEl>
                                          <p:spTgt spid="67"/>
                                        </p:tgtEl>
                                        <p:attrNameLst>
                                          <p:attrName>ppt_x</p:attrName>
                                        </p:attrNameLst>
                                      </p:cBhvr>
                                      <p:tavLst>
                                        <p:tav tm="0">
                                          <p:val>
                                            <p:strVal val="#ppt_x"/>
                                          </p:val>
                                        </p:tav>
                                        <p:tav tm="100000">
                                          <p:val>
                                            <p:strVal val="#ppt_x"/>
                                          </p:val>
                                        </p:tav>
                                      </p:tavLst>
                                    </p:anim>
                                    <p:anim calcmode="lin" valueType="num">
                                      <p:cBhvr additive="base">
                                        <p:cTn id="90"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animBg="1"/>
      <p:bldP spid="64" grpId="0" animBg="1"/>
      <p:bldP spid="65" grpId="0" animBg="1"/>
      <p:bldP spid="66" grpId="0"/>
      <p:bldP spid="67" grpId="0"/>
      <p:bldP spid="119" grpId="0" animBg="1"/>
      <p:bldP spid="120" grpId="0" animBg="1"/>
      <p:bldP spid="121" grpId="0" animBg="1"/>
      <p:bldP spid="1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A5596-6D10-3FB7-2E88-BA0FD33323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955BE2-B594-573B-1A8B-499F7BF33A1E}"/>
              </a:ext>
            </a:extLst>
          </p:cNvPr>
          <p:cNvSpPr>
            <a:spLocks noGrp="1"/>
          </p:cNvSpPr>
          <p:nvPr>
            <p:ph type="title"/>
          </p:nvPr>
        </p:nvSpPr>
        <p:spPr>
          <a:xfrm>
            <a:off x="457200" y="533400"/>
            <a:ext cx="8543925" cy="533400"/>
          </a:xfrm>
        </p:spPr>
        <p:txBody>
          <a:bodyPr/>
          <a:lstStyle/>
          <a:p>
            <a:r>
              <a:rPr lang="en-US" sz="2600" dirty="0">
                <a:solidFill>
                  <a:srgbClr val="003366"/>
                </a:solidFill>
                <a:latin typeface="Arial"/>
              </a:rPr>
              <a:t>PRESENTATION OUTLINE</a:t>
            </a:r>
            <a:endParaRPr lang="en-GB" dirty="0"/>
          </a:p>
        </p:txBody>
      </p:sp>
      <p:graphicFrame>
        <p:nvGraphicFramePr>
          <p:cNvPr id="6" name="Content Placeholder 3">
            <a:extLst>
              <a:ext uri="{FF2B5EF4-FFF2-40B4-BE49-F238E27FC236}">
                <a16:creationId xmlns:a16="http://schemas.microsoft.com/office/drawing/2014/main" id="{873B0CF2-0D3C-F720-B0E5-7ED528E33182}"/>
              </a:ext>
            </a:extLst>
          </p:cNvPr>
          <p:cNvGraphicFramePr>
            <a:graphicFrameLocks/>
          </p:cNvGraphicFramePr>
          <p:nvPr>
            <p:extLst>
              <p:ext uri="{D42A27DB-BD31-4B8C-83A1-F6EECF244321}">
                <p14:modId xmlns:p14="http://schemas.microsoft.com/office/powerpoint/2010/main" val="3502314353"/>
              </p:ext>
            </p:extLst>
          </p:nvPr>
        </p:nvGraphicFramePr>
        <p:xfrm>
          <a:off x="323056" y="1447800"/>
          <a:ext cx="8812212"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516643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EB8DD-C2C7-74E5-07B0-25F42E8CDEAB}"/>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C25ED31F-3B7F-2EF0-892D-32DF46875EFC}"/>
              </a:ext>
            </a:extLst>
          </p:cNvPr>
          <p:cNvSpPr txBox="1">
            <a:spLocks/>
          </p:cNvSpPr>
          <p:nvPr/>
        </p:nvSpPr>
        <p:spPr>
          <a:xfrm>
            <a:off x="735716" y="838866"/>
            <a:ext cx="6941939" cy="433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endParaRPr lang="sr-Latn-ME" dirty="0"/>
          </a:p>
        </p:txBody>
      </p:sp>
      <p:sp>
        <p:nvSpPr>
          <p:cNvPr id="5" name="Title 3">
            <a:extLst>
              <a:ext uri="{FF2B5EF4-FFF2-40B4-BE49-F238E27FC236}">
                <a16:creationId xmlns:a16="http://schemas.microsoft.com/office/drawing/2014/main" id="{9E506F79-C4F0-F6F4-EF67-338060EFC406}"/>
              </a:ext>
            </a:extLst>
          </p:cNvPr>
          <p:cNvSpPr txBox="1">
            <a:spLocks/>
          </p:cNvSpPr>
          <p:nvPr/>
        </p:nvSpPr>
        <p:spPr>
          <a:xfrm>
            <a:off x="607128" y="862012"/>
            <a:ext cx="9222672" cy="4333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pPr algn="just"/>
            <a:r>
              <a:rPr lang="en-GB" sz="1600" b="1" i="1" dirty="0">
                <a:solidFill>
                  <a:srgbClr val="C00000"/>
                </a:solidFill>
                <a:cs typeface="Arial" panose="020B0604020202020204" pitchFamily="34" charset="0"/>
              </a:rPr>
              <a:t>Drivers of Income Inequality in OECD Countries: Testing the Milanovic's TOP Hypothesis</a:t>
            </a:r>
            <a:endParaRPr lang="en-GB" sz="1600" b="1" dirty="0">
              <a:solidFill>
                <a:srgbClr val="C00000"/>
              </a:solidFill>
              <a:cs typeface="Arial" panose="020B0604020202020204" pitchFamily="34" charset="0"/>
            </a:endParaRPr>
          </a:p>
        </p:txBody>
      </p:sp>
      <p:sp>
        <p:nvSpPr>
          <p:cNvPr id="11" name="Title 3">
            <a:extLst>
              <a:ext uri="{FF2B5EF4-FFF2-40B4-BE49-F238E27FC236}">
                <a16:creationId xmlns:a16="http://schemas.microsoft.com/office/drawing/2014/main" id="{9AA5B086-4405-975D-CBAB-EFD89E34AB22}"/>
              </a:ext>
            </a:extLst>
          </p:cNvPr>
          <p:cNvSpPr>
            <a:spLocks noGrp="1"/>
          </p:cNvSpPr>
          <p:nvPr>
            <p:ph type="title"/>
          </p:nvPr>
        </p:nvSpPr>
        <p:spPr>
          <a:xfrm>
            <a:off x="583317" y="533400"/>
            <a:ext cx="6122283" cy="433388"/>
          </a:xfrm>
        </p:spPr>
        <p:txBody>
          <a:bodyPr>
            <a:noAutofit/>
          </a:bodyPr>
          <a:lstStyle/>
          <a:p>
            <a:r>
              <a:rPr lang="en-GB" dirty="0">
                <a:cs typeface="Arial" panose="020B0604020202020204" pitchFamily="34" charset="0"/>
              </a:rPr>
              <a:t>Chapter 2 – Data and methodology </a:t>
            </a:r>
            <a:endParaRPr lang="en-ME" dirty="0">
              <a:cs typeface="Arial" panose="020B0604020202020204" pitchFamily="34"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57DD4C9-B96E-5FAB-F4EC-138C7289C200}"/>
                  </a:ext>
                </a:extLst>
              </p:cNvPr>
              <p:cNvSpPr txBox="1"/>
              <p:nvPr/>
            </p:nvSpPr>
            <p:spPr>
              <a:xfrm>
                <a:off x="145976" y="2514600"/>
                <a:ext cx="6331024" cy="300788"/>
              </a:xfrm>
              <a:prstGeom prst="rect">
                <a:avLst/>
              </a:prstGeom>
              <a:noFill/>
            </p:spPr>
            <p:txBody>
              <a:bodyPr wrap="square">
                <a:spAutoFit/>
              </a:bodyPr>
              <a:lstStyle/>
              <a:p>
                <a14:m>
                  <m:oMath xmlns:m="http://schemas.openxmlformats.org/officeDocument/2006/math">
                    <m:func>
                      <m:funcPr>
                        <m:ctrlPr>
                          <a:rPr lang="en-ME" sz="1200" i="1" smtClean="0">
                            <a:solidFill>
                              <a:srgbClr val="002060"/>
                            </a:solidFill>
                            <a:latin typeface="Cambria Math" panose="02040503050406030204" pitchFamily="18" charset="0"/>
                          </a:rPr>
                        </m:ctrlPr>
                      </m:funcPr>
                      <m:fName>
                        <m:r>
                          <a:rPr lang="en-GB" sz="1200" i="1">
                            <a:solidFill>
                              <a:srgbClr val="002060"/>
                            </a:solidFill>
                            <a:latin typeface="Cambria Math" panose="02040503050406030204" pitchFamily="18" charset="0"/>
                          </a:rPr>
                          <m:t>𝑙𝑛</m:t>
                        </m:r>
                      </m:fName>
                      <m:e>
                        <m:d>
                          <m:dPr>
                            <m:ctrlPr>
                              <a:rPr lang="en-ME" sz="1200" i="1">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𝐼𝑁𝑄</m:t>
                                </m:r>
                              </m:e>
                              <m:sub>
                                <m:r>
                                  <a:rPr lang="en-GB" sz="1200" i="1">
                                    <a:solidFill>
                                      <a:srgbClr val="002060"/>
                                    </a:solidFill>
                                    <a:latin typeface="Cambria Math" panose="02040503050406030204" pitchFamily="18" charset="0"/>
                                  </a:rPr>
                                  <m:t>𝑖𝑡</m:t>
                                </m:r>
                              </m:sub>
                            </m:sSub>
                          </m:e>
                        </m:d>
                      </m:e>
                    </m:func>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𝛼</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1</m:t>
                        </m:r>
                      </m:sub>
                    </m:sSub>
                    <m:func>
                      <m:funcPr>
                        <m:ctrlPr>
                          <a:rPr lang="en-ME" sz="1200" i="1">
                            <a:solidFill>
                              <a:srgbClr val="002060"/>
                            </a:solidFill>
                            <a:latin typeface="Cambria Math" panose="02040503050406030204" pitchFamily="18" charset="0"/>
                          </a:rPr>
                        </m:ctrlPr>
                      </m:funcPr>
                      <m:fName>
                        <m:r>
                          <a:rPr lang="en-GB" sz="1200" i="1">
                            <a:solidFill>
                              <a:srgbClr val="002060"/>
                            </a:solidFill>
                            <a:latin typeface="Cambria Math" panose="02040503050406030204" pitchFamily="18" charset="0"/>
                          </a:rPr>
                          <m:t>𝑙𝑛</m:t>
                        </m:r>
                      </m:fName>
                      <m:e>
                        <m:d>
                          <m:dPr>
                            <m:ctrlPr>
                              <a:rPr lang="en-ME" sz="1200" i="1">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𝑇</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e>
                        </m:d>
                      </m:e>
                    </m:func>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2</m:t>
                        </m:r>
                      </m:sub>
                    </m:sSub>
                    <m:func>
                      <m:funcPr>
                        <m:ctrlPr>
                          <a:rPr lang="en-ME" sz="1200" i="1">
                            <a:solidFill>
                              <a:srgbClr val="002060"/>
                            </a:solidFill>
                            <a:latin typeface="Cambria Math" panose="02040503050406030204" pitchFamily="18" charset="0"/>
                          </a:rPr>
                        </m:ctrlPr>
                      </m:funcPr>
                      <m:fName>
                        <m:r>
                          <a:rPr lang="en-GB" sz="1200" i="1">
                            <a:solidFill>
                              <a:srgbClr val="002060"/>
                            </a:solidFill>
                            <a:latin typeface="Cambria Math" panose="02040503050406030204" pitchFamily="18" charset="0"/>
                          </a:rPr>
                          <m:t>𝑙𝑛</m:t>
                        </m:r>
                      </m:fName>
                      <m:e>
                        <m:d>
                          <m:dPr>
                            <m:ctrlPr>
                              <a:rPr lang="en-ME" sz="1200" i="1">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𝑂</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e>
                        </m:d>
                      </m:e>
                    </m:func>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3</m:t>
                        </m:r>
                      </m:sub>
                    </m:sSub>
                    <m:func>
                      <m:funcPr>
                        <m:ctrlPr>
                          <a:rPr lang="en-ME" sz="1200" i="1">
                            <a:solidFill>
                              <a:srgbClr val="002060"/>
                            </a:solidFill>
                            <a:latin typeface="Cambria Math" panose="02040503050406030204" pitchFamily="18" charset="0"/>
                          </a:rPr>
                        </m:ctrlPr>
                      </m:funcPr>
                      <m:fName>
                        <m:r>
                          <a:rPr lang="en-GB" sz="1200" i="1">
                            <a:solidFill>
                              <a:srgbClr val="002060"/>
                            </a:solidFill>
                            <a:latin typeface="Cambria Math" panose="02040503050406030204" pitchFamily="18" charset="0"/>
                          </a:rPr>
                          <m:t>𝑙𝑛</m:t>
                        </m:r>
                      </m:fName>
                      <m:e>
                        <m:d>
                          <m:dPr>
                            <m:ctrlPr>
                              <a:rPr lang="en-ME" sz="1200" i="1">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𝑃</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e>
                        </m:d>
                      </m:e>
                    </m:func>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4</m:t>
                        </m:r>
                      </m:sub>
                    </m:sSub>
                    <m:r>
                      <a:rPr lang="en-GB" sz="1200" i="1">
                        <a:solidFill>
                          <a:srgbClr val="002060"/>
                        </a:solidFill>
                        <a:latin typeface="Cambria Math" panose="02040503050406030204" pitchFamily="18" charset="0"/>
                      </a:rPr>
                      <m:t>𝑙𝑛</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𝑍</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𝐶</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𝑇</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𝜀</m:t>
                        </m:r>
                      </m:e>
                      <m:sub>
                        <m:r>
                          <a:rPr lang="en-GB" sz="1200" i="1">
                            <a:solidFill>
                              <a:srgbClr val="002060"/>
                            </a:solidFill>
                            <a:latin typeface="Cambria Math" panose="02040503050406030204" pitchFamily="18" charset="0"/>
                          </a:rPr>
                          <m:t>𝑖𝑡</m:t>
                        </m:r>
                      </m:sub>
                    </m:sSub>
                  </m:oMath>
                </a14:m>
                <a:r>
                  <a:rPr lang="en-GB" sz="1200" dirty="0">
                    <a:solidFill>
                      <a:srgbClr val="002060"/>
                    </a:solidFill>
                  </a:rPr>
                  <a:t> </a:t>
                </a:r>
                <a:endParaRPr lang="en-ME" sz="1200" dirty="0">
                  <a:solidFill>
                    <a:srgbClr val="002060"/>
                  </a:solidFill>
                </a:endParaRPr>
              </a:p>
            </p:txBody>
          </p:sp>
        </mc:Choice>
        <mc:Fallback xmlns="">
          <p:sp>
            <p:nvSpPr>
              <p:cNvPr id="19" name="TextBox 18">
                <a:extLst>
                  <a:ext uri="{FF2B5EF4-FFF2-40B4-BE49-F238E27FC236}">
                    <a16:creationId xmlns:a16="http://schemas.microsoft.com/office/drawing/2014/main" id="{F57DD4C9-B96E-5FAB-F4EC-138C7289C200}"/>
                  </a:ext>
                </a:extLst>
              </p:cNvPr>
              <p:cNvSpPr txBox="1">
                <a:spLocks noRot="1" noChangeAspect="1" noMove="1" noResize="1" noEditPoints="1" noAdjustHandles="1" noChangeArrowheads="1" noChangeShapeType="1" noTextEdit="1"/>
              </p:cNvSpPr>
              <p:nvPr/>
            </p:nvSpPr>
            <p:spPr>
              <a:xfrm>
                <a:off x="145976" y="2514600"/>
                <a:ext cx="6331024" cy="300788"/>
              </a:xfrm>
              <a:prstGeom prst="rect">
                <a:avLst/>
              </a:prstGeom>
              <a:blipFill>
                <a:blip r:embed="rId3"/>
                <a:stretch>
                  <a:fillRect b="-4167"/>
                </a:stretch>
              </a:blipFill>
            </p:spPr>
            <p:txBody>
              <a:bodyPr/>
              <a:lstStyle/>
              <a:p>
                <a:r>
                  <a:rPr lang="en-ME">
                    <a:noFill/>
                  </a:rPr>
                  <a:t> </a:t>
                </a:r>
              </a:p>
            </p:txBody>
          </p:sp>
        </mc:Fallback>
      </mc:AlternateContent>
      <p:grpSp>
        <p:nvGrpSpPr>
          <p:cNvPr id="20" name="Group 19">
            <a:extLst>
              <a:ext uri="{FF2B5EF4-FFF2-40B4-BE49-F238E27FC236}">
                <a16:creationId xmlns:a16="http://schemas.microsoft.com/office/drawing/2014/main" id="{6D64309F-E560-9065-4B71-7BD5D42DCEF1}"/>
              </a:ext>
            </a:extLst>
          </p:cNvPr>
          <p:cNvGrpSpPr/>
          <p:nvPr/>
        </p:nvGrpSpPr>
        <p:grpSpPr>
          <a:xfrm>
            <a:off x="-1" y="1371600"/>
            <a:ext cx="1578815" cy="1081088"/>
            <a:chOff x="1475656" y="2196612"/>
            <a:chExt cx="1808329" cy="1081088"/>
          </a:xfrm>
        </p:grpSpPr>
        <p:sp>
          <p:nvSpPr>
            <p:cNvPr id="21" name="Down Arrow Callout 20">
              <a:extLst>
                <a:ext uri="{FF2B5EF4-FFF2-40B4-BE49-F238E27FC236}">
                  <a16:creationId xmlns:a16="http://schemas.microsoft.com/office/drawing/2014/main" id="{C0AB1BAC-8D66-9B50-C4FA-408511328E94}"/>
                </a:ext>
              </a:extLst>
            </p:cNvPr>
            <p:cNvSpPr/>
            <p:nvPr/>
          </p:nvSpPr>
          <p:spPr bwMode="auto">
            <a:xfrm>
              <a:off x="1475656" y="2196612"/>
              <a:ext cx="1808329" cy="1081088"/>
            </a:xfrm>
            <a:prstGeom prst="downArrowCallou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20000"/>
                </a:spcBef>
                <a:spcAft>
                  <a:spcPct val="0"/>
                </a:spcAft>
                <a:buClrTx/>
                <a:buSzTx/>
                <a:buFontTx/>
                <a:buNone/>
                <a:tabLst/>
              </a:pPr>
              <a:endParaRPr kumimoji="0" lang="en-ME" sz="2800" b="1" i="0" u="none" strike="noStrike" cap="none" normalizeH="0" baseline="0">
                <a:ln>
                  <a:noFill/>
                </a:ln>
                <a:solidFill>
                  <a:srgbClr val="002060"/>
                </a:solidFill>
                <a:effectLst/>
                <a:latin typeface="Arial" pitchFamily="34" charset="0"/>
              </a:endParaRPr>
            </a:p>
          </p:txBody>
        </p:sp>
        <p:sp>
          <p:nvSpPr>
            <p:cNvPr id="22" name="TextBox 21">
              <a:extLst>
                <a:ext uri="{FF2B5EF4-FFF2-40B4-BE49-F238E27FC236}">
                  <a16:creationId xmlns:a16="http://schemas.microsoft.com/office/drawing/2014/main" id="{E403C88E-FB73-9DF2-A441-BD4D8E81C5A6}"/>
                </a:ext>
              </a:extLst>
            </p:cNvPr>
            <p:cNvSpPr txBox="1"/>
            <p:nvPr/>
          </p:nvSpPr>
          <p:spPr>
            <a:xfrm>
              <a:off x="1531079" y="2332631"/>
              <a:ext cx="1697483" cy="600164"/>
            </a:xfrm>
            <a:prstGeom prst="rect">
              <a:avLst/>
            </a:prstGeom>
            <a:noFill/>
          </p:spPr>
          <p:txBody>
            <a:bodyPr wrap="square" rtlCol="0">
              <a:spAutoFit/>
            </a:bodyPr>
            <a:lstStyle/>
            <a:p>
              <a:r>
                <a:rPr lang="en-US" sz="1100" dirty="0">
                  <a:solidFill>
                    <a:srgbClr val="002060"/>
                  </a:solidFill>
                  <a:effectLst/>
                  <a:latin typeface="+mn-lt"/>
                  <a:ea typeface="Times New Roman" panose="02020603050405020304" pitchFamily="18" charset="0"/>
                </a:rPr>
                <a:t>Market Gini </a:t>
              </a:r>
              <a:r>
                <a:rPr lang="en-US" sz="1100" dirty="0" err="1">
                  <a:solidFill>
                    <a:srgbClr val="002060"/>
                  </a:solidFill>
                  <a:effectLst/>
                  <a:latin typeface="+mn-lt"/>
                  <a:ea typeface="Times New Roman" panose="02020603050405020304" pitchFamily="18" charset="0"/>
                </a:rPr>
                <a:t>coeff</a:t>
              </a:r>
              <a:r>
                <a:rPr lang="en-US" sz="1100" dirty="0">
                  <a:solidFill>
                    <a:srgbClr val="002060"/>
                  </a:solidFill>
                  <a:effectLst/>
                  <a:latin typeface="+mn-lt"/>
                  <a:ea typeface="Times New Roman" panose="02020603050405020304" pitchFamily="18" charset="0"/>
                </a:rPr>
                <a:t>.</a:t>
              </a:r>
            </a:p>
            <a:p>
              <a:r>
                <a:rPr lang="en-US" sz="1100" dirty="0">
                  <a:solidFill>
                    <a:srgbClr val="002060"/>
                  </a:solidFill>
                  <a:effectLst/>
                  <a:latin typeface="+mn-lt"/>
                  <a:ea typeface="Times New Roman" panose="02020603050405020304" pitchFamily="18" charset="0"/>
                </a:rPr>
                <a:t>Disposable Gini </a:t>
              </a:r>
              <a:r>
                <a:rPr lang="en-US" sz="1100" dirty="0" err="1">
                  <a:solidFill>
                    <a:srgbClr val="002060"/>
                  </a:solidFill>
                  <a:effectLst/>
                  <a:latin typeface="+mn-lt"/>
                  <a:ea typeface="Times New Roman" panose="02020603050405020304" pitchFamily="18" charset="0"/>
                </a:rPr>
                <a:t>coeff</a:t>
              </a:r>
              <a:r>
                <a:rPr lang="en-US" sz="1100" dirty="0">
                  <a:solidFill>
                    <a:srgbClr val="002060"/>
                  </a:solidFill>
                  <a:effectLst/>
                  <a:latin typeface="+mn-lt"/>
                  <a:ea typeface="Times New Roman" panose="02020603050405020304" pitchFamily="18" charset="0"/>
                </a:rPr>
                <a:t>.</a:t>
              </a:r>
              <a:endParaRPr lang="en-ME" sz="1100" dirty="0">
                <a:solidFill>
                  <a:srgbClr val="002060"/>
                </a:solidFill>
                <a:latin typeface="+mn-lt"/>
              </a:endParaRPr>
            </a:p>
          </p:txBody>
        </p:sp>
      </p:grpSp>
      <p:grpSp>
        <p:nvGrpSpPr>
          <p:cNvPr id="23" name="Group 22">
            <a:extLst>
              <a:ext uri="{FF2B5EF4-FFF2-40B4-BE49-F238E27FC236}">
                <a16:creationId xmlns:a16="http://schemas.microsoft.com/office/drawing/2014/main" id="{73FAF56D-703B-CF69-FE9D-25E229845666}"/>
              </a:ext>
            </a:extLst>
          </p:cNvPr>
          <p:cNvGrpSpPr/>
          <p:nvPr/>
        </p:nvGrpSpPr>
        <p:grpSpPr>
          <a:xfrm>
            <a:off x="762000" y="2819400"/>
            <a:ext cx="1872210" cy="737599"/>
            <a:chOff x="3059830" y="3608223"/>
            <a:chExt cx="1872210" cy="737599"/>
          </a:xfrm>
        </p:grpSpPr>
        <p:sp>
          <p:nvSpPr>
            <p:cNvPr id="24" name="Down Arrow Callout 23">
              <a:extLst>
                <a:ext uri="{FF2B5EF4-FFF2-40B4-BE49-F238E27FC236}">
                  <a16:creationId xmlns:a16="http://schemas.microsoft.com/office/drawing/2014/main" id="{0BA342C5-D779-5A49-D964-BD037E5D68A8}"/>
                </a:ext>
              </a:extLst>
            </p:cNvPr>
            <p:cNvSpPr/>
            <p:nvPr/>
          </p:nvSpPr>
          <p:spPr bwMode="auto">
            <a:xfrm rot="10800000">
              <a:off x="3083730" y="3608223"/>
              <a:ext cx="1704294" cy="737599"/>
            </a:xfrm>
            <a:prstGeom prst="downArrowCallou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20000"/>
                </a:spcBef>
                <a:spcAft>
                  <a:spcPct val="0"/>
                </a:spcAft>
                <a:buClrTx/>
                <a:buSzTx/>
                <a:buFontTx/>
                <a:buNone/>
                <a:tabLst/>
              </a:pPr>
              <a:endParaRPr kumimoji="0" lang="en-ME" sz="3200" b="1" i="0" u="none" strike="noStrike" cap="none" normalizeH="0" baseline="0">
                <a:ln>
                  <a:noFill/>
                </a:ln>
                <a:solidFill>
                  <a:srgbClr val="002060"/>
                </a:solidFill>
                <a:effectLst/>
                <a:latin typeface="Arial" pitchFamily="34" charset="0"/>
              </a:endParaRPr>
            </a:p>
          </p:txBody>
        </p:sp>
        <p:sp>
          <p:nvSpPr>
            <p:cNvPr id="25" name="TextBox 24">
              <a:extLst>
                <a:ext uri="{FF2B5EF4-FFF2-40B4-BE49-F238E27FC236}">
                  <a16:creationId xmlns:a16="http://schemas.microsoft.com/office/drawing/2014/main" id="{4F97EF9D-2BBB-DF94-8D85-1708BF0C55B7}"/>
                </a:ext>
              </a:extLst>
            </p:cNvPr>
            <p:cNvSpPr txBox="1"/>
            <p:nvPr/>
          </p:nvSpPr>
          <p:spPr>
            <a:xfrm>
              <a:off x="3059830" y="3964896"/>
              <a:ext cx="1872210" cy="261610"/>
            </a:xfrm>
            <a:prstGeom prst="rect">
              <a:avLst/>
            </a:prstGeom>
            <a:noFill/>
          </p:spPr>
          <p:txBody>
            <a:bodyPr wrap="square">
              <a:spAutoFit/>
            </a:bodyPr>
            <a:lstStyle/>
            <a:p>
              <a:pPr algn="l"/>
              <a:r>
                <a:rPr lang="en-US" sz="1100" b="0" dirty="0">
                  <a:solidFill>
                    <a:srgbClr val="002060"/>
                  </a:solidFill>
                  <a:effectLst/>
                  <a:latin typeface="+mn-lt"/>
                  <a:ea typeface="Times New Roman" panose="02020603050405020304" pitchFamily="18" charset="0"/>
                </a:rPr>
                <a:t>R&amp;D spending (</a:t>
              </a:r>
              <a:r>
                <a:rPr lang="en-US" sz="1100" b="0" dirty="0">
                  <a:solidFill>
                    <a:srgbClr val="002060"/>
                  </a:solidFill>
                  <a:latin typeface="+mn-lt"/>
                  <a:ea typeface="Times New Roman" panose="02020603050405020304" pitchFamily="18" charset="0"/>
                </a:rPr>
                <a:t>%</a:t>
              </a:r>
              <a:r>
                <a:rPr lang="en-US" sz="1100" b="0" dirty="0">
                  <a:solidFill>
                    <a:srgbClr val="002060"/>
                  </a:solidFill>
                  <a:effectLst/>
                  <a:latin typeface="+mn-lt"/>
                  <a:ea typeface="Times New Roman" panose="02020603050405020304" pitchFamily="18" charset="0"/>
                </a:rPr>
                <a:t> of GDP) </a:t>
              </a:r>
              <a:endParaRPr lang="en-ME" sz="1100" b="0" dirty="0">
                <a:solidFill>
                  <a:srgbClr val="002060"/>
                </a:solidFill>
                <a:latin typeface="+mn-lt"/>
              </a:endParaRPr>
            </a:p>
          </p:txBody>
        </p:sp>
      </p:grpSp>
      <p:grpSp>
        <p:nvGrpSpPr>
          <p:cNvPr id="26" name="Group 25">
            <a:extLst>
              <a:ext uri="{FF2B5EF4-FFF2-40B4-BE49-F238E27FC236}">
                <a16:creationId xmlns:a16="http://schemas.microsoft.com/office/drawing/2014/main" id="{4533A711-019E-6A84-D2C1-3D060AB73667}"/>
              </a:ext>
            </a:extLst>
          </p:cNvPr>
          <p:cNvGrpSpPr/>
          <p:nvPr/>
        </p:nvGrpSpPr>
        <p:grpSpPr>
          <a:xfrm>
            <a:off x="1591581" y="1371600"/>
            <a:ext cx="2751819" cy="1081088"/>
            <a:chOff x="3322823" y="2203896"/>
            <a:chExt cx="2751819" cy="1081088"/>
          </a:xfrm>
        </p:grpSpPr>
        <p:sp>
          <p:nvSpPr>
            <p:cNvPr id="27" name="Down Arrow Callout 26">
              <a:extLst>
                <a:ext uri="{FF2B5EF4-FFF2-40B4-BE49-F238E27FC236}">
                  <a16:creationId xmlns:a16="http://schemas.microsoft.com/office/drawing/2014/main" id="{FB42A1AD-3B33-9DF1-3A70-93CE26806A8D}"/>
                </a:ext>
              </a:extLst>
            </p:cNvPr>
            <p:cNvSpPr/>
            <p:nvPr/>
          </p:nvSpPr>
          <p:spPr bwMode="auto">
            <a:xfrm>
              <a:off x="3355807" y="2203896"/>
              <a:ext cx="2655171" cy="1081088"/>
            </a:xfrm>
            <a:prstGeom prst="downArrowCallou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20000"/>
                </a:spcBef>
                <a:spcAft>
                  <a:spcPct val="0"/>
                </a:spcAft>
                <a:buClrTx/>
                <a:buSzTx/>
                <a:buFontTx/>
                <a:buNone/>
                <a:tabLst/>
              </a:pPr>
              <a:endParaRPr kumimoji="0" lang="en-ME" sz="2800" b="1" i="0" u="none" strike="noStrike" cap="none" normalizeH="0" baseline="0">
                <a:ln>
                  <a:noFill/>
                </a:ln>
                <a:solidFill>
                  <a:srgbClr val="002060"/>
                </a:solidFill>
                <a:effectLst/>
                <a:latin typeface="Arial" pitchFamily="34" charset="0"/>
              </a:endParaRPr>
            </a:p>
          </p:txBody>
        </p:sp>
        <p:sp>
          <p:nvSpPr>
            <p:cNvPr id="28" name="TextBox 27">
              <a:extLst>
                <a:ext uri="{FF2B5EF4-FFF2-40B4-BE49-F238E27FC236}">
                  <a16:creationId xmlns:a16="http://schemas.microsoft.com/office/drawing/2014/main" id="{2AC83894-AB7F-0DCD-1041-B786587738FE}"/>
                </a:ext>
              </a:extLst>
            </p:cNvPr>
            <p:cNvSpPr txBox="1"/>
            <p:nvPr/>
          </p:nvSpPr>
          <p:spPr>
            <a:xfrm>
              <a:off x="3322823" y="2211222"/>
              <a:ext cx="2751819" cy="600164"/>
            </a:xfrm>
            <a:prstGeom prst="rect">
              <a:avLst/>
            </a:prstGeom>
            <a:noFill/>
          </p:spPr>
          <p:txBody>
            <a:bodyPr wrap="square">
              <a:spAutoFit/>
            </a:bodyPr>
            <a:lstStyle/>
            <a:p>
              <a:pPr algn="l"/>
              <a:r>
                <a:rPr lang="en-US" sz="1100" b="0" dirty="0">
                  <a:solidFill>
                    <a:srgbClr val="002060"/>
                  </a:solidFill>
                  <a:effectLst/>
                  <a:latin typeface="+mn-lt"/>
                  <a:ea typeface="Times New Roman" panose="02020603050405020304" pitchFamily="18" charset="0"/>
                </a:rPr>
                <a:t>KOF trade globalization </a:t>
              </a:r>
            </a:p>
            <a:p>
              <a:pPr algn="l"/>
              <a:r>
                <a:rPr lang="en-US" sz="1100" dirty="0">
                  <a:solidFill>
                    <a:srgbClr val="002060"/>
                  </a:solidFill>
                  <a:ea typeface="Times New Roman" panose="02020603050405020304" pitchFamily="18" charset="0"/>
                </a:rPr>
                <a:t>KOF financial globalization </a:t>
              </a:r>
            </a:p>
            <a:p>
              <a:pPr algn="l"/>
              <a:r>
                <a:rPr lang="en-US" sz="1100" b="0" dirty="0">
                  <a:solidFill>
                    <a:srgbClr val="002060"/>
                  </a:solidFill>
                  <a:effectLst/>
                  <a:latin typeface="+mn-lt"/>
                  <a:ea typeface="Times New Roman" panose="02020603050405020304" pitchFamily="18" charset="0"/>
                </a:rPr>
                <a:t>Share of imports from </a:t>
              </a:r>
              <a:r>
                <a:rPr lang="en-US" sz="1100" b="0" dirty="0">
                  <a:solidFill>
                    <a:srgbClr val="002060"/>
                  </a:solidFill>
                  <a:latin typeface="+mn-lt"/>
                  <a:ea typeface="Times New Roman" panose="02020603050405020304" pitchFamily="18" charset="0"/>
                </a:rPr>
                <a:t>C</a:t>
              </a:r>
              <a:r>
                <a:rPr lang="en-US" sz="1100" b="0" dirty="0">
                  <a:solidFill>
                    <a:srgbClr val="002060"/>
                  </a:solidFill>
                  <a:effectLst/>
                  <a:latin typeface="+mn-lt"/>
                  <a:ea typeface="Times New Roman" panose="02020603050405020304" pitchFamily="18" charset="0"/>
                </a:rPr>
                <a:t>hina (</a:t>
              </a:r>
              <a:r>
                <a:rPr lang="en-US" sz="1100" b="0" dirty="0">
                  <a:solidFill>
                    <a:srgbClr val="002060"/>
                  </a:solidFill>
                  <a:latin typeface="+mn-lt"/>
                  <a:ea typeface="Times New Roman" panose="02020603050405020304" pitchFamily="18" charset="0"/>
                </a:rPr>
                <a:t>% </a:t>
              </a:r>
              <a:r>
                <a:rPr lang="en-US" sz="1100" b="0" dirty="0">
                  <a:solidFill>
                    <a:srgbClr val="002060"/>
                  </a:solidFill>
                  <a:effectLst/>
                  <a:latin typeface="+mn-lt"/>
                  <a:ea typeface="Times New Roman" panose="02020603050405020304" pitchFamily="18" charset="0"/>
                </a:rPr>
                <a:t>of imports)</a:t>
              </a:r>
            </a:p>
          </p:txBody>
        </p:sp>
      </p:grpSp>
      <p:grpSp>
        <p:nvGrpSpPr>
          <p:cNvPr id="29" name="Group 28">
            <a:extLst>
              <a:ext uri="{FF2B5EF4-FFF2-40B4-BE49-F238E27FC236}">
                <a16:creationId xmlns:a16="http://schemas.microsoft.com/office/drawing/2014/main" id="{839F5592-E2CD-0D6B-3737-AD756496D64B}"/>
              </a:ext>
            </a:extLst>
          </p:cNvPr>
          <p:cNvGrpSpPr/>
          <p:nvPr/>
        </p:nvGrpSpPr>
        <p:grpSpPr>
          <a:xfrm>
            <a:off x="3111057" y="2849571"/>
            <a:ext cx="3289743" cy="904411"/>
            <a:chOff x="5900215" y="331177"/>
            <a:chExt cx="3366120" cy="2063232"/>
          </a:xfrm>
        </p:grpSpPr>
        <p:sp>
          <p:nvSpPr>
            <p:cNvPr id="30" name="TextBox 29">
              <a:extLst>
                <a:ext uri="{FF2B5EF4-FFF2-40B4-BE49-F238E27FC236}">
                  <a16:creationId xmlns:a16="http://schemas.microsoft.com/office/drawing/2014/main" id="{D5AFB316-23B2-3B93-7D04-F357A4019A23}"/>
                </a:ext>
              </a:extLst>
            </p:cNvPr>
            <p:cNvSpPr txBox="1"/>
            <p:nvPr/>
          </p:nvSpPr>
          <p:spPr>
            <a:xfrm>
              <a:off x="5900215" y="921349"/>
              <a:ext cx="3366120" cy="830997"/>
            </a:xfrm>
            <a:prstGeom prst="rect">
              <a:avLst/>
            </a:prstGeom>
            <a:noFill/>
          </p:spPr>
          <p:txBody>
            <a:bodyPr wrap="square">
              <a:spAutoFit/>
            </a:bodyPr>
            <a:lstStyle/>
            <a:p>
              <a:pPr algn="l"/>
              <a:r>
                <a:rPr lang="en-US" sz="1200" b="0" dirty="0">
                  <a:solidFill>
                    <a:srgbClr val="002060"/>
                  </a:solidFill>
                  <a:latin typeface="+mn-lt"/>
                  <a:ea typeface="Times New Roman" panose="02020603050405020304" pitchFamily="18" charset="0"/>
                </a:rPr>
                <a:t>Direct income tax rate </a:t>
              </a:r>
            </a:p>
            <a:p>
              <a:pPr algn="l"/>
              <a:r>
                <a:rPr lang="en-US" sz="1200" b="0" dirty="0">
                  <a:solidFill>
                    <a:srgbClr val="002060"/>
                  </a:solidFill>
                  <a:latin typeface="+mn-lt"/>
                  <a:ea typeface="Times New Roman" panose="02020603050405020304" pitchFamily="18" charset="0"/>
                </a:rPr>
                <a:t>P</a:t>
              </a:r>
              <a:r>
                <a:rPr lang="en-US" sz="1200" b="0" dirty="0">
                  <a:solidFill>
                    <a:srgbClr val="002060"/>
                  </a:solidFill>
                  <a:effectLst/>
                  <a:latin typeface="+mn-lt"/>
                  <a:ea typeface="Times New Roman" panose="02020603050405020304" pitchFamily="18" charset="0"/>
                </a:rPr>
                <a:t>ublic expenditure on education (</a:t>
              </a:r>
              <a:r>
                <a:rPr lang="en-US" sz="1200" b="0" dirty="0">
                  <a:solidFill>
                    <a:srgbClr val="002060"/>
                  </a:solidFill>
                  <a:latin typeface="+mn-lt"/>
                  <a:ea typeface="Times New Roman" panose="02020603050405020304" pitchFamily="18" charset="0"/>
                </a:rPr>
                <a:t>%</a:t>
              </a:r>
              <a:r>
                <a:rPr lang="en-US" sz="1200" b="0" dirty="0">
                  <a:solidFill>
                    <a:srgbClr val="002060"/>
                  </a:solidFill>
                  <a:effectLst/>
                  <a:latin typeface="+mn-lt"/>
                  <a:ea typeface="Times New Roman" panose="02020603050405020304" pitchFamily="18" charset="0"/>
                </a:rPr>
                <a:t> GDP)</a:t>
              </a:r>
            </a:p>
            <a:p>
              <a:pPr algn="l"/>
              <a:r>
                <a:rPr lang="en-US" sz="1200" dirty="0">
                  <a:solidFill>
                    <a:srgbClr val="002060"/>
                  </a:solidFill>
                  <a:ea typeface="Times New Roman" panose="02020603050405020304" pitchFamily="18" charset="0"/>
                </a:rPr>
                <a:t>EPL </a:t>
              </a:r>
              <a:endParaRPr lang="en-US" sz="1200" b="0" dirty="0">
                <a:solidFill>
                  <a:srgbClr val="002060"/>
                </a:solidFill>
                <a:effectLst/>
                <a:latin typeface="+mn-lt"/>
                <a:ea typeface="Times New Roman" panose="02020603050405020304" pitchFamily="18" charset="0"/>
              </a:endParaRPr>
            </a:p>
            <a:p>
              <a:pPr algn="l"/>
              <a:r>
                <a:rPr lang="en-US" sz="1200" b="0" dirty="0">
                  <a:solidFill>
                    <a:srgbClr val="002060"/>
                  </a:solidFill>
                  <a:effectLst/>
                  <a:latin typeface="+mn-lt"/>
                  <a:ea typeface="Times New Roman" panose="02020603050405020304" pitchFamily="18" charset="0"/>
                </a:rPr>
                <a:t> </a:t>
              </a:r>
              <a:r>
                <a:rPr lang="en-ME" sz="1200" b="0" dirty="0">
                  <a:solidFill>
                    <a:srgbClr val="002060"/>
                  </a:solidFill>
                  <a:effectLst/>
                  <a:latin typeface="+mn-lt"/>
                </a:rPr>
                <a:t> </a:t>
              </a:r>
              <a:endParaRPr lang="en-ME" sz="1200" b="0" dirty="0">
                <a:solidFill>
                  <a:srgbClr val="002060"/>
                </a:solidFill>
                <a:latin typeface="+mn-lt"/>
              </a:endParaRPr>
            </a:p>
          </p:txBody>
        </p:sp>
        <p:sp>
          <p:nvSpPr>
            <p:cNvPr id="31" name="Down Arrow Callout 25">
              <a:extLst>
                <a:ext uri="{FF2B5EF4-FFF2-40B4-BE49-F238E27FC236}">
                  <a16:creationId xmlns:a16="http://schemas.microsoft.com/office/drawing/2014/main" id="{87101C7D-FC0A-A4A0-9676-39D6A2447362}"/>
                </a:ext>
              </a:extLst>
            </p:cNvPr>
            <p:cNvSpPr/>
            <p:nvPr/>
          </p:nvSpPr>
          <p:spPr bwMode="auto">
            <a:xfrm rot="10800000">
              <a:off x="5917603" y="331177"/>
              <a:ext cx="2788113" cy="2063232"/>
            </a:xfrm>
            <a:custGeom>
              <a:avLst/>
              <a:gdLst>
                <a:gd name="connsiteX0" fmla="*/ 0 w 1512170"/>
                <a:gd name="connsiteY0" fmla="*/ 0 h 1567515"/>
                <a:gd name="connsiteX1" fmla="*/ 1512170 w 1512170"/>
                <a:gd name="connsiteY1" fmla="*/ 0 h 1567515"/>
                <a:gd name="connsiteX2" fmla="*/ 1512170 w 1512170"/>
                <a:gd name="connsiteY2" fmla="*/ 1018524 h 1567515"/>
                <a:gd name="connsiteX3" fmla="*/ 945106 w 1512170"/>
                <a:gd name="connsiteY3" fmla="*/ 1018524 h 1567515"/>
                <a:gd name="connsiteX4" fmla="*/ 945106 w 1512170"/>
                <a:gd name="connsiteY4" fmla="*/ 1189473 h 1567515"/>
                <a:gd name="connsiteX5" fmla="*/ 1134128 w 1512170"/>
                <a:gd name="connsiteY5" fmla="*/ 1189473 h 1567515"/>
                <a:gd name="connsiteX6" fmla="*/ 756085 w 1512170"/>
                <a:gd name="connsiteY6" fmla="*/ 1567515 h 1567515"/>
                <a:gd name="connsiteX7" fmla="*/ 378043 w 1512170"/>
                <a:gd name="connsiteY7" fmla="*/ 1189473 h 1567515"/>
                <a:gd name="connsiteX8" fmla="*/ 567064 w 1512170"/>
                <a:gd name="connsiteY8" fmla="*/ 1189473 h 1567515"/>
                <a:gd name="connsiteX9" fmla="*/ 567064 w 1512170"/>
                <a:gd name="connsiteY9" fmla="*/ 1018524 h 1567515"/>
                <a:gd name="connsiteX10" fmla="*/ 0 w 1512170"/>
                <a:gd name="connsiteY10" fmla="*/ 1018524 h 1567515"/>
                <a:gd name="connsiteX11" fmla="*/ 0 w 1512170"/>
                <a:gd name="connsiteY11" fmla="*/ 0 h 1567515"/>
                <a:gd name="connsiteX0" fmla="*/ 0 w 1512170"/>
                <a:gd name="connsiteY0" fmla="*/ 0 h 1823993"/>
                <a:gd name="connsiteX1" fmla="*/ 1512170 w 1512170"/>
                <a:gd name="connsiteY1" fmla="*/ 0 h 1823993"/>
                <a:gd name="connsiteX2" fmla="*/ 1512170 w 1512170"/>
                <a:gd name="connsiteY2" fmla="*/ 1018524 h 1823993"/>
                <a:gd name="connsiteX3" fmla="*/ 945106 w 1512170"/>
                <a:gd name="connsiteY3" fmla="*/ 1018524 h 1823993"/>
                <a:gd name="connsiteX4" fmla="*/ 945106 w 1512170"/>
                <a:gd name="connsiteY4" fmla="*/ 1189473 h 1823993"/>
                <a:gd name="connsiteX5" fmla="*/ 1134128 w 1512170"/>
                <a:gd name="connsiteY5" fmla="*/ 1189473 h 1823993"/>
                <a:gd name="connsiteX6" fmla="*/ 1402856 w 1512170"/>
                <a:gd name="connsiteY6" fmla="*/ 1823993 h 1823993"/>
                <a:gd name="connsiteX7" fmla="*/ 378043 w 1512170"/>
                <a:gd name="connsiteY7" fmla="*/ 1189473 h 1823993"/>
                <a:gd name="connsiteX8" fmla="*/ 567064 w 1512170"/>
                <a:gd name="connsiteY8" fmla="*/ 1189473 h 1823993"/>
                <a:gd name="connsiteX9" fmla="*/ 567064 w 1512170"/>
                <a:gd name="connsiteY9" fmla="*/ 1018524 h 1823993"/>
                <a:gd name="connsiteX10" fmla="*/ 0 w 1512170"/>
                <a:gd name="connsiteY10" fmla="*/ 1018524 h 1823993"/>
                <a:gd name="connsiteX11" fmla="*/ 0 w 1512170"/>
                <a:gd name="connsiteY11" fmla="*/ 0 h 1823993"/>
                <a:gd name="connsiteX0" fmla="*/ 0 w 1512170"/>
                <a:gd name="connsiteY0" fmla="*/ 0 h 1823993"/>
                <a:gd name="connsiteX1" fmla="*/ 1512170 w 1512170"/>
                <a:gd name="connsiteY1" fmla="*/ 0 h 1823993"/>
                <a:gd name="connsiteX2" fmla="*/ 1512170 w 1512170"/>
                <a:gd name="connsiteY2" fmla="*/ 1018524 h 1823993"/>
                <a:gd name="connsiteX3" fmla="*/ 945106 w 1512170"/>
                <a:gd name="connsiteY3" fmla="*/ 1018524 h 1823993"/>
                <a:gd name="connsiteX4" fmla="*/ 945106 w 1512170"/>
                <a:gd name="connsiteY4" fmla="*/ 1189473 h 1823993"/>
                <a:gd name="connsiteX5" fmla="*/ 1312547 w 1512170"/>
                <a:gd name="connsiteY5" fmla="*/ 1546312 h 1823993"/>
                <a:gd name="connsiteX6" fmla="*/ 1402856 w 1512170"/>
                <a:gd name="connsiteY6" fmla="*/ 1823993 h 1823993"/>
                <a:gd name="connsiteX7" fmla="*/ 378043 w 1512170"/>
                <a:gd name="connsiteY7" fmla="*/ 1189473 h 1823993"/>
                <a:gd name="connsiteX8" fmla="*/ 567064 w 1512170"/>
                <a:gd name="connsiteY8" fmla="*/ 1189473 h 1823993"/>
                <a:gd name="connsiteX9" fmla="*/ 567064 w 1512170"/>
                <a:gd name="connsiteY9" fmla="*/ 1018524 h 1823993"/>
                <a:gd name="connsiteX10" fmla="*/ 0 w 1512170"/>
                <a:gd name="connsiteY10" fmla="*/ 1018524 h 1823993"/>
                <a:gd name="connsiteX11" fmla="*/ 0 w 1512170"/>
                <a:gd name="connsiteY11" fmla="*/ 0 h 1823993"/>
                <a:gd name="connsiteX0" fmla="*/ 0 w 1512170"/>
                <a:gd name="connsiteY0" fmla="*/ 0 h 1823993"/>
                <a:gd name="connsiteX1" fmla="*/ 1512170 w 1512170"/>
                <a:gd name="connsiteY1" fmla="*/ 0 h 1823993"/>
                <a:gd name="connsiteX2" fmla="*/ 1512170 w 1512170"/>
                <a:gd name="connsiteY2" fmla="*/ 1018524 h 1823993"/>
                <a:gd name="connsiteX3" fmla="*/ 945106 w 1512170"/>
                <a:gd name="connsiteY3" fmla="*/ 1018524 h 1823993"/>
                <a:gd name="connsiteX4" fmla="*/ 945106 w 1512170"/>
                <a:gd name="connsiteY4" fmla="*/ 1189473 h 1823993"/>
                <a:gd name="connsiteX5" fmla="*/ 1312547 w 1512170"/>
                <a:gd name="connsiteY5" fmla="*/ 1546312 h 1823993"/>
                <a:gd name="connsiteX6" fmla="*/ 1402856 w 1512170"/>
                <a:gd name="connsiteY6" fmla="*/ 1823993 h 1823993"/>
                <a:gd name="connsiteX7" fmla="*/ 1013662 w 1512170"/>
                <a:gd name="connsiteY7" fmla="*/ 1613219 h 1823993"/>
                <a:gd name="connsiteX8" fmla="*/ 567064 w 1512170"/>
                <a:gd name="connsiteY8" fmla="*/ 1189473 h 1823993"/>
                <a:gd name="connsiteX9" fmla="*/ 567064 w 1512170"/>
                <a:gd name="connsiteY9" fmla="*/ 1018524 h 1823993"/>
                <a:gd name="connsiteX10" fmla="*/ 0 w 1512170"/>
                <a:gd name="connsiteY10" fmla="*/ 1018524 h 1823993"/>
                <a:gd name="connsiteX11" fmla="*/ 0 w 1512170"/>
                <a:gd name="connsiteY11" fmla="*/ 0 h 1823993"/>
                <a:gd name="connsiteX0" fmla="*/ 0 w 1512170"/>
                <a:gd name="connsiteY0" fmla="*/ 0 h 1823993"/>
                <a:gd name="connsiteX1" fmla="*/ 1512170 w 1512170"/>
                <a:gd name="connsiteY1" fmla="*/ 0 h 1823993"/>
                <a:gd name="connsiteX2" fmla="*/ 1512170 w 1512170"/>
                <a:gd name="connsiteY2" fmla="*/ 1018524 h 1823993"/>
                <a:gd name="connsiteX3" fmla="*/ 945106 w 1512170"/>
                <a:gd name="connsiteY3" fmla="*/ 1018524 h 1823993"/>
                <a:gd name="connsiteX4" fmla="*/ 945106 w 1512170"/>
                <a:gd name="connsiteY4" fmla="*/ 1189473 h 1823993"/>
                <a:gd name="connsiteX5" fmla="*/ 1312547 w 1512170"/>
                <a:gd name="connsiteY5" fmla="*/ 1546312 h 1823993"/>
                <a:gd name="connsiteX6" fmla="*/ 1402856 w 1512170"/>
                <a:gd name="connsiteY6" fmla="*/ 1823993 h 1823993"/>
                <a:gd name="connsiteX7" fmla="*/ 1058266 w 1512170"/>
                <a:gd name="connsiteY7" fmla="*/ 1735882 h 1823993"/>
                <a:gd name="connsiteX8" fmla="*/ 567064 w 1512170"/>
                <a:gd name="connsiteY8" fmla="*/ 1189473 h 1823993"/>
                <a:gd name="connsiteX9" fmla="*/ 567064 w 1512170"/>
                <a:gd name="connsiteY9" fmla="*/ 1018524 h 1823993"/>
                <a:gd name="connsiteX10" fmla="*/ 0 w 1512170"/>
                <a:gd name="connsiteY10" fmla="*/ 1018524 h 1823993"/>
                <a:gd name="connsiteX11" fmla="*/ 0 w 1512170"/>
                <a:gd name="connsiteY11" fmla="*/ 0 h 1823993"/>
                <a:gd name="connsiteX0" fmla="*/ 0 w 1512170"/>
                <a:gd name="connsiteY0" fmla="*/ 0 h 1823993"/>
                <a:gd name="connsiteX1" fmla="*/ 1512170 w 1512170"/>
                <a:gd name="connsiteY1" fmla="*/ 0 h 1823993"/>
                <a:gd name="connsiteX2" fmla="*/ 1512170 w 1512170"/>
                <a:gd name="connsiteY2" fmla="*/ 1018524 h 1823993"/>
                <a:gd name="connsiteX3" fmla="*/ 945106 w 1512170"/>
                <a:gd name="connsiteY3" fmla="*/ 1018524 h 1823993"/>
                <a:gd name="connsiteX4" fmla="*/ 1145828 w 1512170"/>
                <a:gd name="connsiteY4" fmla="*/ 1602068 h 1823993"/>
                <a:gd name="connsiteX5" fmla="*/ 1312547 w 1512170"/>
                <a:gd name="connsiteY5" fmla="*/ 1546312 h 1823993"/>
                <a:gd name="connsiteX6" fmla="*/ 1402856 w 1512170"/>
                <a:gd name="connsiteY6" fmla="*/ 1823993 h 1823993"/>
                <a:gd name="connsiteX7" fmla="*/ 1058266 w 1512170"/>
                <a:gd name="connsiteY7" fmla="*/ 1735882 h 1823993"/>
                <a:gd name="connsiteX8" fmla="*/ 567064 w 1512170"/>
                <a:gd name="connsiteY8" fmla="*/ 1189473 h 1823993"/>
                <a:gd name="connsiteX9" fmla="*/ 567064 w 1512170"/>
                <a:gd name="connsiteY9" fmla="*/ 1018524 h 1823993"/>
                <a:gd name="connsiteX10" fmla="*/ 0 w 1512170"/>
                <a:gd name="connsiteY10" fmla="*/ 1018524 h 1823993"/>
                <a:gd name="connsiteX11" fmla="*/ 0 w 1512170"/>
                <a:gd name="connsiteY11" fmla="*/ 0 h 1823993"/>
                <a:gd name="connsiteX0" fmla="*/ 0 w 1512170"/>
                <a:gd name="connsiteY0" fmla="*/ 0 h 1823993"/>
                <a:gd name="connsiteX1" fmla="*/ 1512170 w 1512170"/>
                <a:gd name="connsiteY1" fmla="*/ 0 h 1823993"/>
                <a:gd name="connsiteX2" fmla="*/ 1512170 w 1512170"/>
                <a:gd name="connsiteY2" fmla="*/ 1018524 h 1823993"/>
                <a:gd name="connsiteX3" fmla="*/ 945106 w 1512170"/>
                <a:gd name="connsiteY3" fmla="*/ 1018524 h 1823993"/>
                <a:gd name="connsiteX4" fmla="*/ 1212736 w 1512170"/>
                <a:gd name="connsiteY4" fmla="*/ 1624371 h 1823993"/>
                <a:gd name="connsiteX5" fmla="*/ 1312547 w 1512170"/>
                <a:gd name="connsiteY5" fmla="*/ 1546312 h 1823993"/>
                <a:gd name="connsiteX6" fmla="*/ 1402856 w 1512170"/>
                <a:gd name="connsiteY6" fmla="*/ 1823993 h 1823993"/>
                <a:gd name="connsiteX7" fmla="*/ 1058266 w 1512170"/>
                <a:gd name="connsiteY7" fmla="*/ 1735882 h 1823993"/>
                <a:gd name="connsiteX8" fmla="*/ 567064 w 1512170"/>
                <a:gd name="connsiteY8" fmla="*/ 1189473 h 1823993"/>
                <a:gd name="connsiteX9" fmla="*/ 567064 w 1512170"/>
                <a:gd name="connsiteY9" fmla="*/ 1018524 h 1823993"/>
                <a:gd name="connsiteX10" fmla="*/ 0 w 1512170"/>
                <a:gd name="connsiteY10" fmla="*/ 1018524 h 1823993"/>
                <a:gd name="connsiteX11" fmla="*/ 0 w 1512170"/>
                <a:gd name="connsiteY11" fmla="*/ 0 h 1823993"/>
                <a:gd name="connsiteX0" fmla="*/ 0 w 1512170"/>
                <a:gd name="connsiteY0" fmla="*/ 0 h 1823993"/>
                <a:gd name="connsiteX1" fmla="*/ 1512170 w 1512170"/>
                <a:gd name="connsiteY1" fmla="*/ 0 h 1823993"/>
                <a:gd name="connsiteX2" fmla="*/ 1512170 w 1512170"/>
                <a:gd name="connsiteY2" fmla="*/ 1018524 h 1823993"/>
                <a:gd name="connsiteX3" fmla="*/ 945106 w 1512170"/>
                <a:gd name="connsiteY3" fmla="*/ 1018524 h 1823993"/>
                <a:gd name="connsiteX4" fmla="*/ 1212736 w 1512170"/>
                <a:gd name="connsiteY4" fmla="*/ 1624371 h 1823993"/>
                <a:gd name="connsiteX5" fmla="*/ 1312547 w 1512170"/>
                <a:gd name="connsiteY5" fmla="*/ 1546312 h 1823993"/>
                <a:gd name="connsiteX6" fmla="*/ 1402856 w 1512170"/>
                <a:gd name="connsiteY6" fmla="*/ 1823993 h 1823993"/>
                <a:gd name="connsiteX7" fmla="*/ 1058266 w 1512170"/>
                <a:gd name="connsiteY7" fmla="*/ 1735882 h 1823993"/>
                <a:gd name="connsiteX8" fmla="*/ 1124625 w 1512170"/>
                <a:gd name="connsiteY8" fmla="*/ 1635521 h 1823993"/>
                <a:gd name="connsiteX9" fmla="*/ 567064 w 1512170"/>
                <a:gd name="connsiteY9" fmla="*/ 1018524 h 1823993"/>
                <a:gd name="connsiteX10" fmla="*/ 0 w 1512170"/>
                <a:gd name="connsiteY10" fmla="*/ 1018524 h 1823993"/>
                <a:gd name="connsiteX11" fmla="*/ 0 w 1512170"/>
                <a:gd name="connsiteY11" fmla="*/ 0 h 1823993"/>
                <a:gd name="connsiteX0" fmla="*/ 0 w 1512170"/>
                <a:gd name="connsiteY0" fmla="*/ 0 h 1823993"/>
                <a:gd name="connsiteX1" fmla="*/ 1512170 w 1512170"/>
                <a:gd name="connsiteY1" fmla="*/ 0 h 1823993"/>
                <a:gd name="connsiteX2" fmla="*/ 1512170 w 1512170"/>
                <a:gd name="connsiteY2" fmla="*/ 1018524 h 1823993"/>
                <a:gd name="connsiteX3" fmla="*/ 945106 w 1512170"/>
                <a:gd name="connsiteY3" fmla="*/ 1018524 h 1823993"/>
                <a:gd name="connsiteX4" fmla="*/ 1212736 w 1512170"/>
                <a:gd name="connsiteY4" fmla="*/ 1624371 h 1823993"/>
                <a:gd name="connsiteX5" fmla="*/ 1312547 w 1512170"/>
                <a:gd name="connsiteY5" fmla="*/ 1546312 h 1823993"/>
                <a:gd name="connsiteX6" fmla="*/ 1402856 w 1512170"/>
                <a:gd name="connsiteY6" fmla="*/ 1823993 h 1823993"/>
                <a:gd name="connsiteX7" fmla="*/ 1058266 w 1512170"/>
                <a:gd name="connsiteY7" fmla="*/ 1735882 h 1823993"/>
                <a:gd name="connsiteX8" fmla="*/ 1124625 w 1512170"/>
                <a:gd name="connsiteY8" fmla="*/ 1635521 h 1823993"/>
                <a:gd name="connsiteX9" fmla="*/ 745484 w 1512170"/>
                <a:gd name="connsiteY9" fmla="*/ 1040827 h 1823993"/>
                <a:gd name="connsiteX10" fmla="*/ 0 w 1512170"/>
                <a:gd name="connsiteY10" fmla="*/ 1018524 h 1823993"/>
                <a:gd name="connsiteX11" fmla="*/ 0 w 1512170"/>
                <a:gd name="connsiteY11" fmla="*/ 0 h 1823993"/>
                <a:gd name="connsiteX0" fmla="*/ 0 w 1512170"/>
                <a:gd name="connsiteY0" fmla="*/ 0 h 1823993"/>
                <a:gd name="connsiteX1" fmla="*/ 1512170 w 1512170"/>
                <a:gd name="connsiteY1" fmla="*/ 0 h 1823993"/>
                <a:gd name="connsiteX2" fmla="*/ 1512170 w 1512170"/>
                <a:gd name="connsiteY2" fmla="*/ 1018524 h 1823993"/>
                <a:gd name="connsiteX3" fmla="*/ 945106 w 1512170"/>
                <a:gd name="connsiteY3" fmla="*/ 1018524 h 1823993"/>
                <a:gd name="connsiteX4" fmla="*/ 1212736 w 1512170"/>
                <a:gd name="connsiteY4" fmla="*/ 1624371 h 1823993"/>
                <a:gd name="connsiteX5" fmla="*/ 1275725 w 1512170"/>
                <a:gd name="connsiteY5" fmla="*/ 1468254 h 1823993"/>
                <a:gd name="connsiteX6" fmla="*/ 1402856 w 1512170"/>
                <a:gd name="connsiteY6" fmla="*/ 1823993 h 1823993"/>
                <a:gd name="connsiteX7" fmla="*/ 1058266 w 1512170"/>
                <a:gd name="connsiteY7" fmla="*/ 1735882 h 1823993"/>
                <a:gd name="connsiteX8" fmla="*/ 1124625 w 1512170"/>
                <a:gd name="connsiteY8" fmla="*/ 1635521 h 1823993"/>
                <a:gd name="connsiteX9" fmla="*/ 745484 w 1512170"/>
                <a:gd name="connsiteY9" fmla="*/ 1040827 h 1823993"/>
                <a:gd name="connsiteX10" fmla="*/ 0 w 1512170"/>
                <a:gd name="connsiteY10" fmla="*/ 1018524 h 1823993"/>
                <a:gd name="connsiteX11" fmla="*/ 0 w 1512170"/>
                <a:gd name="connsiteY11" fmla="*/ 0 h 1823993"/>
                <a:gd name="connsiteX0" fmla="*/ 0 w 1512170"/>
                <a:gd name="connsiteY0" fmla="*/ 0 h 1823993"/>
                <a:gd name="connsiteX1" fmla="*/ 1512170 w 1512170"/>
                <a:gd name="connsiteY1" fmla="*/ 0 h 1823993"/>
                <a:gd name="connsiteX2" fmla="*/ 1512170 w 1512170"/>
                <a:gd name="connsiteY2" fmla="*/ 1018524 h 1823993"/>
                <a:gd name="connsiteX3" fmla="*/ 945106 w 1512170"/>
                <a:gd name="connsiteY3" fmla="*/ 1018524 h 1823993"/>
                <a:gd name="connsiteX4" fmla="*/ 1175914 w 1512170"/>
                <a:gd name="connsiteY4" fmla="*/ 1568615 h 1823993"/>
                <a:gd name="connsiteX5" fmla="*/ 1275725 w 1512170"/>
                <a:gd name="connsiteY5" fmla="*/ 1468254 h 1823993"/>
                <a:gd name="connsiteX6" fmla="*/ 1402856 w 1512170"/>
                <a:gd name="connsiteY6" fmla="*/ 1823993 h 1823993"/>
                <a:gd name="connsiteX7" fmla="*/ 1058266 w 1512170"/>
                <a:gd name="connsiteY7" fmla="*/ 1735882 h 1823993"/>
                <a:gd name="connsiteX8" fmla="*/ 1124625 w 1512170"/>
                <a:gd name="connsiteY8" fmla="*/ 1635521 h 1823993"/>
                <a:gd name="connsiteX9" fmla="*/ 745484 w 1512170"/>
                <a:gd name="connsiteY9" fmla="*/ 1040827 h 1823993"/>
                <a:gd name="connsiteX10" fmla="*/ 0 w 1512170"/>
                <a:gd name="connsiteY10" fmla="*/ 1018524 h 1823993"/>
                <a:gd name="connsiteX11" fmla="*/ 0 w 1512170"/>
                <a:gd name="connsiteY11" fmla="*/ 0 h 1823993"/>
                <a:gd name="connsiteX0" fmla="*/ 0 w 1512170"/>
                <a:gd name="connsiteY0" fmla="*/ 0 h 2032125"/>
                <a:gd name="connsiteX1" fmla="*/ 1512170 w 1512170"/>
                <a:gd name="connsiteY1" fmla="*/ 0 h 2032125"/>
                <a:gd name="connsiteX2" fmla="*/ 1512170 w 1512170"/>
                <a:gd name="connsiteY2" fmla="*/ 1018524 h 2032125"/>
                <a:gd name="connsiteX3" fmla="*/ 945106 w 1512170"/>
                <a:gd name="connsiteY3" fmla="*/ 1018524 h 2032125"/>
                <a:gd name="connsiteX4" fmla="*/ 1175914 w 1512170"/>
                <a:gd name="connsiteY4" fmla="*/ 1568615 h 2032125"/>
                <a:gd name="connsiteX5" fmla="*/ 1275725 w 1512170"/>
                <a:gd name="connsiteY5" fmla="*/ 1468254 h 2032125"/>
                <a:gd name="connsiteX6" fmla="*/ 1421000 w 1512170"/>
                <a:gd name="connsiteY6" fmla="*/ 2032125 h 2032125"/>
                <a:gd name="connsiteX7" fmla="*/ 1058266 w 1512170"/>
                <a:gd name="connsiteY7" fmla="*/ 1735882 h 2032125"/>
                <a:gd name="connsiteX8" fmla="*/ 1124625 w 1512170"/>
                <a:gd name="connsiteY8" fmla="*/ 1635521 h 2032125"/>
                <a:gd name="connsiteX9" fmla="*/ 745484 w 1512170"/>
                <a:gd name="connsiteY9" fmla="*/ 1040827 h 2032125"/>
                <a:gd name="connsiteX10" fmla="*/ 0 w 1512170"/>
                <a:gd name="connsiteY10" fmla="*/ 1018524 h 2032125"/>
                <a:gd name="connsiteX11" fmla="*/ 0 w 1512170"/>
                <a:gd name="connsiteY11" fmla="*/ 0 h 2032125"/>
                <a:gd name="connsiteX0" fmla="*/ 0 w 1512170"/>
                <a:gd name="connsiteY0" fmla="*/ 0 h 2136192"/>
                <a:gd name="connsiteX1" fmla="*/ 1512170 w 1512170"/>
                <a:gd name="connsiteY1" fmla="*/ 0 h 2136192"/>
                <a:gd name="connsiteX2" fmla="*/ 1512170 w 1512170"/>
                <a:gd name="connsiteY2" fmla="*/ 1018524 h 2136192"/>
                <a:gd name="connsiteX3" fmla="*/ 945106 w 1512170"/>
                <a:gd name="connsiteY3" fmla="*/ 1018524 h 2136192"/>
                <a:gd name="connsiteX4" fmla="*/ 1175914 w 1512170"/>
                <a:gd name="connsiteY4" fmla="*/ 1568615 h 2136192"/>
                <a:gd name="connsiteX5" fmla="*/ 1275725 w 1512170"/>
                <a:gd name="connsiteY5" fmla="*/ 1468254 h 2136192"/>
                <a:gd name="connsiteX6" fmla="*/ 1070216 w 1512170"/>
                <a:gd name="connsiteY6" fmla="*/ 2136192 h 2136192"/>
                <a:gd name="connsiteX7" fmla="*/ 1058266 w 1512170"/>
                <a:gd name="connsiteY7" fmla="*/ 1735882 h 2136192"/>
                <a:gd name="connsiteX8" fmla="*/ 1124625 w 1512170"/>
                <a:gd name="connsiteY8" fmla="*/ 1635521 h 2136192"/>
                <a:gd name="connsiteX9" fmla="*/ 745484 w 1512170"/>
                <a:gd name="connsiteY9" fmla="*/ 1040827 h 2136192"/>
                <a:gd name="connsiteX10" fmla="*/ 0 w 1512170"/>
                <a:gd name="connsiteY10" fmla="*/ 1018524 h 2136192"/>
                <a:gd name="connsiteX11" fmla="*/ 0 w 1512170"/>
                <a:gd name="connsiteY11" fmla="*/ 0 h 2136192"/>
                <a:gd name="connsiteX0" fmla="*/ 0 w 1512170"/>
                <a:gd name="connsiteY0" fmla="*/ 0 h 2136192"/>
                <a:gd name="connsiteX1" fmla="*/ 1512170 w 1512170"/>
                <a:gd name="connsiteY1" fmla="*/ 0 h 2136192"/>
                <a:gd name="connsiteX2" fmla="*/ 1512170 w 1512170"/>
                <a:gd name="connsiteY2" fmla="*/ 1018524 h 2136192"/>
                <a:gd name="connsiteX3" fmla="*/ 945106 w 1512170"/>
                <a:gd name="connsiteY3" fmla="*/ 1018524 h 2136192"/>
                <a:gd name="connsiteX4" fmla="*/ 1175914 w 1512170"/>
                <a:gd name="connsiteY4" fmla="*/ 1568615 h 2136192"/>
                <a:gd name="connsiteX5" fmla="*/ 1275725 w 1512170"/>
                <a:gd name="connsiteY5" fmla="*/ 1468254 h 2136192"/>
                <a:gd name="connsiteX6" fmla="*/ 1070216 w 1512170"/>
                <a:gd name="connsiteY6" fmla="*/ 2136192 h 2136192"/>
                <a:gd name="connsiteX7" fmla="*/ 864730 w 1512170"/>
                <a:gd name="connsiteY7" fmla="*/ 1616950 h 2136192"/>
                <a:gd name="connsiteX8" fmla="*/ 1124625 w 1512170"/>
                <a:gd name="connsiteY8" fmla="*/ 1635521 h 2136192"/>
                <a:gd name="connsiteX9" fmla="*/ 745484 w 1512170"/>
                <a:gd name="connsiteY9" fmla="*/ 1040827 h 2136192"/>
                <a:gd name="connsiteX10" fmla="*/ 0 w 1512170"/>
                <a:gd name="connsiteY10" fmla="*/ 1018524 h 2136192"/>
                <a:gd name="connsiteX11" fmla="*/ 0 w 1512170"/>
                <a:gd name="connsiteY11" fmla="*/ 0 h 2136192"/>
                <a:gd name="connsiteX0" fmla="*/ 0 w 1512170"/>
                <a:gd name="connsiteY0" fmla="*/ 0 h 2136192"/>
                <a:gd name="connsiteX1" fmla="*/ 1512170 w 1512170"/>
                <a:gd name="connsiteY1" fmla="*/ 0 h 2136192"/>
                <a:gd name="connsiteX2" fmla="*/ 1512170 w 1512170"/>
                <a:gd name="connsiteY2" fmla="*/ 1018524 h 2136192"/>
                <a:gd name="connsiteX3" fmla="*/ 945106 w 1512170"/>
                <a:gd name="connsiteY3" fmla="*/ 1018524 h 2136192"/>
                <a:gd name="connsiteX4" fmla="*/ 1175914 w 1512170"/>
                <a:gd name="connsiteY4" fmla="*/ 1568615 h 2136192"/>
                <a:gd name="connsiteX5" fmla="*/ 1275725 w 1512170"/>
                <a:gd name="connsiteY5" fmla="*/ 1468254 h 2136192"/>
                <a:gd name="connsiteX6" fmla="*/ 1070216 w 1512170"/>
                <a:gd name="connsiteY6" fmla="*/ 2136192 h 2136192"/>
                <a:gd name="connsiteX7" fmla="*/ 864730 w 1512170"/>
                <a:gd name="connsiteY7" fmla="*/ 1616950 h 2136192"/>
                <a:gd name="connsiteX8" fmla="*/ 967377 w 1512170"/>
                <a:gd name="connsiteY8" fmla="*/ 1620654 h 2136192"/>
                <a:gd name="connsiteX9" fmla="*/ 745484 w 1512170"/>
                <a:gd name="connsiteY9" fmla="*/ 1040827 h 2136192"/>
                <a:gd name="connsiteX10" fmla="*/ 0 w 1512170"/>
                <a:gd name="connsiteY10" fmla="*/ 1018524 h 2136192"/>
                <a:gd name="connsiteX11" fmla="*/ 0 w 1512170"/>
                <a:gd name="connsiteY11" fmla="*/ 0 h 2136192"/>
                <a:gd name="connsiteX0" fmla="*/ 0 w 1512170"/>
                <a:gd name="connsiteY0" fmla="*/ 0 h 2136192"/>
                <a:gd name="connsiteX1" fmla="*/ 1512170 w 1512170"/>
                <a:gd name="connsiteY1" fmla="*/ 0 h 2136192"/>
                <a:gd name="connsiteX2" fmla="*/ 1512170 w 1512170"/>
                <a:gd name="connsiteY2" fmla="*/ 1018524 h 2136192"/>
                <a:gd name="connsiteX3" fmla="*/ 945106 w 1512170"/>
                <a:gd name="connsiteY3" fmla="*/ 1018524 h 2136192"/>
                <a:gd name="connsiteX4" fmla="*/ 1061002 w 1512170"/>
                <a:gd name="connsiteY4" fmla="*/ 1628081 h 2136192"/>
                <a:gd name="connsiteX5" fmla="*/ 1275725 w 1512170"/>
                <a:gd name="connsiteY5" fmla="*/ 1468254 h 2136192"/>
                <a:gd name="connsiteX6" fmla="*/ 1070216 w 1512170"/>
                <a:gd name="connsiteY6" fmla="*/ 2136192 h 2136192"/>
                <a:gd name="connsiteX7" fmla="*/ 864730 w 1512170"/>
                <a:gd name="connsiteY7" fmla="*/ 1616950 h 2136192"/>
                <a:gd name="connsiteX8" fmla="*/ 967377 w 1512170"/>
                <a:gd name="connsiteY8" fmla="*/ 1620654 h 2136192"/>
                <a:gd name="connsiteX9" fmla="*/ 745484 w 1512170"/>
                <a:gd name="connsiteY9" fmla="*/ 1040827 h 2136192"/>
                <a:gd name="connsiteX10" fmla="*/ 0 w 1512170"/>
                <a:gd name="connsiteY10" fmla="*/ 1018524 h 2136192"/>
                <a:gd name="connsiteX11" fmla="*/ 0 w 1512170"/>
                <a:gd name="connsiteY11" fmla="*/ 0 h 2136192"/>
                <a:gd name="connsiteX0" fmla="*/ 0 w 1512170"/>
                <a:gd name="connsiteY0" fmla="*/ 0 h 2136192"/>
                <a:gd name="connsiteX1" fmla="*/ 1512170 w 1512170"/>
                <a:gd name="connsiteY1" fmla="*/ 0 h 2136192"/>
                <a:gd name="connsiteX2" fmla="*/ 1512170 w 1512170"/>
                <a:gd name="connsiteY2" fmla="*/ 1018524 h 2136192"/>
                <a:gd name="connsiteX3" fmla="*/ 945106 w 1512170"/>
                <a:gd name="connsiteY3" fmla="*/ 1018524 h 2136192"/>
                <a:gd name="connsiteX4" fmla="*/ 1061002 w 1512170"/>
                <a:gd name="connsiteY4" fmla="*/ 1628081 h 2136192"/>
                <a:gd name="connsiteX5" fmla="*/ 1191053 w 1512170"/>
                <a:gd name="connsiteY5" fmla="*/ 1616921 h 2136192"/>
                <a:gd name="connsiteX6" fmla="*/ 1070216 w 1512170"/>
                <a:gd name="connsiteY6" fmla="*/ 2136192 h 2136192"/>
                <a:gd name="connsiteX7" fmla="*/ 864730 w 1512170"/>
                <a:gd name="connsiteY7" fmla="*/ 1616950 h 2136192"/>
                <a:gd name="connsiteX8" fmla="*/ 967377 w 1512170"/>
                <a:gd name="connsiteY8" fmla="*/ 1620654 h 2136192"/>
                <a:gd name="connsiteX9" fmla="*/ 745484 w 1512170"/>
                <a:gd name="connsiteY9" fmla="*/ 1040827 h 2136192"/>
                <a:gd name="connsiteX10" fmla="*/ 0 w 1512170"/>
                <a:gd name="connsiteY10" fmla="*/ 1018524 h 2136192"/>
                <a:gd name="connsiteX11" fmla="*/ 0 w 1512170"/>
                <a:gd name="connsiteY11" fmla="*/ 0 h 2136192"/>
                <a:gd name="connsiteX0" fmla="*/ 0 w 1512170"/>
                <a:gd name="connsiteY0" fmla="*/ 0 h 2136192"/>
                <a:gd name="connsiteX1" fmla="*/ 1512170 w 1512170"/>
                <a:gd name="connsiteY1" fmla="*/ 0 h 2136192"/>
                <a:gd name="connsiteX2" fmla="*/ 1512170 w 1512170"/>
                <a:gd name="connsiteY2" fmla="*/ 1018524 h 2136192"/>
                <a:gd name="connsiteX3" fmla="*/ 945106 w 1512170"/>
                <a:gd name="connsiteY3" fmla="*/ 1018524 h 2136192"/>
                <a:gd name="connsiteX4" fmla="*/ 1061002 w 1512170"/>
                <a:gd name="connsiteY4" fmla="*/ 1628081 h 2136192"/>
                <a:gd name="connsiteX5" fmla="*/ 1421909 w 1512170"/>
                <a:gd name="connsiteY5" fmla="*/ 1564447 h 2136192"/>
                <a:gd name="connsiteX6" fmla="*/ 1070216 w 1512170"/>
                <a:gd name="connsiteY6" fmla="*/ 2136192 h 2136192"/>
                <a:gd name="connsiteX7" fmla="*/ 864730 w 1512170"/>
                <a:gd name="connsiteY7" fmla="*/ 1616950 h 2136192"/>
                <a:gd name="connsiteX8" fmla="*/ 967377 w 1512170"/>
                <a:gd name="connsiteY8" fmla="*/ 1620654 h 2136192"/>
                <a:gd name="connsiteX9" fmla="*/ 745484 w 1512170"/>
                <a:gd name="connsiteY9" fmla="*/ 1040827 h 2136192"/>
                <a:gd name="connsiteX10" fmla="*/ 0 w 1512170"/>
                <a:gd name="connsiteY10" fmla="*/ 1018524 h 2136192"/>
                <a:gd name="connsiteX11" fmla="*/ 0 w 1512170"/>
                <a:gd name="connsiteY11" fmla="*/ 0 h 2136192"/>
                <a:gd name="connsiteX0" fmla="*/ 0 w 1512170"/>
                <a:gd name="connsiteY0" fmla="*/ 0 h 2136192"/>
                <a:gd name="connsiteX1" fmla="*/ 1512170 w 1512170"/>
                <a:gd name="connsiteY1" fmla="*/ 0 h 2136192"/>
                <a:gd name="connsiteX2" fmla="*/ 1512170 w 1512170"/>
                <a:gd name="connsiteY2" fmla="*/ 1018524 h 2136192"/>
                <a:gd name="connsiteX3" fmla="*/ 945106 w 1512170"/>
                <a:gd name="connsiteY3" fmla="*/ 1018524 h 2136192"/>
                <a:gd name="connsiteX4" fmla="*/ 1209410 w 1512170"/>
                <a:gd name="connsiteY4" fmla="*/ 1601844 h 2136192"/>
                <a:gd name="connsiteX5" fmla="*/ 1421909 w 1512170"/>
                <a:gd name="connsiteY5" fmla="*/ 1564447 h 2136192"/>
                <a:gd name="connsiteX6" fmla="*/ 1070216 w 1512170"/>
                <a:gd name="connsiteY6" fmla="*/ 2136192 h 2136192"/>
                <a:gd name="connsiteX7" fmla="*/ 864730 w 1512170"/>
                <a:gd name="connsiteY7" fmla="*/ 1616950 h 2136192"/>
                <a:gd name="connsiteX8" fmla="*/ 967377 w 1512170"/>
                <a:gd name="connsiteY8" fmla="*/ 1620654 h 2136192"/>
                <a:gd name="connsiteX9" fmla="*/ 745484 w 1512170"/>
                <a:gd name="connsiteY9" fmla="*/ 1040827 h 2136192"/>
                <a:gd name="connsiteX10" fmla="*/ 0 w 1512170"/>
                <a:gd name="connsiteY10" fmla="*/ 1018524 h 2136192"/>
                <a:gd name="connsiteX11" fmla="*/ 0 w 1512170"/>
                <a:gd name="connsiteY11" fmla="*/ 0 h 2136192"/>
                <a:gd name="connsiteX0" fmla="*/ 0 w 1512170"/>
                <a:gd name="connsiteY0" fmla="*/ 0 h 2136192"/>
                <a:gd name="connsiteX1" fmla="*/ 1512170 w 1512170"/>
                <a:gd name="connsiteY1" fmla="*/ 0 h 2136192"/>
                <a:gd name="connsiteX2" fmla="*/ 1512170 w 1512170"/>
                <a:gd name="connsiteY2" fmla="*/ 1018524 h 2136192"/>
                <a:gd name="connsiteX3" fmla="*/ 945106 w 1512170"/>
                <a:gd name="connsiteY3" fmla="*/ 1018524 h 2136192"/>
                <a:gd name="connsiteX4" fmla="*/ 1209410 w 1512170"/>
                <a:gd name="connsiteY4" fmla="*/ 1601844 h 2136192"/>
                <a:gd name="connsiteX5" fmla="*/ 1421909 w 1512170"/>
                <a:gd name="connsiteY5" fmla="*/ 1564447 h 2136192"/>
                <a:gd name="connsiteX6" fmla="*/ 1070216 w 1512170"/>
                <a:gd name="connsiteY6" fmla="*/ 2136192 h 2136192"/>
                <a:gd name="connsiteX7" fmla="*/ 864730 w 1512170"/>
                <a:gd name="connsiteY7" fmla="*/ 1616950 h 2136192"/>
                <a:gd name="connsiteX8" fmla="*/ 1115785 w 1512170"/>
                <a:gd name="connsiteY8" fmla="*/ 1620654 h 2136192"/>
                <a:gd name="connsiteX9" fmla="*/ 745484 w 1512170"/>
                <a:gd name="connsiteY9" fmla="*/ 1040827 h 2136192"/>
                <a:gd name="connsiteX10" fmla="*/ 0 w 1512170"/>
                <a:gd name="connsiteY10" fmla="*/ 1018524 h 2136192"/>
                <a:gd name="connsiteX11" fmla="*/ 0 w 1512170"/>
                <a:gd name="connsiteY11" fmla="*/ 0 h 2136192"/>
                <a:gd name="connsiteX0" fmla="*/ 0 w 1512170"/>
                <a:gd name="connsiteY0" fmla="*/ 0 h 2136192"/>
                <a:gd name="connsiteX1" fmla="*/ 1512170 w 1512170"/>
                <a:gd name="connsiteY1" fmla="*/ 0 h 2136192"/>
                <a:gd name="connsiteX2" fmla="*/ 1512170 w 1512170"/>
                <a:gd name="connsiteY2" fmla="*/ 1018524 h 2136192"/>
                <a:gd name="connsiteX3" fmla="*/ 945106 w 1512170"/>
                <a:gd name="connsiteY3" fmla="*/ 1018524 h 2136192"/>
                <a:gd name="connsiteX4" fmla="*/ 1209410 w 1512170"/>
                <a:gd name="connsiteY4" fmla="*/ 1601844 h 2136192"/>
                <a:gd name="connsiteX5" fmla="*/ 1421909 w 1512170"/>
                <a:gd name="connsiteY5" fmla="*/ 1564447 h 2136192"/>
                <a:gd name="connsiteX6" fmla="*/ 1070216 w 1512170"/>
                <a:gd name="connsiteY6" fmla="*/ 2136192 h 2136192"/>
                <a:gd name="connsiteX7" fmla="*/ 947179 w 1512170"/>
                <a:gd name="connsiteY7" fmla="*/ 1616950 h 2136192"/>
                <a:gd name="connsiteX8" fmla="*/ 1115785 w 1512170"/>
                <a:gd name="connsiteY8" fmla="*/ 1620654 h 2136192"/>
                <a:gd name="connsiteX9" fmla="*/ 745484 w 1512170"/>
                <a:gd name="connsiteY9" fmla="*/ 1040827 h 2136192"/>
                <a:gd name="connsiteX10" fmla="*/ 0 w 1512170"/>
                <a:gd name="connsiteY10" fmla="*/ 1018524 h 2136192"/>
                <a:gd name="connsiteX11" fmla="*/ 0 w 1512170"/>
                <a:gd name="connsiteY11" fmla="*/ 0 h 2136192"/>
                <a:gd name="connsiteX0" fmla="*/ 0 w 1512170"/>
                <a:gd name="connsiteY0" fmla="*/ 0 h 2057479"/>
                <a:gd name="connsiteX1" fmla="*/ 1512170 w 1512170"/>
                <a:gd name="connsiteY1" fmla="*/ 0 h 2057479"/>
                <a:gd name="connsiteX2" fmla="*/ 1512170 w 1512170"/>
                <a:gd name="connsiteY2" fmla="*/ 1018524 h 2057479"/>
                <a:gd name="connsiteX3" fmla="*/ 945106 w 1512170"/>
                <a:gd name="connsiteY3" fmla="*/ 1018524 h 2057479"/>
                <a:gd name="connsiteX4" fmla="*/ 1209410 w 1512170"/>
                <a:gd name="connsiteY4" fmla="*/ 1601844 h 2057479"/>
                <a:gd name="connsiteX5" fmla="*/ 1421909 w 1512170"/>
                <a:gd name="connsiteY5" fmla="*/ 1564447 h 2057479"/>
                <a:gd name="connsiteX6" fmla="*/ 1325807 w 1512170"/>
                <a:gd name="connsiteY6" fmla="*/ 2057479 h 2057479"/>
                <a:gd name="connsiteX7" fmla="*/ 947179 w 1512170"/>
                <a:gd name="connsiteY7" fmla="*/ 1616950 h 2057479"/>
                <a:gd name="connsiteX8" fmla="*/ 1115785 w 1512170"/>
                <a:gd name="connsiteY8" fmla="*/ 1620654 h 2057479"/>
                <a:gd name="connsiteX9" fmla="*/ 745484 w 1512170"/>
                <a:gd name="connsiteY9" fmla="*/ 1040827 h 2057479"/>
                <a:gd name="connsiteX10" fmla="*/ 0 w 1512170"/>
                <a:gd name="connsiteY10" fmla="*/ 1018524 h 2057479"/>
                <a:gd name="connsiteX11" fmla="*/ 0 w 1512170"/>
                <a:gd name="connsiteY11" fmla="*/ 0 h 2057479"/>
                <a:gd name="connsiteX0" fmla="*/ 0 w 1512170"/>
                <a:gd name="connsiteY0" fmla="*/ 0 h 2057479"/>
                <a:gd name="connsiteX1" fmla="*/ 1512170 w 1512170"/>
                <a:gd name="connsiteY1" fmla="*/ 0 h 2057479"/>
                <a:gd name="connsiteX2" fmla="*/ 1512170 w 1512170"/>
                <a:gd name="connsiteY2" fmla="*/ 1018524 h 2057479"/>
                <a:gd name="connsiteX3" fmla="*/ 1266656 w 1512170"/>
                <a:gd name="connsiteY3" fmla="*/ 1044761 h 2057479"/>
                <a:gd name="connsiteX4" fmla="*/ 1209410 w 1512170"/>
                <a:gd name="connsiteY4" fmla="*/ 1601844 h 2057479"/>
                <a:gd name="connsiteX5" fmla="*/ 1421909 w 1512170"/>
                <a:gd name="connsiteY5" fmla="*/ 1564447 h 2057479"/>
                <a:gd name="connsiteX6" fmla="*/ 1325807 w 1512170"/>
                <a:gd name="connsiteY6" fmla="*/ 2057479 h 2057479"/>
                <a:gd name="connsiteX7" fmla="*/ 947179 w 1512170"/>
                <a:gd name="connsiteY7" fmla="*/ 1616950 h 2057479"/>
                <a:gd name="connsiteX8" fmla="*/ 1115785 w 1512170"/>
                <a:gd name="connsiteY8" fmla="*/ 1620654 h 2057479"/>
                <a:gd name="connsiteX9" fmla="*/ 745484 w 1512170"/>
                <a:gd name="connsiteY9" fmla="*/ 1040827 h 2057479"/>
                <a:gd name="connsiteX10" fmla="*/ 0 w 1512170"/>
                <a:gd name="connsiteY10" fmla="*/ 1018524 h 2057479"/>
                <a:gd name="connsiteX11" fmla="*/ 0 w 1512170"/>
                <a:gd name="connsiteY11" fmla="*/ 0 h 2057479"/>
                <a:gd name="connsiteX0" fmla="*/ 0 w 1512170"/>
                <a:gd name="connsiteY0" fmla="*/ 0 h 2057479"/>
                <a:gd name="connsiteX1" fmla="*/ 1512170 w 1512170"/>
                <a:gd name="connsiteY1" fmla="*/ 0 h 2057479"/>
                <a:gd name="connsiteX2" fmla="*/ 1512170 w 1512170"/>
                <a:gd name="connsiteY2" fmla="*/ 1018524 h 2057479"/>
                <a:gd name="connsiteX3" fmla="*/ 1266656 w 1512170"/>
                <a:gd name="connsiteY3" fmla="*/ 1044761 h 2057479"/>
                <a:gd name="connsiteX4" fmla="*/ 1209410 w 1512170"/>
                <a:gd name="connsiteY4" fmla="*/ 1601844 h 2057479"/>
                <a:gd name="connsiteX5" fmla="*/ 1421909 w 1512170"/>
                <a:gd name="connsiteY5" fmla="*/ 1564447 h 2057479"/>
                <a:gd name="connsiteX6" fmla="*/ 1325807 w 1512170"/>
                <a:gd name="connsiteY6" fmla="*/ 2057479 h 2057479"/>
                <a:gd name="connsiteX7" fmla="*/ 947179 w 1512170"/>
                <a:gd name="connsiteY7" fmla="*/ 1616950 h 2057479"/>
                <a:gd name="connsiteX8" fmla="*/ 1115785 w 1512170"/>
                <a:gd name="connsiteY8" fmla="*/ 1620654 h 2057479"/>
                <a:gd name="connsiteX9" fmla="*/ 1091769 w 1512170"/>
                <a:gd name="connsiteY9" fmla="*/ 1040827 h 2057479"/>
                <a:gd name="connsiteX10" fmla="*/ 0 w 1512170"/>
                <a:gd name="connsiteY10" fmla="*/ 1018524 h 2057479"/>
                <a:gd name="connsiteX11" fmla="*/ 0 w 1512170"/>
                <a:gd name="connsiteY11" fmla="*/ 0 h 2057479"/>
                <a:gd name="connsiteX0" fmla="*/ 0 w 1512170"/>
                <a:gd name="connsiteY0" fmla="*/ 0 h 2057479"/>
                <a:gd name="connsiteX1" fmla="*/ 1512170 w 1512170"/>
                <a:gd name="connsiteY1" fmla="*/ 0 h 2057479"/>
                <a:gd name="connsiteX2" fmla="*/ 1512170 w 1512170"/>
                <a:gd name="connsiteY2" fmla="*/ 1018524 h 2057479"/>
                <a:gd name="connsiteX3" fmla="*/ 1266656 w 1512170"/>
                <a:gd name="connsiteY3" fmla="*/ 1044761 h 2057479"/>
                <a:gd name="connsiteX4" fmla="*/ 1219163 w 1512170"/>
                <a:gd name="connsiteY4" fmla="*/ 1375576 h 2057479"/>
                <a:gd name="connsiteX5" fmla="*/ 1421909 w 1512170"/>
                <a:gd name="connsiteY5" fmla="*/ 1564447 h 2057479"/>
                <a:gd name="connsiteX6" fmla="*/ 1325807 w 1512170"/>
                <a:gd name="connsiteY6" fmla="*/ 2057479 h 2057479"/>
                <a:gd name="connsiteX7" fmla="*/ 947179 w 1512170"/>
                <a:gd name="connsiteY7" fmla="*/ 1616950 h 2057479"/>
                <a:gd name="connsiteX8" fmla="*/ 1115785 w 1512170"/>
                <a:gd name="connsiteY8" fmla="*/ 1620654 h 2057479"/>
                <a:gd name="connsiteX9" fmla="*/ 1091769 w 1512170"/>
                <a:gd name="connsiteY9" fmla="*/ 1040827 h 2057479"/>
                <a:gd name="connsiteX10" fmla="*/ 0 w 1512170"/>
                <a:gd name="connsiteY10" fmla="*/ 1018524 h 2057479"/>
                <a:gd name="connsiteX11" fmla="*/ 0 w 1512170"/>
                <a:gd name="connsiteY11" fmla="*/ 0 h 2057479"/>
                <a:gd name="connsiteX0" fmla="*/ 0 w 1512170"/>
                <a:gd name="connsiteY0" fmla="*/ 0 h 2057479"/>
                <a:gd name="connsiteX1" fmla="*/ 1512170 w 1512170"/>
                <a:gd name="connsiteY1" fmla="*/ 0 h 2057479"/>
                <a:gd name="connsiteX2" fmla="*/ 1512170 w 1512170"/>
                <a:gd name="connsiteY2" fmla="*/ 1018524 h 2057479"/>
                <a:gd name="connsiteX3" fmla="*/ 1266656 w 1512170"/>
                <a:gd name="connsiteY3" fmla="*/ 1044761 h 2057479"/>
                <a:gd name="connsiteX4" fmla="*/ 1219163 w 1512170"/>
                <a:gd name="connsiteY4" fmla="*/ 1375576 h 2057479"/>
                <a:gd name="connsiteX5" fmla="*/ 1421909 w 1512170"/>
                <a:gd name="connsiteY5" fmla="*/ 1564447 h 2057479"/>
                <a:gd name="connsiteX6" fmla="*/ 1325807 w 1512170"/>
                <a:gd name="connsiteY6" fmla="*/ 2057479 h 2057479"/>
                <a:gd name="connsiteX7" fmla="*/ 947179 w 1512170"/>
                <a:gd name="connsiteY7" fmla="*/ 1616950 h 2057479"/>
                <a:gd name="connsiteX8" fmla="*/ 1106033 w 1512170"/>
                <a:gd name="connsiteY8" fmla="*/ 1369244 h 2057479"/>
                <a:gd name="connsiteX9" fmla="*/ 1091769 w 1512170"/>
                <a:gd name="connsiteY9" fmla="*/ 1040827 h 2057479"/>
                <a:gd name="connsiteX10" fmla="*/ 0 w 1512170"/>
                <a:gd name="connsiteY10" fmla="*/ 1018524 h 2057479"/>
                <a:gd name="connsiteX11" fmla="*/ 0 w 1512170"/>
                <a:gd name="connsiteY11" fmla="*/ 0 h 2057479"/>
                <a:gd name="connsiteX0" fmla="*/ 0 w 1512170"/>
                <a:gd name="connsiteY0" fmla="*/ 0 h 2057479"/>
                <a:gd name="connsiteX1" fmla="*/ 1512170 w 1512170"/>
                <a:gd name="connsiteY1" fmla="*/ 0 h 2057479"/>
                <a:gd name="connsiteX2" fmla="*/ 1512170 w 1512170"/>
                <a:gd name="connsiteY2" fmla="*/ 1018524 h 2057479"/>
                <a:gd name="connsiteX3" fmla="*/ 1266656 w 1512170"/>
                <a:gd name="connsiteY3" fmla="*/ 1044761 h 2057479"/>
                <a:gd name="connsiteX4" fmla="*/ 1219163 w 1512170"/>
                <a:gd name="connsiteY4" fmla="*/ 1375576 h 2057479"/>
                <a:gd name="connsiteX5" fmla="*/ 1451166 w 1512170"/>
                <a:gd name="connsiteY5" fmla="*/ 1338180 h 2057479"/>
                <a:gd name="connsiteX6" fmla="*/ 1325807 w 1512170"/>
                <a:gd name="connsiteY6" fmla="*/ 2057479 h 2057479"/>
                <a:gd name="connsiteX7" fmla="*/ 947179 w 1512170"/>
                <a:gd name="connsiteY7" fmla="*/ 1616950 h 2057479"/>
                <a:gd name="connsiteX8" fmla="*/ 1106033 w 1512170"/>
                <a:gd name="connsiteY8" fmla="*/ 1369244 h 2057479"/>
                <a:gd name="connsiteX9" fmla="*/ 1091769 w 1512170"/>
                <a:gd name="connsiteY9" fmla="*/ 1040827 h 2057479"/>
                <a:gd name="connsiteX10" fmla="*/ 0 w 1512170"/>
                <a:gd name="connsiteY10" fmla="*/ 1018524 h 2057479"/>
                <a:gd name="connsiteX11" fmla="*/ 0 w 1512170"/>
                <a:gd name="connsiteY11" fmla="*/ 0 h 2057479"/>
                <a:gd name="connsiteX0" fmla="*/ 0 w 1512170"/>
                <a:gd name="connsiteY0" fmla="*/ 0 h 2057479"/>
                <a:gd name="connsiteX1" fmla="*/ 1512170 w 1512170"/>
                <a:gd name="connsiteY1" fmla="*/ 0 h 2057479"/>
                <a:gd name="connsiteX2" fmla="*/ 1512170 w 1512170"/>
                <a:gd name="connsiteY2" fmla="*/ 1018524 h 2057479"/>
                <a:gd name="connsiteX3" fmla="*/ 1266656 w 1512170"/>
                <a:gd name="connsiteY3" fmla="*/ 1044761 h 2057479"/>
                <a:gd name="connsiteX4" fmla="*/ 1219163 w 1512170"/>
                <a:gd name="connsiteY4" fmla="*/ 1375576 h 2057479"/>
                <a:gd name="connsiteX5" fmla="*/ 1451166 w 1512170"/>
                <a:gd name="connsiteY5" fmla="*/ 1338180 h 2057479"/>
                <a:gd name="connsiteX6" fmla="*/ 1325807 w 1512170"/>
                <a:gd name="connsiteY6" fmla="*/ 2057479 h 2057479"/>
                <a:gd name="connsiteX7" fmla="*/ 966684 w 1512170"/>
                <a:gd name="connsiteY7" fmla="*/ 1340400 h 2057479"/>
                <a:gd name="connsiteX8" fmla="*/ 1106033 w 1512170"/>
                <a:gd name="connsiteY8" fmla="*/ 1369244 h 2057479"/>
                <a:gd name="connsiteX9" fmla="*/ 1091769 w 1512170"/>
                <a:gd name="connsiteY9" fmla="*/ 1040827 h 2057479"/>
                <a:gd name="connsiteX10" fmla="*/ 0 w 1512170"/>
                <a:gd name="connsiteY10" fmla="*/ 1018524 h 2057479"/>
                <a:gd name="connsiteX11" fmla="*/ 0 w 1512170"/>
                <a:gd name="connsiteY11" fmla="*/ 0 h 2057479"/>
                <a:gd name="connsiteX0" fmla="*/ 0 w 1512170"/>
                <a:gd name="connsiteY0" fmla="*/ 0 h 1705505"/>
                <a:gd name="connsiteX1" fmla="*/ 1512170 w 1512170"/>
                <a:gd name="connsiteY1" fmla="*/ 0 h 1705505"/>
                <a:gd name="connsiteX2" fmla="*/ 1512170 w 1512170"/>
                <a:gd name="connsiteY2" fmla="*/ 1018524 h 1705505"/>
                <a:gd name="connsiteX3" fmla="*/ 1266656 w 1512170"/>
                <a:gd name="connsiteY3" fmla="*/ 1044761 h 1705505"/>
                <a:gd name="connsiteX4" fmla="*/ 1219163 w 1512170"/>
                <a:gd name="connsiteY4" fmla="*/ 1375576 h 1705505"/>
                <a:gd name="connsiteX5" fmla="*/ 1451166 w 1512170"/>
                <a:gd name="connsiteY5" fmla="*/ 1338180 h 1705505"/>
                <a:gd name="connsiteX6" fmla="*/ 1277046 w 1512170"/>
                <a:gd name="connsiteY6" fmla="*/ 1705505 h 1705505"/>
                <a:gd name="connsiteX7" fmla="*/ 966684 w 1512170"/>
                <a:gd name="connsiteY7" fmla="*/ 1340400 h 1705505"/>
                <a:gd name="connsiteX8" fmla="*/ 1106033 w 1512170"/>
                <a:gd name="connsiteY8" fmla="*/ 1369244 h 1705505"/>
                <a:gd name="connsiteX9" fmla="*/ 1091769 w 1512170"/>
                <a:gd name="connsiteY9" fmla="*/ 1040827 h 1705505"/>
                <a:gd name="connsiteX10" fmla="*/ 0 w 1512170"/>
                <a:gd name="connsiteY10" fmla="*/ 1018524 h 1705505"/>
                <a:gd name="connsiteX11" fmla="*/ 0 w 1512170"/>
                <a:gd name="connsiteY11" fmla="*/ 0 h 1705505"/>
                <a:gd name="connsiteX0" fmla="*/ 0 w 1512170"/>
                <a:gd name="connsiteY0" fmla="*/ 0 h 1705505"/>
                <a:gd name="connsiteX1" fmla="*/ 1512170 w 1512170"/>
                <a:gd name="connsiteY1" fmla="*/ 0 h 1705505"/>
                <a:gd name="connsiteX2" fmla="*/ 1512170 w 1512170"/>
                <a:gd name="connsiteY2" fmla="*/ 1018524 h 1705505"/>
                <a:gd name="connsiteX3" fmla="*/ 1266656 w 1512170"/>
                <a:gd name="connsiteY3" fmla="*/ 1044761 h 1705505"/>
                <a:gd name="connsiteX4" fmla="*/ 1234575 w 1512170"/>
                <a:gd name="connsiteY4" fmla="*/ 1309355 h 1705505"/>
                <a:gd name="connsiteX5" fmla="*/ 1451166 w 1512170"/>
                <a:gd name="connsiteY5" fmla="*/ 1338180 h 1705505"/>
                <a:gd name="connsiteX6" fmla="*/ 1277046 w 1512170"/>
                <a:gd name="connsiteY6" fmla="*/ 1705505 h 1705505"/>
                <a:gd name="connsiteX7" fmla="*/ 966684 w 1512170"/>
                <a:gd name="connsiteY7" fmla="*/ 1340400 h 1705505"/>
                <a:gd name="connsiteX8" fmla="*/ 1106033 w 1512170"/>
                <a:gd name="connsiteY8" fmla="*/ 1369244 h 1705505"/>
                <a:gd name="connsiteX9" fmla="*/ 1091769 w 1512170"/>
                <a:gd name="connsiteY9" fmla="*/ 1040827 h 1705505"/>
                <a:gd name="connsiteX10" fmla="*/ 0 w 1512170"/>
                <a:gd name="connsiteY10" fmla="*/ 1018524 h 1705505"/>
                <a:gd name="connsiteX11" fmla="*/ 0 w 1512170"/>
                <a:gd name="connsiteY11" fmla="*/ 0 h 1705505"/>
                <a:gd name="connsiteX0" fmla="*/ 0 w 1512170"/>
                <a:gd name="connsiteY0" fmla="*/ 0 h 1705505"/>
                <a:gd name="connsiteX1" fmla="*/ 1512170 w 1512170"/>
                <a:gd name="connsiteY1" fmla="*/ 0 h 1705505"/>
                <a:gd name="connsiteX2" fmla="*/ 1512170 w 1512170"/>
                <a:gd name="connsiteY2" fmla="*/ 1018524 h 1705505"/>
                <a:gd name="connsiteX3" fmla="*/ 1266656 w 1512170"/>
                <a:gd name="connsiteY3" fmla="*/ 1044761 h 1705505"/>
                <a:gd name="connsiteX4" fmla="*/ 1234575 w 1512170"/>
                <a:gd name="connsiteY4" fmla="*/ 1309355 h 1705505"/>
                <a:gd name="connsiteX5" fmla="*/ 1451166 w 1512170"/>
                <a:gd name="connsiteY5" fmla="*/ 1338180 h 1705505"/>
                <a:gd name="connsiteX6" fmla="*/ 1277046 w 1512170"/>
                <a:gd name="connsiteY6" fmla="*/ 1705505 h 1705505"/>
                <a:gd name="connsiteX7" fmla="*/ 966684 w 1512170"/>
                <a:gd name="connsiteY7" fmla="*/ 1340400 h 1705505"/>
                <a:gd name="connsiteX8" fmla="*/ 1095759 w 1512170"/>
                <a:gd name="connsiteY8" fmla="*/ 1250048 h 1705505"/>
                <a:gd name="connsiteX9" fmla="*/ 1091769 w 1512170"/>
                <a:gd name="connsiteY9" fmla="*/ 1040827 h 1705505"/>
                <a:gd name="connsiteX10" fmla="*/ 0 w 1512170"/>
                <a:gd name="connsiteY10" fmla="*/ 1018524 h 1705505"/>
                <a:gd name="connsiteX11" fmla="*/ 0 w 1512170"/>
                <a:gd name="connsiteY11" fmla="*/ 0 h 1705505"/>
                <a:gd name="connsiteX0" fmla="*/ 0 w 1512170"/>
                <a:gd name="connsiteY0" fmla="*/ 0 h 1705505"/>
                <a:gd name="connsiteX1" fmla="*/ 1512170 w 1512170"/>
                <a:gd name="connsiteY1" fmla="*/ 0 h 1705505"/>
                <a:gd name="connsiteX2" fmla="*/ 1512170 w 1512170"/>
                <a:gd name="connsiteY2" fmla="*/ 1018524 h 1705505"/>
                <a:gd name="connsiteX3" fmla="*/ 1266656 w 1512170"/>
                <a:gd name="connsiteY3" fmla="*/ 1044761 h 1705505"/>
                <a:gd name="connsiteX4" fmla="*/ 1234575 w 1512170"/>
                <a:gd name="connsiteY4" fmla="*/ 1243134 h 1705505"/>
                <a:gd name="connsiteX5" fmla="*/ 1451166 w 1512170"/>
                <a:gd name="connsiteY5" fmla="*/ 1338180 h 1705505"/>
                <a:gd name="connsiteX6" fmla="*/ 1277046 w 1512170"/>
                <a:gd name="connsiteY6" fmla="*/ 1705505 h 1705505"/>
                <a:gd name="connsiteX7" fmla="*/ 966684 w 1512170"/>
                <a:gd name="connsiteY7" fmla="*/ 1340400 h 1705505"/>
                <a:gd name="connsiteX8" fmla="*/ 1095759 w 1512170"/>
                <a:gd name="connsiteY8" fmla="*/ 1250048 h 1705505"/>
                <a:gd name="connsiteX9" fmla="*/ 1091769 w 1512170"/>
                <a:gd name="connsiteY9" fmla="*/ 1040827 h 1705505"/>
                <a:gd name="connsiteX10" fmla="*/ 0 w 1512170"/>
                <a:gd name="connsiteY10" fmla="*/ 1018524 h 1705505"/>
                <a:gd name="connsiteX11" fmla="*/ 0 w 1512170"/>
                <a:gd name="connsiteY11" fmla="*/ 0 h 1705505"/>
                <a:gd name="connsiteX0" fmla="*/ 0 w 1512170"/>
                <a:gd name="connsiteY0" fmla="*/ 0 h 1705505"/>
                <a:gd name="connsiteX1" fmla="*/ 1512170 w 1512170"/>
                <a:gd name="connsiteY1" fmla="*/ 0 h 1705505"/>
                <a:gd name="connsiteX2" fmla="*/ 1512170 w 1512170"/>
                <a:gd name="connsiteY2" fmla="*/ 1018524 h 1705505"/>
                <a:gd name="connsiteX3" fmla="*/ 1266656 w 1512170"/>
                <a:gd name="connsiteY3" fmla="*/ 1044761 h 1705505"/>
                <a:gd name="connsiteX4" fmla="*/ 1234575 w 1512170"/>
                <a:gd name="connsiteY4" fmla="*/ 1243134 h 1705505"/>
                <a:gd name="connsiteX5" fmla="*/ 1358694 w 1512170"/>
                <a:gd name="connsiteY5" fmla="*/ 1245473 h 1705505"/>
                <a:gd name="connsiteX6" fmla="*/ 1277046 w 1512170"/>
                <a:gd name="connsiteY6" fmla="*/ 1705505 h 1705505"/>
                <a:gd name="connsiteX7" fmla="*/ 966684 w 1512170"/>
                <a:gd name="connsiteY7" fmla="*/ 1340400 h 1705505"/>
                <a:gd name="connsiteX8" fmla="*/ 1095759 w 1512170"/>
                <a:gd name="connsiteY8" fmla="*/ 1250048 h 1705505"/>
                <a:gd name="connsiteX9" fmla="*/ 1091769 w 1512170"/>
                <a:gd name="connsiteY9" fmla="*/ 1040827 h 1705505"/>
                <a:gd name="connsiteX10" fmla="*/ 0 w 1512170"/>
                <a:gd name="connsiteY10" fmla="*/ 1018524 h 1705505"/>
                <a:gd name="connsiteX11" fmla="*/ 0 w 1512170"/>
                <a:gd name="connsiteY11" fmla="*/ 0 h 1705505"/>
                <a:gd name="connsiteX0" fmla="*/ 0 w 1512170"/>
                <a:gd name="connsiteY0" fmla="*/ 0 h 1705505"/>
                <a:gd name="connsiteX1" fmla="*/ 1512170 w 1512170"/>
                <a:gd name="connsiteY1" fmla="*/ 0 h 1705505"/>
                <a:gd name="connsiteX2" fmla="*/ 1512170 w 1512170"/>
                <a:gd name="connsiteY2" fmla="*/ 1018524 h 1705505"/>
                <a:gd name="connsiteX3" fmla="*/ 1266656 w 1512170"/>
                <a:gd name="connsiteY3" fmla="*/ 1044761 h 1705505"/>
                <a:gd name="connsiteX4" fmla="*/ 1234575 w 1512170"/>
                <a:gd name="connsiteY4" fmla="*/ 1243134 h 1705505"/>
                <a:gd name="connsiteX5" fmla="*/ 1358694 w 1512170"/>
                <a:gd name="connsiteY5" fmla="*/ 1245473 h 1705505"/>
                <a:gd name="connsiteX6" fmla="*/ 1277046 w 1512170"/>
                <a:gd name="connsiteY6" fmla="*/ 1705505 h 1705505"/>
                <a:gd name="connsiteX7" fmla="*/ 982096 w 1512170"/>
                <a:gd name="connsiteY7" fmla="*/ 1247693 h 1705505"/>
                <a:gd name="connsiteX8" fmla="*/ 1095759 w 1512170"/>
                <a:gd name="connsiteY8" fmla="*/ 1250048 h 1705505"/>
                <a:gd name="connsiteX9" fmla="*/ 1091769 w 1512170"/>
                <a:gd name="connsiteY9" fmla="*/ 1040827 h 1705505"/>
                <a:gd name="connsiteX10" fmla="*/ 0 w 1512170"/>
                <a:gd name="connsiteY10" fmla="*/ 1018524 h 1705505"/>
                <a:gd name="connsiteX11" fmla="*/ 0 w 1512170"/>
                <a:gd name="connsiteY11" fmla="*/ 0 h 1705505"/>
                <a:gd name="connsiteX0" fmla="*/ 0 w 1512170"/>
                <a:gd name="connsiteY0" fmla="*/ 0 h 1467115"/>
                <a:gd name="connsiteX1" fmla="*/ 1512170 w 1512170"/>
                <a:gd name="connsiteY1" fmla="*/ 0 h 1467115"/>
                <a:gd name="connsiteX2" fmla="*/ 1512170 w 1512170"/>
                <a:gd name="connsiteY2" fmla="*/ 1018524 h 1467115"/>
                <a:gd name="connsiteX3" fmla="*/ 1266656 w 1512170"/>
                <a:gd name="connsiteY3" fmla="*/ 1044761 h 1467115"/>
                <a:gd name="connsiteX4" fmla="*/ 1234575 w 1512170"/>
                <a:gd name="connsiteY4" fmla="*/ 1243134 h 1467115"/>
                <a:gd name="connsiteX5" fmla="*/ 1358694 w 1512170"/>
                <a:gd name="connsiteY5" fmla="*/ 1245473 h 1467115"/>
                <a:gd name="connsiteX6" fmla="*/ 1179437 w 1512170"/>
                <a:gd name="connsiteY6" fmla="*/ 1467115 h 1467115"/>
                <a:gd name="connsiteX7" fmla="*/ 982096 w 1512170"/>
                <a:gd name="connsiteY7" fmla="*/ 1247693 h 1467115"/>
                <a:gd name="connsiteX8" fmla="*/ 1095759 w 1512170"/>
                <a:gd name="connsiteY8" fmla="*/ 1250048 h 1467115"/>
                <a:gd name="connsiteX9" fmla="*/ 1091769 w 1512170"/>
                <a:gd name="connsiteY9" fmla="*/ 1040827 h 1467115"/>
                <a:gd name="connsiteX10" fmla="*/ 0 w 1512170"/>
                <a:gd name="connsiteY10" fmla="*/ 1018524 h 1467115"/>
                <a:gd name="connsiteX11" fmla="*/ 0 w 1512170"/>
                <a:gd name="connsiteY11" fmla="*/ 0 h 146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2170" h="1467115">
                  <a:moveTo>
                    <a:pt x="0" y="0"/>
                  </a:moveTo>
                  <a:lnTo>
                    <a:pt x="1512170" y="0"/>
                  </a:lnTo>
                  <a:lnTo>
                    <a:pt x="1512170" y="1018524"/>
                  </a:lnTo>
                  <a:lnTo>
                    <a:pt x="1266656" y="1044761"/>
                  </a:lnTo>
                  <a:lnTo>
                    <a:pt x="1234575" y="1243134"/>
                  </a:lnTo>
                  <a:lnTo>
                    <a:pt x="1358694" y="1245473"/>
                  </a:lnTo>
                  <a:lnTo>
                    <a:pt x="1179437" y="1467115"/>
                  </a:lnTo>
                  <a:lnTo>
                    <a:pt x="982096" y="1247693"/>
                  </a:lnTo>
                  <a:lnTo>
                    <a:pt x="1095759" y="1250048"/>
                  </a:lnTo>
                  <a:lnTo>
                    <a:pt x="1091769" y="1040827"/>
                  </a:lnTo>
                  <a:lnTo>
                    <a:pt x="0" y="1018524"/>
                  </a:lnTo>
                  <a:lnTo>
                    <a:pt x="0" y="0"/>
                  </a:lnTo>
                  <a:close/>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20000"/>
                </a:spcBef>
                <a:spcAft>
                  <a:spcPct val="0"/>
                </a:spcAft>
                <a:buClrTx/>
                <a:buSzTx/>
                <a:buFontTx/>
                <a:buNone/>
                <a:tabLst/>
              </a:pPr>
              <a:endParaRPr kumimoji="0" lang="en-ME" sz="2400" b="1" i="0" u="none" strike="noStrike" cap="none" normalizeH="0" baseline="0">
                <a:ln>
                  <a:noFill/>
                </a:ln>
                <a:solidFill>
                  <a:srgbClr val="002060"/>
                </a:solidFill>
                <a:effectLst/>
                <a:latin typeface="Arial" pitchFamily="34" charset="0"/>
              </a:endParaRPr>
            </a:p>
          </p:txBody>
        </p:sp>
      </p:grpSp>
      <p:sp>
        <p:nvSpPr>
          <p:cNvPr id="32" name="Content Placeholder 4">
            <a:extLst>
              <a:ext uri="{FF2B5EF4-FFF2-40B4-BE49-F238E27FC236}">
                <a16:creationId xmlns:a16="http://schemas.microsoft.com/office/drawing/2014/main" id="{130041AB-3ABA-F0BA-1CAC-A5B8DA74CD09}"/>
              </a:ext>
            </a:extLst>
          </p:cNvPr>
          <p:cNvSpPr txBox="1">
            <a:spLocks/>
          </p:cNvSpPr>
          <p:nvPr/>
        </p:nvSpPr>
        <p:spPr>
          <a:xfrm>
            <a:off x="6115225" y="1295400"/>
            <a:ext cx="3598487" cy="5257800"/>
          </a:xfrm>
          <a:prstGeom prst="rect">
            <a:avLst/>
          </a:prstGeom>
          <a:solidFill>
            <a:schemeClr val="bg1">
              <a:lumMod val="95000"/>
              <a:alpha val="68000"/>
            </a:schemeClr>
          </a:solidFill>
        </p:spPr>
        <p:txBody>
          <a:bodyPr vert="horz" lIns="0" tIns="0" rIns="0" bIns="0" rtlCol="0">
            <a:noAutofit/>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lvl="1" algn="just"/>
            <a:r>
              <a:rPr lang="en-GB" sz="1200" b="1" dirty="0">
                <a:solidFill>
                  <a:srgbClr val="002060"/>
                </a:solidFill>
              </a:rPr>
              <a:t> RQ 1-3</a:t>
            </a:r>
          </a:p>
          <a:p>
            <a:pPr lvl="1" algn="just"/>
            <a:r>
              <a:rPr lang="en-GB" sz="1200" b="1" dirty="0">
                <a:solidFill>
                  <a:srgbClr val="002060"/>
                </a:solidFill>
              </a:rPr>
              <a:t> Sample: </a:t>
            </a:r>
            <a:r>
              <a:rPr lang="en-GB" sz="1200" dirty="0">
                <a:solidFill>
                  <a:srgbClr val="002060"/>
                </a:solidFill>
              </a:rPr>
              <a:t>36 OECD countries, 1980–2018</a:t>
            </a:r>
            <a:endParaRPr lang="en-GB" sz="1200" b="1" dirty="0">
              <a:solidFill>
                <a:srgbClr val="002060"/>
              </a:solidFill>
            </a:endParaRPr>
          </a:p>
          <a:p>
            <a:pPr lvl="1" algn="just"/>
            <a:r>
              <a:rPr lang="en-GB" sz="1200" b="1" dirty="0">
                <a:solidFill>
                  <a:srgbClr val="002060"/>
                </a:solidFill>
              </a:rPr>
              <a:t> Main data sources:</a:t>
            </a:r>
          </a:p>
          <a:p>
            <a:pPr marL="457200" lvl="2" indent="-285750" algn="just"/>
            <a:r>
              <a:rPr lang="en-GB" sz="1200" dirty="0">
                <a:solidFill>
                  <a:srgbClr val="002060"/>
                </a:solidFill>
              </a:rPr>
              <a:t>SWIID - Gini coefficients; </a:t>
            </a:r>
          </a:p>
          <a:p>
            <a:pPr marL="457200" lvl="2" indent="-285750" algn="just"/>
            <a:r>
              <a:rPr lang="en-GB" sz="1200" dirty="0">
                <a:solidFill>
                  <a:srgbClr val="002060"/>
                </a:solidFill>
              </a:rPr>
              <a:t>OECD database - Gross domestic spending on R&amp;D (as % of GDP),  employment share in services (as % of total employment), long-run unemployment rate and EPL of temporary contracts; </a:t>
            </a:r>
          </a:p>
          <a:p>
            <a:pPr marL="457200" lvl="2" indent="-285750" algn="just"/>
            <a:r>
              <a:rPr lang="en-GB" sz="1200" dirty="0">
                <a:solidFill>
                  <a:srgbClr val="002060"/>
                </a:solidFill>
              </a:rPr>
              <a:t>QOG OECD dataset - Public expenditure on education (as % of GDP); </a:t>
            </a:r>
          </a:p>
          <a:p>
            <a:pPr marL="457200" lvl="2" indent="-285750" algn="just"/>
            <a:r>
              <a:rPr lang="en-GB" sz="1200" dirty="0">
                <a:solidFill>
                  <a:srgbClr val="002060"/>
                </a:solidFill>
              </a:rPr>
              <a:t>KOF globalization indices; </a:t>
            </a:r>
          </a:p>
          <a:p>
            <a:pPr marL="457200" lvl="2" indent="-285750" algn="just"/>
            <a:r>
              <a:rPr lang="en-GB" sz="1200" dirty="0">
                <a:solidFill>
                  <a:srgbClr val="002060"/>
                </a:solidFill>
              </a:rPr>
              <a:t>Correlates of War Project Trade Data Set - imports from China; </a:t>
            </a:r>
          </a:p>
          <a:p>
            <a:pPr marL="457200" lvl="2" indent="-285750" algn="just"/>
            <a:r>
              <a:rPr lang="en-GB" sz="1200" dirty="0">
                <a:solidFill>
                  <a:srgbClr val="002060"/>
                </a:solidFill>
              </a:rPr>
              <a:t>Government revenue dataset - direct income taxes;</a:t>
            </a:r>
          </a:p>
          <a:p>
            <a:pPr marL="457200" lvl="2" indent="-285750" algn="just"/>
            <a:r>
              <a:rPr lang="en-GB" sz="1200" dirty="0">
                <a:solidFill>
                  <a:srgbClr val="002060"/>
                </a:solidFill>
              </a:rPr>
              <a:t>World Bank's WDI database - GDP data</a:t>
            </a:r>
            <a:endParaRPr lang="en-GB" sz="1050" b="1" kern="0" dirty="0">
              <a:solidFill>
                <a:srgbClr val="002060"/>
              </a:solidFill>
            </a:endParaRPr>
          </a:p>
          <a:p>
            <a:pPr algn="just"/>
            <a:r>
              <a:rPr lang="en-GB" sz="1050" b="1" kern="0" dirty="0">
                <a:solidFill>
                  <a:srgbClr val="002060"/>
                </a:solidFill>
              </a:rPr>
              <a:t> Quantitative methods:</a:t>
            </a:r>
          </a:p>
          <a:p>
            <a:pPr marL="342900" lvl="2" algn="just"/>
            <a:r>
              <a:rPr lang="en-GB" sz="1200" kern="0" dirty="0">
                <a:solidFill>
                  <a:srgbClr val="002060"/>
                </a:solidFill>
              </a:rPr>
              <a:t>Fixed Effects (two-way)</a:t>
            </a:r>
          </a:p>
          <a:p>
            <a:pPr marL="342900" lvl="2" algn="just"/>
            <a:r>
              <a:rPr lang="en-GB" sz="1200" kern="0" dirty="0">
                <a:solidFill>
                  <a:srgbClr val="002060"/>
                </a:solidFill>
              </a:rPr>
              <a:t>GMM</a:t>
            </a:r>
          </a:p>
          <a:p>
            <a:pPr marL="342900" lvl="2" algn="just"/>
            <a:r>
              <a:rPr lang="en-GB" sz="1200" kern="0" dirty="0">
                <a:solidFill>
                  <a:srgbClr val="002060"/>
                </a:solidFill>
              </a:rPr>
              <a:t>Five-year differences</a:t>
            </a:r>
          </a:p>
          <a:p>
            <a:pPr marL="342900" lvl="2" algn="just"/>
            <a:r>
              <a:rPr lang="en-GB" sz="1200" kern="0" dirty="0">
                <a:solidFill>
                  <a:srgbClr val="002060"/>
                </a:solidFill>
              </a:rPr>
              <a:t>Fixed Effects with multiple imputation adjustments</a:t>
            </a:r>
            <a:endParaRPr lang="en-ME" sz="1200" kern="100" dirty="0">
              <a:solidFill>
                <a:srgbClr val="002060"/>
              </a:solidFill>
              <a:ea typeface="Aptos" panose="020B0004020202020204" pitchFamily="34" charset="0"/>
            </a:endParaRPr>
          </a:p>
          <a:p>
            <a:pPr marL="285750" lvl="1" indent="-285750" algn="just">
              <a:buFont typeface="Arial" panose="020B0604020202020204" pitchFamily="34" charset="0"/>
              <a:buChar char="•"/>
            </a:pPr>
            <a:endParaRPr lang="en-GB" sz="1200" dirty="0">
              <a:solidFill>
                <a:srgbClr val="002060"/>
              </a:solidFill>
            </a:endParaRPr>
          </a:p>
        </p:txBody>
      </p:sp>
      <p:grpSp>
        <p:nvGrpSpPr>
          <p:cNvPr id="33" name="Group 32">
            <a:extLst>
              <a:ext uri="{FF2B5EF4-FFF2-40B4-BE49-F238E27FC236}">
                <a16:creationId xmlns:a16="http://schemas.microsoft.com/office/drawing/2014/main" id="{84E42E05-9399-2C95-B700-ADB5026ADF9A}"/>
              </a:ext>
            </a:extLst>
          </p:cNvPr>
          <p:cNvGrpSpPr/>
          <p:nvPr/>
        </p:nvGrpSpPr>
        <p:grpSpPr>
          <a:xfrm>
            <a:off x="1644306" y="1309556"/>
            <a:ext cx="2927694" cy="1128844"/>
            <a:chOff x="3344372" y="2292026"/>
            <a:chExt cx="2824869" cy="1240763"/>
          </a:xfrm>
        </p:grpSpPr>
        <p:sp>
          <p:nvSpPr>
            <p:cNvPr id="34" name="Down Arrow Callout 33">
              <a:extLst>
                <a:ext uri="{FF2B5EF4-FFF2-40B4-BE49-F238E27FC236}">
                  <a16:creationId xmlns:a16="http://schemas.microsoft.com/office/drawing/2014/main" id="{9BA3E258-20E7-FEBE-5F85-97AC70BD3F22}"/>
                </a:ext>
              </a:extLst>
            </p:cNvPr>
            <p:cNvSpPr/>
            <p:nvPr/>
          </p:nvSpPr>
          <p:spPr bwMode="auto">
            <a:xfrm>
              <a:off x="3355807" y="2361721"/>
              <a:ext cx="2655171" cy="1171068"/>
            </a:xfrm>
            <a:prstGeom prst="downArrowCallou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20000"/>
                </a:spcBef>
                <a:spcAft>
                  <a:spcPct val="0"/>
                </a:spcAft>
                <a:buClrTx/>
                <a:buSzTx/>
                <a:buFontTx/>
                <a:buNone/>
                <a:tabLst/>
              </a:pPr>
              <a:endParaRPr kumimoji="0" lang="en-ME" sz="2800" b="1" i="0" u="none" strike="noStrike" cap="none" normalizeH="0" baseline="0">
                <a:ln>
                  <a:noFill/>
                </a:ln>
                <a:solidFill>
                  <a:srgbClr val="C00000"/>
                </a:solidFill>
                <a:effectLst/>
                <a:latin typeface="Arial" pitchFamily="34" charset="0"/>
              </a:endParaRPr>
            </a:p>
          </p:txBody>
        </p:sp>
        <p:sp>
          <p:nvSpPr>
            <p:cNvPr id="35" name="TextBox 34">
              <a:extLst>
                <a:ext uri="{FF2B5EF4-FFF2-40B4-BE49-F238E27FC236}">
                  <a16:creationId xmlns:a16="http://schemas.microsoft.com/office/drawing/2014/main" id="{7CF5F31F-BEEC-F906-9ADE-E54523815918}"/>
                </a:ext>
              </a:extLst>
            </p:cNvPr>
            <p:cNvSpPr txBox="1"/>
            <p:nvPr/>
          </p:nvSpPr>
          <p:spPr>
            <a:xfrm>
              <a:off x="3344372" y="2292026"/>
              <a:ext cx="2824869" cy="565874"/>
            </a:xfrm>
            <a:prstGeom prst="rect">
              <a:avLst/>
            </a:prstGeom>
            <a:noFill/>
          </p:spPr>
          <p:txBody>
            <a:bodyPr wrap="square">
              <a:spAutoFit/>
            </a:bodyPr>
            <a:lstStyle/>
            <a:p>
              <a:pPr algn="l"/>
              <a:r>
                <a:rPr lang="en-US" sz="1100" b="0" dirty="0">
                  <a:solidFill>
                    <a:srgbClr val="C00000"/>
                  </a:solidFill>
                  <a:effectLst/>
                  <a:latin typeface="+mn-lt"/>
                  <a:ea typeface="Times New Roman" panose="02020603050405020304" pitchFamily="18" charset="0"/>
                </a:rPr>
                <a:t>Openness ratio</a:t>
              </a:r>
            </a:p>
            <a:p>
              <a:pPr algn="l"/>
              <a:r>
                <a:rPr lang="en-US" sz="1100" dirty="0">
                  <a:solidFill>
                    <a:srgbClr val="C00000"/>
                  </a:solidFill>
                  <a:ea typeface="Times New Roman" panose="02020603050405020304" pitchFamily="18" charset="0"/>
                </a:rPr>
                <a:t>Share of inward FDI (% of GDP)</a:t>
              </a:r>
            </a:p>
            <a:p>
              <a:pPr algn="l"/>
              <a:r>
                <a:rPr lang="en-US" sz="1100" b="0" dirty="0">
                  <a:solidFill>
                    <a:srgbClr val="C00000"/>
                  </a:solidFill>
                  <a:effectLst/>
                  <a:latin typeface="+mn-lt"/>
                  <a:ea typeface="Times New Roman" panose="02020603050405020304" pitchFamily="18" charset="0"/>
                </a:rPr>
                <a:t>KOF Trade Globalization Index, de jure</a:t>
              </a:r>
            </a:p>
            <a:p>
              <a:pPr algn="l"/>
              <a:r>
                <a:rPr lang="en-US" sz="1100" b="0" dirty="0">
                  <a:solidFill>
                    <a:srgbClr val="C00000"/>
                  </a:solidFill>
                  <a:effectLst/>
                  <a:latin typeface="+mn-lt"/>
                  <a:ea typeface="Times New Roman" panose="02020603050405020304" pitchFamily="18" charset="0"/>
                </a:rPr>
                <a:t>KOF Financial Globalization Index, de jure</a:t>
              </a:r>
            </a:p>
          </p:txBody>
        </p:sp>
      </p:gr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7404B43-5786-7353-1274-D0311FDF4260}"/>
                  </a:ext>
                </a:extLst>
              </p:cNvPr>
              <p:cNvSpPr txBox="1"/>
              <p:nvPr/>
            </p:nvSpPr>
            <p:spPr>
              <a:xfrm>
                <a:off x="185662" y="3134380"/>
                <a:ext cx="7210314" cy="47808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func>
                        <m:funcPr>
                          <m:ctrlPr>
                            <a:rPr lang="en-ME" sz="1200" i="1" smtClean="0">
                              <a:solidFill>
                                <a:srgbClr val="002060"/>
                              </a:solidFill>
                              <a:latin typeface="Cambria Math" panose="02040503050406030204" pitchFamily="18" charset="0"/>
                            </a:rPr>
                          </m:ctrlPr>
                        </m:funcPr>
                        <m:fName>
                          <m:r>
                            <a:rPr lang="en-GB" sz="1200" i="1">
                              <a:solidFill>
                                <a:srgbClr val="002060"/>
                              </a:solidFill>
                              <a:latin typeface="Cambria Math" panose="02040503050406030204" pitchFamily="18" charset="0"/>
                            </a:rPr>
                            <m:t>𝑙𝑛</m:t>
                          </m:r>
                        </m:fName>
                        <m:e>
                          <m:d>
                            <m:dPr>
                              <m:ctrlPr>
                                <a:rPr lang="en-ME" sz="1200" i="1">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𝐼𝑁𝑄</m:t>
                                  </m:r>
                                </m:e>
                                <m:sub>
                                  <m:r>
                                    <a:rPr lang="en-GB" sz="1200" i="1">
                                      <a:solidFill>
                                        <a:srgbClr val="002060"/>
                                      </a:solidFill>
                                      <a:latin typeface="Cambria Math" panose="02040503050406030204" pitchFamily="18" charset="0"/>
                                    </a:rPr>
                                    <m:t>𝑖𝑡</m:t>
                                  </m:r>
                                </m:sub>
                              </m:sSub>
                            </m:e>
                          </m:d>
                        </m:e>
                      </m:func>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𝛼</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1</m:t>
                          </m:r>
                        </m:sub>
                      </m:sSub>
                      <m:r>
                        <m:rPr>
                          <m:sty m:val="p"/>
                        </m:rPr>
                        <a:rPr lang="en-GB" sz="1200">
                          <a:solidFill>
                            <a:srgbClr val="002060"/>
                          </a:solidFill>
                          <a:latin typeface="Cambria Math" panose="02040503050406030204" pitchFamily="18" charset="0"/>
                        </a:rPr>
                        <m:t>ln</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𝑇</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2</m:t>
                          </m:r>
                        </m:sub>
                      </m:sSub>
                      <m:r>
                        <m:rPr>
                          <m:sty m:val="p"/>
                        </m:rPr>
                        <a:rPr lang="en-GB" sz="1200">
                          <a:solidFill>
                            <a:srgbClr val="002060"/>
                          </a:solidFill>
                          <a:latin typeface="Cambria Math" panose="02040503050406030204" pitchFamily="18" charset="0"/>
                        </a:rPr>
                        <m:t>ln</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𝑂</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3</m:t>
                          </m:r>
                        </m:sub>
                      </m:sSub>
                      <m:sSub>
                        <m:sSubPr>
                          <m:ctrlPr>
                            <a:rPr lang="en-ME" sz="1200" i="1">
                              <a:solidFill>
                                <a:srgbClr val="002060"/>
                              </a:solidFill>
                              <a:latin typeface="Cambria Math" panose="02040503050406030204" pitchFamily="18" charset="0"/>
                            </a:rPr>
                          </m:ctrlPr>
                        </m:sSubPr>
                        <m:e>
                          <m:r>
                            <m:rPr>
                              <m:sty m:val="p"/>
                            </m:rPr>
                            <a:rPr lang="en-GB" sz="1200">
                              <a:solidFill>
                                <a:srgbClr val="002060"/>
                              </a:solidFill>
                              <a:latin typeface="Cambria Math" panose="02040503050406030204" pitchFamily="18" charset="0"/>
                            </a:rPr>
                            <m:t>ln</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𝑃</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4</m:t>
                          </m:r>
                        </m:sub>
                      </m:sSub>
                      <m:r>
                        <m:rPr>
                          <m:sty m:val="p"/>
                        </m:rPr>
                        <a:rPr lang="en-GB" sz="1200">
                          <a:solidFill>
                            <a:srgbClr val="002060"/>
                          </a:solidFill>
                          <a:latin typeface="Cambria Math" panose="02040503050406030204" pitchFamily="18" charset="0"/>
                        </a:rPr>
                        <m:t>ln</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𝑍</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oMath>
                  </m:oMathPara>
                </a14:m>
                <a:endParaRPr lang="en-ME" sz="1200" dirty="0">
                  <a:solidFill>
                    <a:srgbClr val="002060"/>
                  </a:solidFill>
                </a:endParaRPr>
              </a:p>
              <a:p>
                <a:pPr/>
                <a14:m>
                  <m:oMathPara xmlns:m="http://schemas.openxmlformats.org/officeDocument/2006/math">
                    <m:oMathParaPr>
                      <m:jc m:val="left"/>
                    </m:oMathParaPr>
                    <m:oMath xmlns:m="http://schemas.openxmlformats.org/officeDocument/2006/math">
                      <m:r>
                        <a:rPr lang="en-GB" sz="1200" i="1">
                          <a:solidFill>
                            <a:srgbClr val="002060"/>
                          </a:solidFill>
                          <a:latin typeface="Cambria Math" panose="02040503050406030204" pitchFamily="18" charset="0"/>
                        </a:rPr>
                        <m:t>+</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𝜷</m:t>
                          </m:r>
                        </m:e>
                        <m:sub>
                          <m:r>
                            <a:rPr lang="en-GB" sz="1200" b="1" i="1">
                              <a:solidFill>
                                <a:srgbClr val="002060"/>
                              </a:solidFill>
                              <a:latin typeface="Cambria Math" panose="02040503050406030204" pitchFamily="18" charset="0"/>
                            </a:rPr>
                            <m:t>𝟓</m:t>
                          </m:r>
                        </m:sub>
                      </m:sSub>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𝒍𝒏</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𝑪𝑯</m:t>
                          </m:r>
                        </m:e>
                        <m:sub>
                          <m:r>
                            <a:rPr lang="en-GB" sz="1200" b="1" i="1">
                              <a:solidFill>
                                <a:srgbClr val="002060"/>
                              </a:solidFill>
                              <a:latin typeface="Cambria Math" panose="02040503050406030204" pitchFamily="18" charset="0"/>
                            </a:rPr>
                            <m:t>𝒊</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𝒕</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𝟏</m:t>
                          </m:r>
                        </m:sub>
                      </m:sSub>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𝒄</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𝒉</m:t>
                          </m:r>
                        </m:e>
                        <m:sub>
                          <m:r>
                            <a:rPr lang="en-GB" sz="1200" b="1" i="1">
                              <a:solidFill>
                                <a:srgbClr val="002060"/>
                              </a:solidFill>
                              <a:latin typeface="Cambria Math" panose="02040503050406030204" pitchFamily="18" charset="0"/>
                            </a:rPr>
                            <m:t>𝒔𝒉𝒐𝒄𝒌</m:t>
                          </m:r>
                        </m:sub>
                      </m:sSub>
                      <m:r>
                        <a:rPr lang="en-GB" sz="1200" b="1" i="1">
                          <a:solidFill>
                            <a:srgbClr val="002060"/>
                          </a:solidFill>
                          <a:latin typeface="Cambria Math" panose="02040503050406030204" pitchFamily="18" charset="0"/>
                        </a:rPr>
                        <m:t>+</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𝜷</m:t>
                          </m:r>
                        </m:e>
                        <m:sub>
                          <m:r>
                            <a:rPr lang="en-GB" sz="1200" b="1" i="1">
                              <a:solidFill>
                                <a:srgbClr val="002060"/>
                              </a:solidFill>
                              <a:latin typeface="Cambria Math" panose="02040503050406030204" pitchFamily="18" charset="0"/>
                            </a:rPr>
                            <m:t>𝟔</m:t>
                          </m:r>
                        </m:sub>
                      </m:sSub>
                      <m:r>
                        <a:rPr lang="en-GB" sz="1200" b="1" i="1">
                          <a:solidFill>
                            <a:srgbClr val="002060"/>
                          </a:solidFill>
                          <a:latin typeface="Cambria Math" panose="02040503050406030204" pitchFamily="18" charset="0"/>
                        </a:rPr>
                        <m:t>𝒍𝒏</m:t>
                      </m:r>
                      <m:r>
                        <a:rPr lang="en-GB" sz="1200" b="1" i="1">
                          <a:solidFill>
                            <a:srgbClr val="002060"/>
                          </a:solidFill>
                          <a:latin typeface="Cambria Math" panose="02040503050406030204" pitchFamily="18" charset="0"/>
                        </a:rPr>
                        <m:t>(</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𝑪𝑯</m:t>
                          </m:r>
                        </m:e>
                        <m:sub>
                          <m:r>
                            <a:rPr lang="en-GB" sz="1200" b="1" i="1">
                              <a:solidFill>
                                <a:srgbClr val="002060"/>
                              </a:solidFill>
                              <a:latin typeface="Cambria Math" panose="02040503050406030204" pitchFamily="18" charset="0"/>
                            </a:rPr>
                            <m:t>𝒊</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𝒕</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𝟏</m:t>
                          </m:r>
                        </m:sub>
                      </m:sSub>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𝒄𝒉</m:t>
                      </m:r>
                      <m:r>
                        <a:rPr lang="en-GB" sz="1200" b="1" i="1">
                          <a:solidFill>
                            <a:srgbClr val="002060"/>
                          </a:solidFill>
                          <a:latin typeface="Cambria Math" panose="02040503050406030204" pitchFamily="18" charset="0"/>
                        </a:rPr>
                        <m:t>_</m:t>
                      </m:r>
                      <m:r>
                        <a:rPr lang="en-GB" sz="1200" b="1" i="1">
                          <a:solidFill>
                            <a:srgbClr val="002060"/>
                          </a:solidFill>
                          <a:latin typeface="Cambria Math" panose="02040503050406030204" pitchFamily="18" charset="0"/>
                        </a:rPr>
                        <m:t>𝒔𝒉𝒐𝒄𝒌</m:t>
                      </m:r>
                      <m:r>
                        <a:rPr lang="en-GB" sz="1200" b="1" i="1">
                          <a:solidFill>
                            <a:srgbClr val="002060"/>
                          </a:solidFill>
                          <a:latin typeface="Cambria Math" panose="02040503050406030204" pitchFamily="18" charset="0"/>
                        </a:rPr>
                        <m:t>∗</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𝒍𝒏</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𝑬𝑷𝑳</m:t>
                          </m:r>
                        </m:e>
                        <m:sub>
                          <m:r>
                            <a:rPr lang="en-GB" sz="1200" b="1" i="1">
                              <a:solidFill>
                                <a:srgbClr val="002060"/>
                              </a:solidFill>
                              <a:latin typeface="Cambria Math" panose="02040503050406030204" pitchFamily="18" charset="0"/>
                            </a:rPr>
                            <m:t>𝒊</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𝒕</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𝟏</m:t>
                          </m:r>
                        </m:sub>
                      </m:sSub>
                      <m:r>
                        <a:rPr lang="en-GB" sz="1200" b="1"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𝐶</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𝑇</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𝜀</m:t>
                          </m:r>
                        </m:e>
                        <m:sub>
                          <m:r>
                            <a:rPr lang="en-GB" sz="1200" i="1">
                              <a:solidFill>
                                <a:srgbClr val="002060"/>
                              </a:solidFill>
                              <a:latin typeface="Cambria Math" panose="02040503050406030204" pitchFamily="18" charset="0"/>
                            </a:rPr>
                            <m:t>𝑖𝑡</m:t>
                          </m:r>
                        </m:sub>
                      </m:sSub>
                      <m:r>
                        <a:rPr lang="en-GB" sz="1200" i="1">
                          <a:solidFill>
                            <a:srgbClr val="002060"/>
                          </a:solidFill>
                          <a:latin typeface="Cambria Math" panose="02040503050406030204" pitchFamily="18" charset="0"/>
                        </a:rPr>
                        <m:t> </m:t>
                      </m:r>
                    </m:oMath>
                  </m:oMathPara>
                </a14:m>
                <a:endParaRPr lang="en-ME" sz="1200" b="1" dirty="0">
                  <a:solidFill>
                    <a:srgbClr val="002060"/>
                  </a:solidFill>
                </a:endParaRPr>
              </a:p>
            </p:txBody>
          </p:sp>
        </mc:Choice>
        <mc:Fallback xmlns="">
          <p:sp>
            <p:nvSpPr>
              <p:cNvPr id="38" name="TextBox 37">
                <a:extLst>
                  <a:ext uri="{FF2B5EF4-FFF2-40B4-BE49-F238E27FC236}">
                    <a16:creationId xmlns:a16="http://schemas.microsoft.com/office/drawing/2014/main" id="{17404B43-5786-7353-1274-D0311FDF4260}"/>
                  </a:ext>
                </a:extLst>
              </p:cNvPr>
              <p:cNvSpPr txBox="1">
                <a:spLocks noRot="1" noChangeAspect="1" noMove="1" noResize="1" noEditPoints="1" noAdjustHandles="1" noChangeArrowheads="1" noChangeShapeType="1" noTextEdit="1"/>
              </p:cNvSpPr>
              <p:nvPr/>
            </p:nvSpPr>
            <p:spPr>
              <a:xfrm>
                <a:off x="185662" y="3134380"/>
                <a:ext cx="7210314" cy="478080"/>
              </a:xfrm>
              <a:prstGeom prst="rect">
                <a:avLst/>
              </a:prstGeom>
              <a:blipFill>
                <a:blip r:embed="rId4"/>
                <a:stretch>
                  <a:fillRect b="-2564"/>
                </a:stretch>
              </a:blipFill>
            </p:spPr>
            <p:txBody>
              <a:bodyPr/>
              <a:lstStyle/>
              <a:p>
                <a:r>
                  <a:rPr lang="en-ME">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999C56AF-C879-E630-E787-2CCE72537DE3}"/>
                  </a:ext>
                </a:extLst>
              </p:cNvPr>
              <p:cNvSpPr txBox="1"/>
              <p:nvPr/>
            </p:nvSpPr>
            <p:spPr>
              <a:xfrm>
                <a:off x="214482" y="4658380"/>
                <a:ext cx="6194011" cy="47808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func>
                        <m:funcPr>
                          <m:ctrlPr>
                            <a:rPr lang="en-ME" sz="1200" i="1" smtClean="0">
                              <a:solidFill>
                                <a:srgbClr val="002060"/>
                              </a:solidFill>
                              <a:latin typeface="Cambria Math" panose="02040503050406030204" pitchFamily="18" charset="0"/>
                            </a:rPr>
                          </m:ctrlPr>
                        </m:funcPr>
                        <m:fName>
                          <m:r>
                            <a:rPr lang="en-GB" sz="1200" i="1">
                              <a:solidFill>
                                <a:srgbClr val="002060"/>
                              </a:solidFill>
                              <a:latin typeface="Cambria Math" panose="02040503050406030204" pitchFamily="18" charset="0"/>
                            </a:rPr>
                            <m:t>𝑙𝑛</m:t>
                          </m:r>
                        </m:fName>
                        <m:e>
                          <m:d>
                            <m:dPr>
                              <m:ctrlPr>
                                <a:rPr lang="en-ME" sz="1200" i="1">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𝐼𝑁𝑄</m:t>
                                  </m:r>
                                </m:e>
                                <m:sub>
                                  <m:r>
                                    <a:rPr lang="en-GB" sz="1200" i="1">
                                      <a:solidFill>
                                        <a:srgbClr val="002060"/>
                                      </a:solidFill>
                                      <a:latin typeface="Cambria Math" panose="02040503050406030204" pitchFamily="18" charset="0"/>
                                    </a:rPr>
                                    <m:t>𝑖𝑡</m:t>
                                  </m:r>
                                </m:sub>
                              </m:sSub>
                            </m:e>
                          </m:d>
                        </m:e>
                      </m:func>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𝛼</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𝑙𝑛</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𝑇</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2</m:t>
                          </m:r>
                        </m:sub>
                      </m:sSub>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𝑙𝑛</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𝑂</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3</m:t>
                          </m:r>
                        </m:sub>
                      </m:sSub>
                      <m:r>
                        <a:rPr lang="en-GB" sz="1200" i="1">
                          <a:solidFill>
                            <a:srgbClr val="002060"/>
                          </a:solidFill>
                          <a:latin typeface="Cambria Math" panose="02040503050406030204" pitchFamily="18" charset="0"/>
                        </a:rPr>
                        <m:t>𝑙𝑛</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𝑃</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4</m:t>
                          </m:r>
                        </m:sub>
                      </m:sSub>
                      <m:r>
                        <a:rPr lang="en-GB" sz="1200" i="1">
                          <a:solidFill>
                            <a:srgbClr val="002060"/>
                          </a:solidFill>
                          <a:latin typeface="Cambria Math" panose="02040503050406030204" pitchFamily="18" charset="0"/>
                        </a:rPr>
                        <m:t>𝑙𝑛</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𝑍</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oMath>
                  </m:oMathPara>
                </a14:m>
                <a:endParaRPr lang="en-ME" sz="1200" dirty="0">
                  <a:solidFill>
                    <a:srgbClr val="002060"/>
                  </a:solidFill>
                </a:endParaRPr>
              </a:p>
              <a:p>
                <a:pPr/>
                <a14:m>
                  <m:oMathPara xmlns:m="http://schemas.openxmlformats.org/officeDocument/2006/math">
                    <m:oMathParaPr>
                      <m:jc m:val="left"/>
                    </m:oMathParaPr>
                    <m:oMath xmlns:m="http://schemas.openxmlformats.org/officeDocument/2006/math">
                      <m:r>
                        <a:rPr lang="en-GB" sz="1200" i="1">
                          <a:solidFill>
                            <a:srgbClr val="002060"/>
                          </a:solidFill>
                          <a:latin typeface="Cambria Math" panose="02040503050406030204" pitchFamily="18" charset="0"/>
                        </a:rPr>
                        <m:t>+</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𝜷</m:t>
                          </m:r>
                        </m:e>
                        <m:sub>
                          <m:r>
                            <a:rPr lang="en-GB" sz="1200" b="1" i="1">
                              <a:solidFill>
                                <a:srgbClr val="002060"/>
                              </a:solidFill>
                              <a:latin typeface="Cambria Math" panose="02040503050406030204" pitchFamily="18" charset="0"/>
                            </a:rPr>
                            <m:t>𝟓</m:t>
                          </m:r>
                        </m:sub>
                      </m:sSub>
                      <m:r>
                        <a:rPr lang="en-GB" sz="1200" b="1" i="1">
                          <a:solidFill>
                            <a:srgbClr val="002060"/>
                          </a:solidFill>
                          <a:latin typeface="Cambria Math" panose="02040503050406030204" pitchFamily="18" charset="0"/>
                        </a:rPr>
                        <m:t>𝒍𝒏</m:t>
                      </m:r>
                      <m:r>
                        <a:rPr lang="en-GB" sz="1200" b="1" i="1">
                          <a:solidFill>
                            <a:srgbClr val="002060"/>
                          </a:solidFill>
                          <a:latin typeface="Cambria Math" panose="02040503050406030204" pitchFamily="18" charset="0"/>
                        </a:rPr>
                        <m:t>(</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𝑮𝑫𝑷</m:t>
                          </m:r>
                        </m:e>
                        <m:sub>
                          <m:r>
                            <a:rPr lang="en-GB" sz="1200" b="1" i="1">
                              <a:solidFill>
                                <a:srgbClr val="002060"/>
                              </a:solidFill>
                              <a:latin typeface="Cambria Math" panose="02040503050406030204" pitchFamily="18" charset="0"/>
                            </a:rPr>
                            <m:t>𝒊</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𝒕</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𝟏</m:t>
                          </m:r>
                        </m:sub>
                      </m:sSub>
                      <m:r>
                        <a:rPr lang="en-GB" sz="1200" b="1" i="1">
                          <a:solidFill>
                            <a:srgbClr val="002060"/>
                          </a:solidFill>
                          <a:latin typeface="Cambria Math" panose="02040503050406030204" pitchFamily="18" charset="0"/>
                        </a:rPr>
                        <m:t>)∗</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𝒍𝒏</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𝑰𝑵𝑪</m:t>
                          </m:r>
                        </m:e>
                        <m:sub>
                          <m:r>
                            <a:rPr lang="en-GB" sz="1200" b="1" i="1">
                              <a:solidFill>
                                <a:srgbClr val="002060"/>
                              </a:solidFill>
                              <a:latin typeface="Cambria Math" panose="02040503050406030204" pitchFamily="18" charset="0"/>
                            </a:rPr>
                            <m:t>𝒊</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𝒕</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𝟏</m:t>
                          </m:r>
                        </m:sub>
                      </m:sSub>
                      <m:r>
                        <a:rPr lang="en-GB" sz="1200" b="1"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𝐶</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𝑇</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𝜀</m:t>
                          </m:r>
                        </m:e>
                        <m:sub>
                          <m:r>
                            <a:rPr lang="en-GB" sz="1200" i="1">
                              <a:solidFill>
                                <a:srgbClr val="002060"/>
                              </a:solidFill>
                              <a:latin typeface="Cambria Math" panose="02040503050406030204" pitchFamily="18" charset="0"/>
                            </a:rPr>
                            <m:t>𝑖𝑡</m:t>
                          </m:r>
                        </m:sub>
                      </m:sSub>
                      <m:r>
                        <a:rPr lang="en-GB" sz="1200" i="1">
                          <a:solidFill>
                            <a:srgbClr val="002060"/>
                          </a:solidFill>
                          <a:latin typeface="Cambria Math" panose="02040503050406030204" pitchFamily="18" charset="0"/>
                        </a:rPr>
                        <m:t> </m:t>
                      </m:r>
                    </m:oMath>
                  </m:oMathPara>
                </a14:m>
                <a:endParaRPr lang="en-ME" sz="1200" b="1" dirty="0">
                  <a:solidFill>
                    <a:srgbClr val="002060"/>
                  </a:solidFill>
                </a:endParaRPr>
              </a:p>
            </p:txBody>
          </p:sp>
        </mc:Choice>
        <mc:Fallback xmlns="">
          <p:sp>
            <p:nvSpPr>
              <p:cNvPr id="40" name="TextBox 39">
                <a:extLst>
                  <a:ext uri="{FF2B5EF4-FFF2-40B4-BE49-F238E27FC236}">
                    <a16:creationId xmlns:a16="http://schemas.microsoft.com/office/drawing/2014/main" id="{999C56AF-C879-E630-E787-2CCE72537DE3}"/>
                  </a:ext>
                </a:extLst>
              </p:cNvPr>
              <p:cNvSpPr txBox="1">
                <a:spLocks noRot="1" noChangeAspect="1" noMove="1" noResize="1" noEditPoints="1" noAdjustHandles="1" noChangeArrowheads="1" noChangeShapeType="1" noTextEdit="1"/>
              </p:cNvSpPr>
              <p:nvPr/>
            </p:nvSpPr>
            <p:spPr>
              <a:xfrm>
                <a:off x="214482" y="4658380"/>
                <a:ext cx="6194011" cy="478080"/>
              </a:xfrm>
              <a:prstGeom prst="rect">
                <a:avLst/>
              </a:prstGeom>
              <a:blipFill>
                <a:blip r:embed="rId5"/>
                <a:stretch>
                  <a:fillRect b="-2564"/>
                </a:stretch>
              </a:blipFill>
            </p:spPr>
            <p:txBody>
              <a:bodyPr/>
              <a:lstStyle/>
              <a:p>
                <a:r>
                  <a:rPr lang="en-ME">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8F57F16-305F-0FBF-2916-59B1A4F2EEB3}"/>
                  </a:ext>
                </a:extLst>
              </p:cNvPr>
              <p:cNvSpPr txBox="1"/>
              <p:nvPr/>
            </p:nvSpPr>
            <p:spPr>
              <a:xfrm>
                <a:off x="228600" y="5496580"/>
                <a:ext cx="6194011" cy="47808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func>
                        <m:funcPr>
                          <m:ctrlPr>
                            <a:rPr lang="en-ME" sz="1200" i="1" smtClean="0">
                              <a:solidFill>
                                <a:srgbClr val="002060"/>
                              </a:solidFill>
                              <a:latin typeface="Cambria Math" panose="02040503050406030204" pitchFamily="18" charset="0"/>
                            </a:rPr>
                          </m:ctrlPr>
                        </m:funcPr>
                        <m:fName>
                          <m:r>
                            <a:rPr lang="en-GB" sz="1200" i="1">
                              <a:solidFill>
                                <a:srgbClr val="002060"/>
                              </a:solidFill>
                              <a:latin typeface="Cambria Math" panose="02040503050406030204" pitchFamily="18" charset="0"/>
                            </a:rPr>
                            <m:t>𝑙𝑛</m:t>
                          </m:r>
                        </m:fName>
                        <m:e>
                          <m:d>
                            <m:dPr>
                              <m:ctrlPr>
                                <a:rPr lang="en-ME" sz="1200" i="1">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𝐼𝑁𝑄</m:t>
                                  </m:r>
                                </m:e>
                                <m:sub>
                                  <m:r>
                                    <a:rPr lang="en-GB" sz="1200" i="1">
                                      <a:solidFill>
                                        <a:srgbClr val="002060"/>
                                      </a:solidFill>
                                      <a:latin typeface="Cambria Math" panose="02040503050406030204" pitchFamily="18" charset="0"/>
                                    </a:rPr>
                                    <m:t>𝑖𝑡</m:t>
                                  </m:r>
                                </m:sub>
                              </m:sSub>
                            </m:e>
                          </m:d>
                        </m:e>
                      </m:func>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𝛼</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𝑙𝑛</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𝑇</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2</m:t>
                          </m:r>
                        </m:sub>
                      </m:sSub>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𝑙𝑛</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𝑂</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3</m:t>
                          </m:r>
                        </m:sub>
                      </m:sSub>
                      <m:r>
                        <a:rPr lang="en-GB" sz="1200" i="1">
                          <a:solidFill>
                            <a:srgbClr val="002060"/>
                          </a:solidFill>
                          <a:latin typeface="Cambria Math" panose="02040503050406030204" pitchFamily="18" charset="0"/>
                        </a:rPr>
                        <m:t>𝑙𝑛</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𝑃</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𝛽</m:t>
                          </m:r>
                        </m:e>
                        <m:sub>
                          <m:r>
                            <a:rPr lang="en-GB" sz="1200" i="1">
                              <a:solidFill>
                                <a:srgbClr val="002060"/>
                              </a:solidFill>
                              <a:latin typeface="Cambria Math" panose="02040503050406030204" pitchFamily="18" charset="0"/>
                            </a:rPr>
                            <m:t>4</m:t>
                          </m:r>
                        </m:sub>
                      </m:sSub>
                      <m:r>
                        <a:rPr lang="en-GB" sz="1200" i="1">
                          <a:solidFill>
                            <a:srgbClr val="002060"/>
                          </a:solidFill>
                          <a:latin typeface="Cambria Math" panose="02040503050406030204" pitchFamily="18" charset="0"/>
                        </a:rPr>
                        <m:t>𝑙𝑛</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𝑍</m:t>
                          </m:r>
                        </m:e>
                        <m:sub>
                          <m:r>
                            <a:rPr lang="en-GB" sz="1200" i="1">
                              <a:solidFill>
                                <a:srgbClr val="002060"/>
                              </a:solidFill>
                              <a:latin typeface="Cambria Math" panose="02040503050406030204" pitchFamily="18" charset="0"/>
                            </a:rPr>
                            <m:t>𝑖</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𝑡</m:t>
                          </m:r>
                          <m:r>
                            <a:rPr lang="en-GB" sz="1200" i="1">
                              <a:solidFill>
                                <a:srgbClr val="002060"/>
                              </a:solidFill>
                              <a:latin typeface="Cambria Math" panose="02040503050406030204" pitchFamily="18" charset="0"/>
                            </a:rPr>
                            <m:t>−1</m:t>
                          </m:r>
                        </m:sub>
                      </m:sSub>
                      <m:r>
                        <a:rPr lang="en-GB" sz="1200" i="1">
                          <a:solidFill>
                            <a:srgbClr val="002060"/>
                          </a:solidFill>
                          <a:latin typeface="Cambria Math" panose="02040503050406030204" pitchFamily="18" charset="0"/>
                        </a:rPr>
                        <m:t>)+</m:t>
                      </m:r>
                    </m:oMath>
                  </m:oMathPara>
                </a14:m>
                <a:endParaRPr lang="en-ME" sz="1200" dirty="0">
                  <a:solidFill>
                    <a:srgbClr val="002060"/>
                  </a:solidFill>
                </a:endParaRPr>
              </a:p>
              <a:p>
                <a:pPr/>
                <a14:m>
                  <m:oMathPara xmlns:m="http://schemas.openxmlformats.org/officeDocument/2006/math">
                    <m:oMathParaPr>
                      <m:jc m:val="left"/>
                    </m:oMathParaPr>
                    <m:oMath xmlns:m="http://schemas.openxmlformats.org/officeDocument/2006/math">
                      <m:r>
                        <a:rPr lang="en-GB" sz="1200" i="1">
                          <a:solidFill>
                            <a:srgbClr val="002060"/>
                          </a:solidFill>
                          <a:latin typeface="Cambria Math" panose="02040503050406030204" pitchFamily="18" charset="0"/>
                        </a:rPr>
                        <m:t>+</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𝜷</m:t>
                          </m:r>
                        </m:e>
                        <m:sub>
                          <m:r>
                            <a:rPr lang="en-GB" sz="1200" b="1" i="1">
                              <a:solidFill>
                                <a:srgbClr val="002060"/>
                              </a:solidFill>
                              <a:latin typeface="Cambria Math" panose="02040503050406030204" pitchFamily="18" charset="0"/>
                            </a:rPr>
                            <m:t>𝟓</m:t>
                          </m:r>
                        </m:sub>
                      </m:sSub>
                      <m:r>
                        <a:rPr lang="en-GB" sz="1200" b="1" i="1">
                          <a:solidFill>
                            <a:srgbClr val="002060"/>
                          </a:solidFill>
                          <a:latin typeface="Cambria Math" panose="02040503050406030204" pitchFamily="18" charset="0"/>
                        </a:rPr>
                        <m:t>𝒍𝒏</m:t>
                      </m:r>
                      <m:r>
                        <a:rPr lang="en-GB" sz="1200" b="1" i="1">
                          <a:solidFill>
                            <a:srgbClr val="002060"/>
                          </a:solidFill>
                          <a:latin typeface="Cambria Math" panose="02040503050406030204" pitchFamily="18" charset="0"/>
                        </a:rPr>
                        <m:t>(</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𝑹𝑫</m:t>
                          </m:r>
                        </m:e>
                        <m:sub>
                          <m:r>
                            <a:rPr lang="en-GB" sz="1200" b="1" i="1">
                              <a:solidFill>
                                <a:srgbClr val="002060"/>
                              </a:solidFill>
                              <a:latin typeface="Cambria Math" panose="02040503050406030204" pitchFamily="18" charset="0"/>
                            </a:rPr>
                            <m:t>𝒊</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𝒕</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𝟏</m:t>
                          </m:r>
                        </m:sub>
                      </m:sSub>
                      <m:r>
                        <a:rPr lang="en-GB" sz="1200" b="1" i="1">
                          <a:solidFill>
                            <a:srgbClr val="002060"/>
                          </a:solidFill>
                          <a:latin typeface="Cambria Math" panose="02040503050406030204" pitchFamily="18" charset="0"/>
                        </a:rPr>
                        <m:t>)∗</m:t>
                      </m:r>
                      <m:sSub>
                        <m:sSubPr>
                          <m:ctrlPr>
                            <a:rPr lang="en-ME" sz="1200" b="1" i="1">
                              <a:solidFill>
                                <a:srgbClr val="002060"/>
                              </a:solidFill>
                              <a:latin typeface="Cambria Math" panose="02040503050406030204" pitchFamily="18" charset="0"/>
                            </a:rPr>
                          </m:ctrlPr>
                        </m:sSubPr>
                        <m:e>
                          <m:r>
                            <a:rPr lang="en-GB" sz="1200" b="1" i="1">
                              <a:solidFill>
                                <a:srgbClr val="002060"/>
                              </a:solidFill>
                              <a:latin typeface="Cambria Math" panose="02040503050406030204" pitchFamily="18" charset="0"/>
                            </a:rPr>
                            <m:t>𝒍𝒏</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𝑬𝑫𝑼𝑪</m:t>
                          </m:r>
                        </m:e>
                        <m:sub>
                          <m:r>
                            <a:rPr lang="en-GB" sz="1200" b="1" i="1">
                              <a:solidFill>
                                <a:srgbClr val="002060"/>
                              </a:solidFill>
                              <a:latin typeface="Cambria Math" panose="02040503050406030204" pitchFamily="18" charset="0"/>
                            </a:rPr>
                            <m:t>𝒊</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𝒕</m:t>
                          </m:r>
                          <m:r>
                            <a:rPr lang="en-GB" sz="1200" b="1" i="1">
                              <a:solidFill>
                                <a:srgbClr val="002060"/>
                              </a:solidFill>
                              <a:latin typeface="Cambria Math" panose="02040503050406030204" pitchFamily="18" charset="0"/>
                            </a:rPr>
                            <m:t>−</m:t>
                          </m:r>
                          <m:r>
                            <a:rPr lang="en-GB" sz="1200" b="1" i="1">
                              <a:solidFill>
                                <a:srgbClr val="002060"/>
                              </a:solidFill>
                              <a:latin typeface="Cambria Math" panose="02040503050406030204" pitchFamily="18" charset="0"/>
                            </a:rPr>
                            <m:t>𝟏</m:t>
                          </m:r>
                        </m:sub>
                      </m:sSub>
                      <m:r>
                        <a:rPr lang="en-GB" sz="1200" b="1"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𝐶</m:t>
                      </m:r>
                      <m:r>
                        <a:rPr lang="en-GB" sz="1200" i="1">
                          <a:solidFill>
                            <a:srgbClr val="002060"/>
                          </a:solidFill>
                          <a:latin typeface="Cambria Math" panose="02040503050406030204" pitchFamily="18" charset="0"/>
                        </a:rPr>
                        <m:t>+</m:t>
                      </m:r>
                      <m:r>
                        <a:rPr lang="en-GB" sz="1200" i="1">
                          <a:solidFill>
                            <a:srgbClr val="002060"/>
                          </a:solidFill>
                          <a:latin typeface="Cambria Math" panose="02040503050406030204" pitchFamily="18" charset="0"/>
                        </a:rPr>
                        <m:t>𝑇</m:t>
                      </m:r>
                      <m:r>
                        <a:rPr lang="en-GB" sz="1200" i="1">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GB" sz="1200" i="1">
                              <a:solidFill>
                                <a:srgbClr val="002060"/>
                              </a:solidFill>
                              <a:latin typeface="Cambria Math" panose="02040503050406030204" pitchFamily="18" charset="0"/>
                            </a:rPr>
                            <m:t>𝜀</m:t>
                          </m:r>
                        </m:e>
                        <m:sub>
                          <m:r>
                            <a:rPr lang="en-GB" sz="1200" i="1">
                              <a:solidFill>
                                <a:srgbClr val="002060"/>
                              </a:solidFill>
                              <a:latin typeface="Cambria Math" panose="02040503050406030204" pitchFamily="18" charset="0"/>
                            </a:rPr>
                            <m:t>𝑖𝑡</m:t>
                          </m:r>
                        </m:sub>
                      </m:sSub>
                      <m:r>
                        <a:rPr lang="en-GB" sz="1200" i="1">
                          <a:solidFill>
                            <a:srgbClr val="002060"/>
                          </a:solidFill>
                          <a:latin typeface="Cambria Math" panose="02040503050406030204" pitchFamily="18" charset="0"/>
                        </a:rPr>
                        <m:t> </m:t>
                      </m:r>
                    </m:oMath>
                  </m:oMathPara>
                </a14:m>
                <a:endParaRPr lang="en-ME" sz="1200" b="1" dirty="0">
                  <a:solidFill>
                    <a:srgbClr val="002060"/>
                  </a:solidFill>
                </a:endParaRPr>
              </a:p>
            </p:txBody>
          </p:sp>
        </mc:Choice>
        <mc:Fallback xmlns="">
          <p:sp>
            <p:nvSpPr>
              <p:cNvPr id="42" name="TextBox 41">
                <a:extLst>
                  <a:ext uri="{FF2B5EF4-FFF2-40B4-BE49-F238E27FC236}">
                    <a16:creationId xmlns:a16="http://schemas.microsoft.com/office/drawing/2014/main" id="{F8F57F16-305F-0FBF-2916-59B1A4F2EEB3}"/>
                  </a:ext>
                </a:extLst>
              </p:cNvPr>
              <p:cNvSpPr txBox="1">
                <a:spLocks noRot="1" noChangeAspect="1" noMove="1" noResize="1" noEditPoints="1" noAdjustHandles="1" noChangeArrowheads="1" noChangeShapeType="1" noTextEdit="1"/>
              </p:cNvSpPr>
              <p:nvPr/>
            </p:nvSpPr>
            <p:spPr>
              <a:xfrm>
                <a:off x="228600" y="5496580"/>
                <a:ext cx="6194011" cy="478080"/>
              </a:xfrm>
              <a:prstGeom prst="rect">
                <a:avLst/>
              </a:prstGeom>
              <a:blipFill>
                <a:blip r:embed="rId6"/>
                <a:stretch>
                  <a:fillRect b="-2564"/>
                </a:stretch>
              </a:blipFill>
            </p:spPr>
            <p:txBody>
              <a:bodyPr/>
              <a:lstStyle/>
              <a:p>
                <a:r>
                  <a:rPr lang="en-ME">
                    <a:noFill/>
                  </a:rPr>
                  <a:t> </a:t>
                </a:r>
              </a:p>
            </p:txBody>
          </p:sp>
        </mc:Fallback>
      </mc:AlternateContent>
      <p:sp>
        <p:nvSpPr>
          <p:cNvPr id="43" name="TextBox 42">
            <a:extLst>
              <a:ext uri="{FF2B5EF4-FFF2-40B4-BE49-F238E27FC236}">
                <a16:creationId xmlns:a16="http://schemas.microsoft.com/office/drawing/2014/main" id="{3410A2CC-995D-6E0E-A9F9-3D5B8E8EDFEA}"/>
              </a:ext>
            </a:extLst>
          </p:cNvPr>
          <p:cNvSpPr txBox="1"/>
          <p:nvPr/>
        </p:nvSpPr>
        <p:spPr>
          <a:xfrm>
            <a:off x="224665" y="2514600"/>
            <a:ext cx="3450811" cy="355276"/>
          </a:xfrm>
          <a:prstGeom prst="rect">
            <a:avLst/>
          </a:prstGeom>
          <a:noFill/>
        </p:spPr>
        <p:txBody>
          <a:bodyPr wrap="square" lIns="54000" tIns="54000" rIns="54000" bIns="54000" rtlCol="0">
            <a:spAutoFit/>
          </a:bodyPr>
          <a:lstStyle/>
          <a:p>
            <a:r>
              <a:rPr lang="en-ME" sz="1600" b="1" dirty="0">
                <a:solidFill>
                  <a:srgbClr val="002060"/>
                </a:solidFill>
                <a:latin typeface="Arial" panose="020B0604020202020204" pitchFamily="34" charset="0"/>
                <a:cs typeface="Arial" panose="020B0604020202020204" pitchFamily="34" charset="0"/>
              </a:rPr>
              <a:t>Additional model specifications:</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4EBE4FC-CEF6-1C99-0CAD-655D6AA29727}"/>
                  </a:ext>
                </a:extLst>
              </p:cNvPr>
              <p:cNvSpPr txBox="1"/>
              <p:nvPr/>
            </p:nvSpPr>
            <p:spPr>
              <a:xfrm>
                <a:off x="185662" y="3972580"/>
                <a:ext cx="6194011" cy="300788"/>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func>
                        <m:funcPr>
                          <m:ctrlPr>
                            <a:rPr lang="en-ME" sz="1200" i="1" smtClean="0">
                              <a:solidFill>
                                <a:srgbClr val="002060"/>
                              </a:solidFill>
                              <a:latin typeface="Cambria Math" panose="02040503050406030204" pitchFamily="18" charset="0"/>
                            </a:rPr>
                          </m:ctrlPr>
                        </m:funcPr>
                        <m:fName>
                          <m:r>
                            <m:rPr>
                              <m:sty m:val="p"/>
                            </m:rPr>
                            <a:rPr lang="en-ME" sz="1200">
                              <a:solidFill>
                                <a:srgbClr val="002060"/>
                              </a:solidFill>
                              <a:latin typeface="Cambria Math" panose="02040503050406030204" pitchFamily="18" charset="0"/>
                            </a:rPr>
                            <m:t>ln</m:t>
                          </m:r>
                        </m:fName>
                        <m:e>
                          <m:d>
                            <m:dPr>
                              <m:ctrlPr>
                                <a:rPr lang="en-ME" sz="1200" i="1">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𝐼𝑁𝑄</m:t>
                                  </m:r>
                                </m:e>
                                <m:sub>
                                  <m:r>
                                    <a:rPr lang="en-ME" sz="1200" i="1">
                                      <a:solidFill>
                                        <a:srgbClr val="002060"/>
                                      </a:solidFill>
                                      <a:latin typeface="Cambria Math" panose="02040503050406030204" pitchFamily="18" charset="0"/>
                                    </a:rPr>
                                    <m:t>𝑖𝑡</m:t>
                                  </m:r>
                                </m:sub>
                              </m:sSub>
                            </m:e>
                          </m:d>
                        </m:e>
                      </m:func>
                      <m:r>
                        <a:rPr lang="en-ME" sz="1200" i="0">
                          <a:solidFill>
                            <a:srgbClr val="002060"/>
                          </a:solidFill>
                          <a:latin typeface="Cambria Math" panose="02040503050406030204" pitchFamily="18" charset="0"/>
                        </a:rPr>
                        <m:t>=</m:t>
                      </m:r>
                      <m:r>
                        <a:rPr lang="en-ME" sz="1200" i="1">
                          <a:solidFill>
                            <a:srgbClr val="002060"/>
                          </a:solidFill>
                          <a:latin typeface="Cambria Math" panose="02040503050406030204" pitchFamily="18" charset="0"/>
                        </a:rPr>
                        <m:t>𝛼</m:t>
                      </m:r>
                      <m:r>
                        <a:rPr lang="en-ME" sz="1200" i="0">
                          <a:solidFill>
                            <a:srgbClr val="002060"/>
                          </a:solidFill>
                          <a:latin typeface="Cambria Math" panose="02040503050406030204" pitchFamily="18" charset="0"/>
                        </a:rPr>
                        <m:t>+</m:t>
                      </m:r>
                      <m:d>
                        <m:dPr>
                          <m:ctrlPr>
                            <a:rPr lang="en-US" sz="1200" b="0" i="1" smtClean="0">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𝛽</m:t>
                              </m:r>
                            </m:e>
                            <m:sub>
                              <m:r>
                                <a:rPr lang="en-ME" sz="1200" i="0">
                                  <a:solidFill>
                                    <a:srgbClr val="002060"/>
                                  </a:solidFill>
                                  <a:latin typeface="Cambria Math" panose="02040503050406030204" pitchFamily="18" charset="0"/>
                                </a:rPr>
                                <m:t>1</m:t>
                              </m:r>
                            </m:sub>
                          </m:sSub>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𝑇</m:t>
                              </m:r>
                            </m:e>
                            <m:sub>
                              <m:r>
                                <a:rPr lang="en-ME" sz="1200" i="1">
                                  <a:solidFill>
                                    <a:srgbClr val="002060"/>
                                  </a:solidFill>
                                  <a:latin typeface="Cambria Math" panose="02040503050406030204" pitchFamily="18" charset="0"/>
                                </a:rPr>
                                <m:t>𝑖</m:t>
                              </m:r>
                              <m:r>
                                <a:rPr lang="sr-Latn-RS" sz="1200" b="0" i="1" smtClean="0">
                                  <a:solidFill>
                                    <a:srgbClr val="002060"/>
                                  </a:solidFill>
                                  <a:latin typeface="Cambria Math" panose="02040503050406030204" pitchFamily="18" charset="0"/>
                                </a:rPr>
                                <m:t>,</m:t>
                              </m:r>
                              <m:r>
                                <a:rPr lang="en-ME" sz="1200" i="1">
                                  <a:solidFill>
                                    <a:srgbClr val="002060"/>
                                  </a:solidFill>
                                  <a:latin typeface="Cambria Math" panose="02040503050406030204" pitchFamily="18" charset="0"/>
                                </a:rPr>
                                <m:t>𝑡</m:t>
                              </m:r>
                              <m:r>
                                <a:rPr lang="sr-Latn-RS" sz="1200" b="0" i="1" smtClean="0">
                                  <a:solidFill>
                                    <a:srgbClr val="002060"/>
                                  </a:solidFill>
                                  <a:latin typeface="Cambria Math" panose="02040503050406030204" pitchFamily="18" charset="0"/>
                                </a:rPr>
                                <m:t>−1</m:t>
                              </m:r>
                            </m:sub>
                          </m:sSub>
                          <m:r>
                            <a:rPr lang="en-ME" sz="1200" i="0">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𝛽</m:t>
                              </m:r>
                            </m:e>
                            <m:sub>
                              <m:r>
                                <a:rPr lang="en-ME" sz="1200" i="0">
                                  <a:solidFill>
                                    <a:srgbClr val="002060"/>
                                  </a:solidFill>
                                  <a:latin typeface="Cambria Math" panose="02040503050406030204" pitchFamily="18" charset="0"/>
                                </a:rPr>
                                <m:t>2</m:t>
                              </m:r>
                            </m:sub>
                          </m:sSub>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𝑂</m:t>
                              </m:r>
                            </m:e>
                            <m:sub>
                              <m:r>
                                <a:rPr lang="en-ME" sz="1200" i="1">
                                  <a:solidFill>
                                    <a:srgbClr val="002060"/>
                                  </a:solidFill>
                                  <a:latin typeface="Cambria Math" panose="02040503050406030204" pitchFamily="18" charset="0"/>
                                </a:rPr>
                                <m:t>𝑖</m:t>
                              </m:r>
                              <m:r>
                                <a:rPr lang="sr-Latn-RS" sz="1200" b="0" i="1" smtClean="0">
                                  <a:solidFill>
                                    <a:srgbClr val="002060"/>
                                  </a:solidFill>
                                  <a:latin typeface="Cambria Math" panose="02040503050406030204" pitchFamily="18" charset="0"/>
                                </a:rPr>
                                <m:t>,</m:t>
                              </m:r>
                              <m:r>
                                <a:rPr lang="en-ME" sz="1200" i="1">
                                  <a:solidFill>
                                    <a:srgbClr val="002060"/>
                                  </a:solidFill>
                                  <a:latin typeface="Cambria Math" panose="02040503050406030204" pitchFamily="18" charset="0"/>
                                </a:rPr>
                                <m:t>𝑡</m:t>
                              </m:r>
                              <m:r>
                                <a:rPr lang="sr-Latn-RS" sz="1200" b="0" i="1" smtClean="0">
                                  <a:solidFill>
                                    <a:srgbClr val="002060"/>
                                  </a:solidFill>
                                  <a:latin typeface="Cambria Math" panose="02040503050406030204" pitchFamily="18" charset="0"/>
                                </a:rPr>
                                <m:t>−1</m:t>
                              </m:r>
                            </m:sub>
                          </m:sSub>
                          <m:r>
                            <a:rPr lang="en-ME" sz="1200" i="0">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𝛽</m:t>
                              </m:r>
                            </m:e>
                            <m:sub>
                              <m:r>
                                <a:rPr lang="en-ME" sz="1200" i="0">
                                  <a:solidFill>
                                    <a:srgbClr val="002060"/>
                                  </a:solidFill>
                                  <a:latin typeface="Cambria Math" panose="02040503050406030204" pitchFamily="18" charset="0"/>
                                </a:rPr>
                                <m:t>3</m:t>
                              </m:r>
                            </m:sub>
                          </m:sSub>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𝑃</m:t>
                              </m:r>
                            </m:e>
                            <m:sub>
                              <m:r>
                                <a:rPr lang="en-ME" sz="1200" i="1">
                                  <a:solidFill>
                                    <a:srgbClr val="002060"/>
                                  </a:solidFill>
                                  <a:latin typeface="Cambria Math" panose="02040503050406030204" pitchFamily="18" charset="0"/>
                                </a:rPr>
                                <m:t>𝑖</m:t>
                              </m:r>
                              <m:r>
                                <a:rPr lang="sr-Latn-RS" sz="1200" b="0" i="1" smtClean="0">
                                  <a:solidFill>
                                    <a:srgbClr val="002060"/>
                                  </a:solidFill>
                                  <a:latin typeface="Cambria Math" panose="02040503050406030204" pitchFamily="18" charset="0"/>
                                </a:rPr>
                                <m:t>,</m:t>
                              </m:r>
                              <m:r>
                                <a:rPr lang="en-ME" sz="1200" i="1">
                                  <a:solidFill>
                                    <a:srgbClr val="002060"/>
                                  </a:solidFill>
                                  <a:latin typeface="Cambria Math" panose="02040503050406030204" pitchFamily="18" charset="0"/>
                                </a:rPr>
                                <m:t>𝑡</m:t>
                              </m:r>
                              <m:r>
                                <a:rPr lang="sr-Latn-RS" sz="1200" b="0" i="1" smtClean="0">
                                  <a:solidFill>
                                    <a:srgbClr val="002060"/>
                                  </a:solidFill>
                                  <a:latin typeface="Cambria Math" panose="02040503050406030204" pitchFamily="18" charset="0"/>
                                </a:rPr>
                                <m:t>−1</m:t>
                              </m:r>
                            </m:sub>
                          </m:sSub>
                          <m:r>
                            <a:rPr lang="en-ME" sz="1200" i="0">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𝛽</m:t>
                              </m:r>
                            </m:e>
                            <m:sub>
                              <m:r>
                                <a:rPr lang="en-ME" sz="1200" i="0">
                                  <a:solidFill>
                                    <a:srgbClr val="002060"/>
                                  </a:solidFill>
                                  <a:latin typeface="Cambria Math" panose="02040503050406030204" pitchFamily="18" charset="0"/>
                                </a:rPr>
                                <m:t>4</m:t>
                              </m:r>
                            </m:sub>
                          </m:sSub>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𝑍</m:t>
                              </m:r>
                            </m:e>
                            <m:sub>
                              <m:r>
                                <a:rPr lang="en-ME" sz="1200" i="1">
                                  <a:solidFill>
                                    <a:srgbClr val="002060"/>
                                  </a:solidFill>
                                  <a:latin typeface="Cambria Math" panose="02040503050406030204" pitchFamily="18" charset="0"/>
                                </a:rPr>
                                <m:t>𝑖</m:t>
                              </m:r>
                              <m:r>
                                <a:rPr lang="sr-Latn-RS" sz="1200" b="0" i="1" smtClean="0">
                                  <a:solidFill>
                                    <a:srgbClr val="002060"/>
                                  </a:solidFill>
                                  <a:latin typeface="Cambria Math" panose="02040503050406030204" pitchFamily="18" charset="0"/>
                                </a:rPr>
                                <m:t>,</m:t>
                              </m:r>
                              <m:r>
                                <a:rPr lang="en-ME" sz="1200" i="1">
                                  <a:solidFill>
                                    <a:srgbClr val="002060"/>
                                  </a:solidFill>
                                  <a:latin typeface="Cambria Math" panose="02040503050406030204" pitchFamily="18" charset="0"/>
                                </a:rPr>
                                <m:t>𝑡</m:t>
                              </m:r>
                              <m:r>
                                <a:rPr lang="sr-Latn-RS" sz="1200" b="0" i="1" smtClean="0">
                                  <a:solidFill>
                                    <a:srgbClr val="002060"/>
                                  </a:solidFill>
                                  <a:latin typeface="Cambria Math" panose="02040503050406030204" pitchFamily="18" charset="0"/>
                                </a:rPr>
                                <m:t>−1</m:t>
                              </m:r>
                            </m:sub>
                          </m:sSub>
                        </m:e>
                      </m:d>
                      <m:r>
                        <a:rPr lang="en-US" sz="1200" b="1" i="1" smtClean="0">
                          <a:solidFill>
                            <a:srgbClr val="002060"/>
                          </a:solidFill>
                          <a:latin typeface="Cambria Math" panose="02040503050406030204" pitchFamily="18" charset="0"/>
                        </a:rPr>
                        <m:t>∗</m:t>
                      </m:r>
                      <m:r>
                        <a:rPr lang="en-US" sz="1200" b="1" i="1" smtClean="0">
                          <a:solidFill>
                            <a:srgbClr val="002060"/>
                          </a:solidFill>
                          <a:latin typeface="Cambria Math" panose="02040503050406030204" pitchFamily="18" charset="0"/>
                        </a:rPr>
                        <m:t>𝒏𝒐𝒓𝒅𝒔𝒐𝒄</m:t>
                      </m:r>
                      <m:r>
                        <a:rPr lang="en-ME" sz="1200" i="0">
                          <a:solidFill>
                            <a:srgbClr val="002060"/>
                          </a:solidFill>
                          <a:latin typeface="Cambria Math" panose="02040503050406030204" pitchFamily="18" charset="0"/>
                        </a:rPr>
                        <m:t>+</m:t>
                      </m:r>
                      <m:r>
                        <a:rPr lang="en-ME" sz="1200" i="1">
                          <a:solidFill>
                            <a:srgbClr val="002060"/>
                          </a:solidFill>
                          <a:latin typeface="Cambria Math" panose="02040503050406030204" pitchFamily="18" charset="0"/>
                        </a:rPr>
                        <m:t>𝐶</m:t>
                      </m:r>
                      <m:r>
                        <a:rPr lang="en-ME" sz="1200" i="0">
                          <a:solidFill>
                            <a:srgbClr val="002060"/>
                          </a:solidFill>
                          <a:latin typeface="Cambria Math" panose="02040503050406030204" pitchFamily="18" charset="0"/>
                        </a:rPr>
                        <m:t>+</m:t>
                      </m:r>
                      <m:r>
                        <a:rPr lang="en-ME" sz="1200" i="1">
                          <a:solidFill>
                            <a:srgbClr val="002060"/>
                          </a:solidFill>
                          <a:latin typeface="Cambria Math" panose="02040503050406030204" pitchFamily="18" charset="0"/>
                        </a:rPr>
                        <m:t>𝑇</m:t>
                      </m:r>
                      <m:r>
                        <a:rPr lang="en-ME" sz="1200" i="0">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𝜀</m:t>
                          </m:r>
                        </m:e>
                        <m:sub>
                          <m:r>
                            <a:rPr lang="en-ME" sz="1200" i="1">
                              <a:solidFill>
                                <a:srgbClr val="002060"/>
                              </a:solidFill>
                              <a:latin typeface="Cambria Math" panose="02040503050406030204" pitchFamily="18" charset="0"/>
                            </a:rPr>
                            <m:t>𝑖𝑡</m:t>
                          </m:r>
                        </m:sub>
                      </m:sSub>
                    </m:oMath>
                  </m:oMathPara>
                </a14:m>
                <a:endParaRPr lang="en-US" sz="1200" b="1" dirty="0">
                  <a:solidFill>
                    <a:srgbClr val="002060"/>
                  </a:solidFill>
                </a:endParaRPr>
              </a:p>
            </p:txBody>
          </p:sp>
        </mc:Choice>
        <mc:Fallback xmlns="">
          <p:sp>
            <p:nvSpPr>
              <p:cNvPr id="44" name="TextBox 43">
                <a:extLst>
                  <a:ext uri="{FF2B5EF4-FFF2-40B4-BE49-F238E27FC236}">
                    <a16:creationId xmlns:a16="http://schemas.microsoft.com/office/drawing/2014/main" id="{14EBE4FC-CEF6-1C99-0CAD-655D6AA29727}"/>
                  </a:ext>
                </a:extLst>
              </p:cNvPr>
              <p:cNvSpPr txBox="1">
                <a:spLocks noRot="1" noChangeAspect="1" noMove="1" noResize="1" noEditPoints="1" noAdjustHandles="1" noChangeArrowheads="1" noChangeShapeType="1" noTextEdit="1"/>
              </p:cNvSpPr>
              <p:nvPr/>
            </p:nvSpPr>
            <p:spPr>
              <a:xfrm>
                <a:off x="185662" y="3972580"/>
                <a:ext cx="6194011" cy="300788"/>
              </a:xfrm>
              <a:prstGeom prst="rect">
                <a:avLst/>
              </a:prstGeom>
              <a:blipFill>
                <a:blip r:embed="rId7"/>
                <a:stretch>
                  <a:fillRect/>
                </a:stretch>
              </a:blipFill>
            </p:spPr>
            <p:txBody>
              <a:bodyPr/>
              <a:lstStyle/>
              <a:p>
                <a:r>
                  <a:rPr lang="en-ME">
                    <a:noFill/>
                  </a:rPr>
                  <a:t> </a:t>
                </a:r>
              </a:p>
            </p:txBody>
          </p:sp>
        </mc:Fallback>
      </mc:AlternateContent>
      <p:sp>
        <p:nvSpPr>
          <p:cNvPr id="48" name="TextBox 47">
            <a:extLst>
              <a:ext uri="{FF2B5EF4-FFF2-40B4-BE49-F238E27FC236}">
                <a16:creationId xmlns:a16="http://schemas.microsoft.com/office/drawing/2014/main" id="{E3482784-245A-4446-0F82-7BB62FCCE07C}"/>
              </a:ext>
            </a:extLst>
          </p:cNvPr>
          <p:cNvSpPr txBox="1"/>
          <p:nvPr/>
        </p:nvSpPr>
        <p:spPr>
          <a:xfrm>
            <a:off x="-152400" y="4416916"/>
            <a:ext cx="5121964" cy="307777"/>
          </a:xfrm>
          <a:prstGeom prst="rect">
            <a:avLst/>
          </a:prstGeom>
          <a:noFill/>
        </p:spPr>
        <p:txBody>
          <a:bodyPr wrap="square">
            <a:spAutoFit/>
          </a:bodyPr>
          <a:lstStyle/>
          <a:p>
            <a:pPr marL="360363" lvl="3">
              <a:buClr>
                <a:schemeClr val="bg1">
                  <a:lumMod val="50000"/>
                </a:schemeClr>
              </a:buClr>
            </a:pPr>
            <a:r>
              <a:rPr lang="en-GB" sz="1400" b="1" dirty="0">
                <a:solidFill>
                  <a:srgbClr val="002060"/>
                </a:solidFill>
                <a:latin typeface="Arial" panose="020B0604020202020204" pitchFamily="34" charset="0"/>
                <a:cs typeface="Arial" panose="020B0604020202020204" pitchFamily="34" charset="0"/>
              </a:rPr>
              <a:t>The unequal distribution of growth hypothesis </a:t>
            </a:r>
          </a:p>
        </p:txBody>
      </p:sp>
      <p:sp>
        <p:nvSpPr>
          <p:cNvPr id="49" name="TextBox 48">
            <a:extLst>
              <a:ext uri="{FF2B5EF4-FFF2-40B4-BE49-F238E27FC236}">
                <a16:creationId xmlns:a16="http://schemas.microsoft.com/office/drawing/2014/main" id="{C6B122D7-EA56-EE31-5E85-CE1B46D1EE5A}"/>
              </a:ext>
            </a:extLst>
          </p:cNvPr>
          <p:cNvSpPr txBox="1"/>
          <p:nvPr/>
        </p:nvSpPr>
        <p:spPr>
          <a:xfrm>
            <a:off x="-152400" y="5267980"/>
            <a:ext cx="5121964" cy="523220"/>
          </a:xfrm>
          <a:prstGeom prst="rect">
            <a:avLst/>
          </a:prstGeom>
          <a:noFill/>
        </p:spPr>
        <p:txBody>
          <a:bodyPr wrap="square">
            <a:spAutoFit/>
          </a:bodyPr>
          <a:lstStyle/>
          <a:p>
            <a:pPr marL="360363" lvl="3">
              <a:buClr>
                <a:schemeClr val="bg1">
                  <a:lumMod val="50000"/>
                </a:schemeClr>
              </a:buClr>
            </a:pPr>
            <a:r>
              <a:rPr lang="en-GB" sz="1400" b="1" dirty="0">
                <a:solidFill>
                  <a:srgbClr val="002060"/>
                </a:solidFill>
                <a:latin typeface="Arial" panose="020B0604020202020204" pitchFamily="34" charset="0"/>
                <a:cs typeface="Arial" panose="020B0604020202020204" pitchFamily="34" charset="0"/>
              </a:rPr>
              <a:t>The Tinbergen’s hypothesis </a:t>
            </a:r>
          </a:p>
          <a:p>
            <a:pPr marL="360363" lvl="3">
              <a:buClr>
                <a:schemeClr val="bg1">
                  <a:lumMod val="50000"/>
                </a:schemeClr>
              </a:buClr>
            </a:pPr>
            <a:r>
              <a:rPr lang="en-GB" sz="1400" b="1" dirty="0">
                <a:solidFill>
                  <a:srgbClr val="002060"/>
                </a:solidFill>
                <a:latin typeface="Arial" panose="020B0604020202020204" pitchFamily="34" charset="0"/>
                <a:cs typeface="Arial" panose="020B0604020202020204" pitchFamily="34" charset="0"/>
              </a:rPr>
              <a:t> </a:t>
            </a:r>
          </a:p>
        </p:txBody>
      </p:sp>
      <p:sp>
        <p:nvSpPr>
          <p:cNvPr id="50" name="TextBox 49">
            <a:extLst>
              <a:ext uri="{FF2B5EF4-FFF2-40B4-BE49-F238E27FC236}">
                <a16:creationId xmlns:a16="http://schemas.microsoft.com/office/drawing/2014/main" id="{87F71754-9E05-DD10-C3D8-9375726F5BCB}"/>
              </a:ext>
            </a:extLst>
          </p:cNvPr>
          <p:cNvSpPr txBox="1"/>
          <p:nvPr/>
        </p:nvSpPr>
        <p:spPr>
          <a:xfrm>
            <a:off x="-268488" y="2944875"/>
            <a:ext cx="5121964" cy="307777"/>
          </a:xfrm>
          <a:prstGeom prst="rect">
            <a:avLst/>
          </a:prstGeom>
          <a:noFill/>
        </p:spPr>
        <p:txBody>
          <a:bodyPr wrap="square">
            <a:spAutoFit/>
          </a:bodyPr>
          <a:lstStyle/>
          <a:p>
            <a:pPr marL="360363" lvl="3">
              <a:buClr>
                <a:schemeClr val="bg1">
                  <a:lumMod val="50000"/>
                </a:schemeClr>
              </a:buClr>
            </a:pPr>
            <a:r>
              <a:rPr lang="en-GB" sz="1400" b="1" dirty="0">
                <a:solidFill>
                  <a:srgbClr val="002060"/>
                </a:solidFill>
                <a:latin typeface="Arial" panose="020B0604020202020204" pitchFamily="34" charset="0"/>
                <a:cs typeface="Arial" panose="020B0604020202020204" pitchFamily="34" charset="0"/>
              </a:rPr>
              <a:t>China shock &amp; EPL cushioning effect </a:t>
            </a:r>
          </a:p>
        </p:txBody>
      </p:sp>
      <p:sp>
        <p:nvSpPr>
          <p:cNvPr id="51" name="TextBox 50">
            <a:extLst>
              <a:ext uri="{FF2B5EF4-FFF2-40B4-BE49-F238E27FC236}">
                <a16:creationId xmlns:a16="http://schemas.microsoft.com/office/drawing/2014/main" id="{F323B0B9-C899-0E91-4174-6DE78616FFCB}"/>
              </a:ext>
            </a:extLst>
          </p:cNvPr>
          <p:cNvSpPr txBox="1"/>
          <p:nvPr/>
        </p:nvSpPr>
        <p:spPr>
          <a:xfrm>
            <a:off x="-281025" y="3743642"/>
            <a:ext cx="5121964" cy="307777"/>
          </a:xfrm>
          <a:prstGeom prst="rect">
            <a:avLst/>
          </a:prstGeom>
          <a:noFill/>
        </p:spPr>
        <p:txBody>
          <a:bodyPr wrap="square">
            <a:spAutoFit/>
          </a:bodyPr>
          <a:lstStyle/>
          <a:p>
            <a:pPr marL="360363" lvl="3">
              <a:buClr>
                <a:schemeClr val="bg1">
                  <a:lumMod val="50000"/>
                </a:schemeClr>
              </a:buClr>
            </a:pPr>
            <a:r>
              <a:rPr lang="en-GB" sz="1400" b="1" dirty="0">
                <a:solidFill>
                  <a:srgbClr val="002060"/>
                </a:solidFill>
                <a:latin typeface="Arial" panose="020B0604020202020204" pitchFamily="34" charset="0"/>
                <a:cs typeface="Arial" panose="020B0604020202020204" pitchFamily="34" charset="0"/>
              </a:rPr>
              <a:t>Systemic differences between countries </a:t>
            </a:r>
          </a:p>
        </p:txBody>
      </p:sp>
      <p:grpSp>
        <p:nvGrpSpPr>
          <p:cNvPr id="3" name="Group 2">
            <a:extLst>
              <a:ext uri="{FF2B5EF4-FFF2-40B4-BE49-F238E27FC236}">
                <a16:creationId xmlns:a16="http://schemas.microsoft.com/office/drawing/2014/main" id="{F03B85B1-CEB0-7874-C515-9C8280733413}"/>
              </a:ext>
            </a:extLst>
          </p:cNvPr>
          <p:cNvGrpSpPr/>
          <p:nvPr/>
        </p:nvGrpSpPr>
        <p:grpSpPr>
          <a:xfrm>
            <a:off x="533400" y="2745440"/>
            <a:ext cx="2319135" cy="1064560"/>
            <a:chOff x="3059830" y="3608222"/>
            <a:chExt cx="2319135" cy="1064560"/>
          </a:xfrm>
        </p:grpSpPr>
        <p:sp>
          <p:nvSpPr>
            <p:cNvPr id="4" name="Down Arrow Callout 3">
              <a:extLst>
                <a:ext uri="{FF2B5EF4-FFF2-40B4-BE49-F238E27FC236}">
                  <a16:creationId xmlns:a16="http://schemas.microsoft.com/office/drawing/2014/main" id="{9EC7EBE6-2A81-FDA5-2446-7BCAEC222122}"/>
                </a:ext>
              </a:extLst>
            </p:cNvPr>
            <p:cNvSpPr/>
            <p:nvPr/>
          </p:nvSpPr>
          <p:spPr bwMode="auto">
            <a:xfrm rot="10800000">
              <a:off x="3083730" y="3608222"/>
              <a:ext cx="2186834" cy="1041076"/>
            </a:xfrm>
            <a:prstGeom prst="downArrowCallou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20000"/>
                </a:spcBef>
                <a:spcAft>
                  <a:spcPct val="0"/>
                </a:spcAft>
                <a:buClrTx/>
                <a:buSzTx/>
                <a:buFontTx/>
                <a:buNone/>
                <a:tabLst/>
              </a:pPr>
              <a:endParaRPr kumimoji="0" lang="en-ME" sz="3200" b="1" i="0" u="none" strike="noStrike" cap="none" normalizeH="0" baseline="0">
                <a:ln>
                  <a:noFill/>
                </a:ln>
                <a:solidFill>
                  <a:srgbClr val="002060"/>
                </a:solidFill>
                <a:effectLst/>
                <a:latin typeface="Arial" pitchFamily="34" charset="0"/>
              </a:endParaRPr>
            </a:p>
          </p:txBody>
        </p:sp>
        <p:sp>
          <p:nvSpPr>
            <p:cNvPr id="6" name="TextBox 5">
              <a:extLst>
                <a:ext uri="{FF2B5EF4-FFF2-40B4-BE49-F238E27FC236}">
                  <a16:creationId xmlns:a16="http://schemas.microsoft.com/office/drawing/2014/main" id="{F817CDD6-65E3-4C34-1344-CBEA75850EFB}"/>
                </a:ext>
              </a:extLst>
            </p:cNvPr>
            <p:cNvSpPr txBox="1"/>
            <p:nvPr/>
          </p:nvSpPr>
          <p:spPr>
            <a:xfrm>
              <a:off x="3059830" y="3964896"/>
              <a:ext cx="2319135" cy="707886"/>
            </a:xfrm>
            <a:prstGeom prst="rect">
              <a:avLst/>
            </a:prstGeom>
            <a:noFill/>
          </p:spPr>
          <p:txBody>
            <a:bodyPr wrap="square">
              <a:spAutoFit/>
            </a:bodyPr>
            <a:lstStyle/>
            <a:p>
              <a:r>
                <a:rPr lang="en-GB" sz="1000" dirty="0">
                  <a:solidFill>
                    <a:srgbClr val="C00000"/>
                  </a:solidFill>
                </a:rPr>
                <a:t>ICT capital stock (% of GFCF) </a:t>
              </a:r>
            </a:p>
            <a:p>
              <a:r>
                <a:rPr lang="en-GB" sz="1000" dirty="0">
                  <a:solidFill>
                    <a:srgbClr val="C00000"/>
                  </a:solidFill>
                </a:rPr>
                <a:t>Tangible ICT capital services contribution</a:t>
              </a:r>
            </a:p>
            <a:p>
              <a:r>
                <a:rPr lang="en-GB" sz="1000" dirty="0">
                  <a:solidFill>
                    <a:srgbClr val="C00000"/>
                  </a:solidFill>
                </a:rPr>
                <a:t>Value-added TFP</a:t>
              </a:r>
            </a:p>
            <a:p>
              <a:r>
                <a:rPr lang="en-GB" sz="1000" dirty="0">
                  <a:solidFill>
                    <a:srgbClr val="C00000"/>
                  </a:solidFill>
                </a:rPr>
                <a:t>OECD multifactor productivity </a:t>
              </a:r>
              <a:endParaRPr lang="en-ME" sz="1000" b="0" dirty="0">
                <a:solidFill>
                  <a:srgbClr val="C00000"/>
                </a:solidFill>
                <a:latin typeface="+mn-lt"/>
              </a:endParaRPr>
            </a:p>
          </p:txBody>
        </p:sp>
      </p:grpSp>
    </p:spTree>
    <p:extLst>
      <p:ext uri="{BB962C8B-B14F-4D97-AF65-F5344CB8AC3E}">
        <p14:creationId xmlns:p14="http://schemas.microsoft.com/office/powerpoint/2010/main" val="9727583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xEl>
                                              <p:pRg st="13" end="1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xEl>
                                              <p:pRg st="14" end="1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26"/>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23"/>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23"/>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29"/>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33"/>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3"/>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20"/>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grpId="1" nodeType="clickEffect">
                                  <p:stCondLst>
                                    <p:cond delay="0"/>
                                  </p:stCondLst>
                                  <p:childTnLst>
                                    <p:animMotion origin="layout" path="M -4.87179E-6 -1.11111E-6 L -0.01362 -0.14653 " pathEditMode="relative" rAng="0" ptsTypes="AA">
                                      <p:cBhvr>
                                        <p:cTn id="82" dur="2000" fill="hold"/>
                                        <p:tgtEl>
                                          <p:spTgt spid="19"/>
                                        </p:tgtEl>
                                        <p:attrNameLst>
                                          <p:attrName>ppt_x</p:attrName>
                                          <p:attrName>ppt_y</p:attrName>
                                        </p:attrNameLst>
                                      </p:cBhvr>
                                      <p:rCtr x="-689" y="-7338"/>
                                    </p:animMotion>
                                  </p:childTnLst>
                                </p:cTn>
                              </p:par>
                              <p:par>
                                <p:cTn id="83" presetID="1" presetClass="entr" presetSubtype="0"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32" grpId="0" build="allAtOnce" animBg="1"/>
      <p:bldP spid="38" grpId="0"/>
      <p:bldP spid="40" grpId="0"/>
      <p:bldP spid="42" grpId="0"/>
      <p:bldP spid="43" grpId="0"/>
      <p:bldP spid="44" grpId="0"/>
      <p:bldP spid="48" grpId="0"/>
      <p:bldP spid="49" grpId="0"/>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317C8-6D87-2F30-2AE7-7F7662C846B6}"/>
            </a:ext>
          </a:extLst>
        </p:cNvPr>
        <p:cNvGrpSpPr/>
        <p:nvPr/>
      </p:nvGrpSpPr>
      <p:grpSpPr>
        <a:xfrm>
          <a:off x="0" y="0"/>
          <a:ext cx="0" cy="0"/>
          <a:chOff x="0" y="0"/>
          <a:chExt cx="0" cy="0"/>
        </a:xfrm>
      </p:grpSpPr>
      <p:sp>
        <p:nvSpPr>
          <p:cNvPr id="6" name="Content Placeholder 4">
            <a:extLst>
              <a:ext uri="{FF2B5EF4-FFF2-40B4-BE49-F238E27FC236}">
                <a16:creationId xmlns:a16="http://schemas.microsoft.com/office/drawing/2014/main" id="{54585437-E2B3-5236-CF4C-D6A0F6B4428E}"/>
              </a:ext>
            </a:extLst>
          </p:cNvPr>
          <p:cNvSpPr txBox="1">
            <a:spLocks/>
          </p:cNvSpPr>
          <p:nvPr/>
        </p:nvSpPr>
        <p:spPr>
          <a:xfrm>
            <a:off x="5856964" y="1158639"/>
            <a:ext cx="3896636" cy="5521196"/>
          </a:xfrm>
          <a:prstGeom prst="rect">
            <a:avLst/>
          </a:prstGeom>
          <a:solidFill>
            <a:schemeClr val="bg1">
              <a:lumMod val="95000"/>
              <a:alpha val="68000"/>
            </a:schemeClr>
          </a:solidFill>
        </p:spPr>
        <p:txBody>
          <a:bodyPr vert="horz" lIns="0" tIns="0" rIns="0" bIns="0" rtlCol="0">
            <a:normAutofit fontScale="92500" lnSpcReduction="20000"/>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285750" lvl="1" indent="-285750" algn="just">
              <a:buFont typeface="Arial" panose="020B0604020202020204" pitchFamily="34" charset="0"/>
              <a:buChar char="•"/>
            </a:pPr>
            <a:endParaRPr lang="en-GB" sz="1600" dirty="0">
              <a:solidFill>
                <a:srgbClr val="002060"/>
              </a:solidFill>
            </a:endParaRPr>
          </a:p>
          <a:p>
            <a:pPr marL="342900" indent="-342900">
              <a:buFont typeface="+mj-lt"/>
              <a:buAutoNum type="arabicPeriod"/>
            </a:pPr>
            <a:r>
              <a:rPr lang="en-GB" sz="1900" b="1" dirty="0">
                <a:solidFill>
                  <a:srgbClr val="002060"/>
                </a:solidFill>
              </a:rPr>
              <a:t>Advances the empirical frontier -</a:t>
            </a:r>
            <a:r>
              <a:rPr lang="en-GB" sz="1900" dirty="0">
                <a:solidFill>
                  <a:srgbClr val="002060"/>
                </a:solidFill>
              </a:rPr>
              <a:t> </a:t>
            </a:r>
            <a:r>
              <a:rPr lang="en-GB" sz="1900" b="1" dirty="0">
                <a:solidFill>
                  <a:srgbClr val="002060"/>
                </a:solidFill>
              </a:rPr>
              <a:t>comprehensive test of Milanovic’s TOP hypothesis</a:t>
            </a:r>
          </a:p>
          <a:p>
            <a:pPr marL="457200" lvl="2" indent="-285750"/>
            <a:r>
              <a:rPr lang="en-GB" sz="1700" dirty="0">
                <a:solidFill>
                  <a:srgbClr val="002060"/>
                </a:solidFill>
              </a:rPr>
              <a:t>Assesses joint and relative effects of </a:t>
            </a:r>
            <a:r>
              <a:rPr lang="en-GB" sz="1700" b="1" dirty="0">
                <a:solidFill>
                  <a:srgbClr val="002060"/>
                </a:solidFill>
              </a:rPr>
              <a:t>t</a:t>
            </a:r>
            <a:r>
              <a:rPr lang="en-GB" sz="1700" dirty="0">
                <a:solidFill>
                  <a:srgbClr val="002060"/>
                </a:solidFill>
              </a:rPr>
              <a:t>echnological progress, </a:t>
            </a:r>
            <a:r>
              <a:rPr lang="en-GB" sz="1700" b="1" dirty="0">
                <a:solidFill>
                  <a:srgbClr val="002060"/>
                </a:solidFill>
              </a:rPr>
              <a:t>o</a:t>
            </a:r>
            <a:r>
              <a:rPr lang="en-GB" sz="1700" dirty="0">
                <a:solidFill>
                  <a:srgbClr val="002060"/>
                </a:solidFill>
              </a:rPr>
              <a:t>penness (globalization) &amp; </a:t>
            </a:r>
            <a:r>
              <a:rPr lang="en-GB" sz="1700" b="1" dirty="0">
                <a:solidFill>
                  <a:srgbClr val="002060"/>
                </a:solidFill>
              </a:rPr>
              <a:t>p</a:t>
            </a:r>
            <a:r>
              <a:rPr lang="en-GB" sz="1700" dirty="0">
                <a:solidFill>
                  <a:srgbClr val="002060"/>
                </a:solidFill>
              </a:rPr>
              <a:t>olicy (institutions) and confirms their combined role in shaping income inequality in advanced economies (in line with </a:t>
            </a:r>
            <a:r>
              <a:rPr lang="en-GB" sz="1700" dirty="0" err="1">
                <a:solidFill>
                  <a:srgbClr val="002060"/>
                </a:solidFill>
              </a:rPr>
              <a:t>Jaumotte</a:t>
            </a:r>
            <a:r>
              <a:rPr lang="en-GB" sz="1700" dirty="0">
                <a:solidFill>
                  <a:srgbClr val="002060"/>
                </a:solidFill>
              </a:rPr>
              <a:t> &amp; Osorio, 2015).</a:t>
            </a:r>
          </a:p>
          <a:p>
            <a:pPr marL="457200" lvl="2" indent="-285750"/>
            <a:r>
              <a:rPr lang="en-GB" sz="1700" dirty="0">
                <a:solidFill>
                  <a:srgbClr val="002060"/>
                </a:solidFill>
              </a:rPr>
              <a:t>Previous studies rarely examined all three TOP drivers simultaneously.</a:t>
            </a:r>
          </a:p>
          <a:p>
            <a:pPr marL="342900" indent="-342900">
              <a:buFont typeface="+mj-lt"/>
              <a:buAutoNum type="arabicPeriod"/>
            </a:pPr>
            <a:r>
              <a:rPr lang="en-GB" sz="1900" b="1" dirty="0">
                <a:solidFill>
                  <a:srgbClr val="002060"/>
                </a:solidFill>
              </a:rPr>
              <a:t>Reveals dual equalizing role of policy - key contribution</a:t>
            </a:r>
          </a:p>
          <a:p>
            <a:pPr marL="457200" lvl="2" indent="-285750"/>
            <a:r>
              <a:rPr lang="en-GB" sz="1700" dirty="0">
                <a:solidFill>
                  <a:srgbClr val="002060"/>
                </a:solidFill>
              </a:rPr>
              <a:t>EPL and direct income taxes </a:t>
            </a:r>
            <a:r>
              <a:rPr lang="en-GB" sz="1700" b="1" dirty="0">
                <a:solidFill>
                  <a:srgbClr val="002060"/>
                </a:solidFill>
              </a:rPr>
              <a:t>directly </a:t>
            </a:r>
            <a:r>
              <a:rPr lang="en-GB" sz="1700" dirty="0">
                <a:solidFill>
                  <a:srgbClr val="002060"/>
                </a:solidFill>
              </a:rPr>
              <a:t>reduce inequality. </a:t>
            </a:r>
          </a:p>
          <a:p>
            <a:pPr marL="457200" lvl="2" indent="-285750"/>
            <a:r>
              <a:rPr lang="en-GB" sz="1700" dirty="0">
                <a:solidFill>
                  <a:srgbClr val="002060"/>
                </a:solidFill>
              </a:rPr>
              <a:t>Redistributive policies have </a:t>
            </a:r>
            <a:r>
              <a:rPr lang="en-GB" sz="1700" b="1" dirty="0">
                <a:solidFill>
                  <a:srgbClr val="002060"/>
                </a:solidFill>
              </a:rPr>
              <a:t>indirect (cushioning) effect</a:t>
            </a:r>
            <a:r>
              <a:rPr lang="en-GB" sz="1700" dirty="0">
                <a:solidFill>
                  <a:srgbClr val="002060"/>
                </a:solidFill>
              </a:rPr>
              <a:t> on trade &amp; technology shocks.</a:t>
            </a:r>
          </a:p>
          <a:p>
            <a:pPr marL="457200" lvl="2" indent="-285750"/>
            <a:r>
              <a:rPr lang="en-GB" sz="1700" dirty="0">
                <a:solidFill>
                  <a:srgbClr val="002060"/>
                </a:solidFill>
              </a:rPr>
              <a:t>EPL cushions the effect of the China shock</a:t>
            </a:r>
          </a:p>
          <a:p>
            <a:pPr marL="457200" lvl="2" indent="-285750"/>
            <a:r>
              <a:rPr lang="en-GB" sz="1700" dirty="0">
                <a:solidFill>
                  <a:srgbClr val="002060"/>
                </a:solidFill>
              </a:rPr>
              <a:t>Financial globalization remains resilient to policy intervention.</a:t>
            </a:r>
          </a:p>
        </p:txBody>
      </p:sp>
      <p:sp>
        <p:nvSpPr>
          <p:cNvPr id="2" name="Title 3">
            <a:extLst>
              <a:ext uri="{FF2B5EF4-FFF2-40B4-BE49-F238E27FC236}">
                <a16:creationId xmlns:a16="http://schemas.microsoft.com/office/drawing/2014/main" id="{0198F522-7C4D-EAD0-D1C7-AFDC7D3AF3DB}"/>
              </a:ext>
            </a:extLst>
          </p:cNvPr>
          <p:cNvSpPr txBox="1">
            <a:spLocks/>
          </p:cNvSpPr>
          <p:nvPr/>
        </p:nvSpPr>
        <p:spPr>
          <a:xfrm>
            <a:off x="735716" y="838866"/>
            <a:ext cx="6941939" cy="433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endParaRPr lang="sr-Latn-ME" dirty="0"/>
          </a:p>
        </p:txBody>
      </p:sp>
      <p:pic>
        <p:nvPicPr>
          <p:cNvPr id="3" name="Picture 2">
            <a:extLst>
              <a:ext uri="{FF2B5EF4-FFF2-40B4-BE49-F238E27FC236}">
                <a16:creationId xmlns:a16="http://schemas.microsoft.com/office/drawing/2014/main" id="{F0E60E52-63D1-2A3D-5A23-13F2AF8C8B9C}"/>
              </a:ext>
            </a:extLst>
          </p:cNvPr>
          <p:cNvPicPr>
            <a:picLocks noChangeAspect="1"/>
          </p:cNvPicPr>
          <p:nvPr/>
        </p:nvPicPr>
        <p:blipFill>
          <a:blip r:embed="rId3"/>
          <a:stretch>
            <a:fillRect/>
          </a:stretch>
        </p:blipFill>
        <p:spPr>
          <a:xfrm>
            <a:off x="427734" y="1134353"/>
            <a:ext cx="5270500" cy="5427494"/>
          </a:xfrm>
          <a:prstGeom prst="rect">
            <a:avLst/>
          </a:prstGeom>
        </p:spPr>
      </p:pic>
      <p:sp>
        <p:nvSpPr>
          <p:cNvPr id="11" name="Title 3">
            <a:extLst>
              <a:ext uri="{FF2B5EF4-FFF2-40B4-BE49-F238E27FC236}">
                <a16:creationId xmlns:a16="http://schemas.microsoft.com/office/drawing/2014/main" id="{0BDF2753-EAB6-6C3E-6BD4-C69A245BE4A9}"/>
              </a:ext>
            </a:extLst>
          </p:cNvPr>
          <p:cNvSpPr>
            <a:spLocks noGrp="1"/>
          </p:cNvSpPr>
          <p:nvPr>
            <p:ph type="title"/>
          </p:nvPr>
        </p:nvSpPr>
        <p:spPr>
          <a:xfrm>
            <a:off x="583317" y="533400"/>
            <a:ext cx="5270500" cy="433388"/>
          </a:xfrm>
        </p:spPr>
        <p:txBody>
          <a:bodyPr>
            <a:noAutofit/>
          </a:bodyPr>
          <a:lstStyle/>
          <a:p>
            <a:r>
              <a:rPr lang="en-GB" dirty="0">
                <a:cs typeface="Arial" panose="020B0604020202020204" pitchFamily="34" charset="0"/>
              </a:rPr>
              <a:t>Chapter 2 - Results and contribution</a:t>
            </a:r>
            <a:endParaRPr lang="en-ME" dirty="0">
              <a:cs typeface="Arial" panose="020B0604020202020204" pitchFamily="34" charset="0"/>
            </a:endParaRPr>
          </a:p>
        </p:txBody>
      </p:sp>
      <p:pic>
        <p:nvPicPr>
          <p:cNvPr id="17" name="Picture 16">
            <a:extLst>
              <a:ext uri="{FF2B5EF4-FFF2-40B4-BE49-F238E27FC236}">
                <a16:creationId xmlns:a16="http://schemas.microsoft.com/office/drawing/2014/main" id="{CD7ECA13-53C5-8536-EF09-439100B4EB38}"/>
              </a:ext>
            </a:extLst>
          </p:cNvPr>
          <p:cNvPicPr>
            <a:picLocks noChangeAspect="1"/>
          </p:cNvPicPr>
          <p:nvPr/>
        </p:nvPicPr>
        <p:blipFill>
          <a:blip r:embed="rId4"/>
          <a:stretch>
            <a:fillRect/>
          </a:stretch>
        </p:blipFill>
        <p:spPr>
          <a:xfrm>
            <a:off x="412438" y="1119188"/>
            <a:ext cx="5276831" cy="5434013"/>
          </a:xfrm>
          <a:prstGeom prst="rect">
            <a:avLst/>
          </a:prstGeom>
        </p:spPr>
      </p:pic>
      <p:pic>
        <p:nvPicPr>
          <p:cNvPr id="20" name="Picture 19">
            <a:extLst>
              <a:ext uri="{FF2B5EF4-FFF2-40B4-BE49-F238E27FC236}">
                <a16:creationId xmlns:a16="http://schemas.microsoft.com/office/drawing/2014/main" id="{2573CC33-1750-02D4-0E0E-E0F79A7EA026}"/>
              </a:ext>
            </a:extLst>
          </p:cNvPr>
          <p:cNvPicPr>
            <a:picLocks noChangeAspect="1"/>
          </p:cNvPicPr>
          <p:nvPr/>
        </p:nvPicPr>
        <p:blipFill>
          <a:blip r:embed="rId5"/>
          <a:stretch>
            <a:fillRect/>
          </a:stretch>
        </p:blipFill>
        <p:spPr>
          <a:xfrm>
            <a:off x="394307" y="1099181"/>
            <a:ext cx="5303927" cy="5580654"/>
          </a:xfrm>
          <a:prstGeom prst="rect">
            <a:avLst/>
          </a:prstGeom>
        </p:spPr>
      </p:pic>
      <p:pic>
        <p:nvPicPr>
          <p:cNvPr id="18" name="Picture 17">
            <a:extLst>
              <a:ext uri="{FF2B5EF4-FFF2-40B4-BE49-F238E27FC236}">
                <a16:creationId xmlns:a16="http://schemas.microsoft.com/office/drawing/2014/main" id="{5CDE5F1F-A1A2-8574-1CC2-F62F1BEF2422}"/>
              </a:ext>
            </a:extLst>
          </p:cNvPr>
          <p:cNvPicPr>
            <a:picLocks noChangeAspect="1"/>
          </p:cNvPicPr>
          <p:nvPr/>
        </p:nvPicPr>
        <p:blipFill>
          <a:blip r:embed="rId6"/>
          <a:stretch>
            <a:fillRect/>
          </a:stretch>
        </p:blipFill>
        <p:spPr>
          <a:xfrm>
            <a:off x="394306" y="1099180"/>
            <a:ext cx="5303927" cy="5580653"/>
          </a:xfrm>
          <a:prstGeom prst="rect">
            <a:avLst/>
          </a:prstGeom>
        </p:spPr>
      </p:pic>
    </p:spTree>
    <p:extLst>
      <p:ext uri="{BB962C8B-B14F-4D97-AF65-F5344CB8AC3E}">
        <p14:creationId xmlns:p14="http://schemas.microsoft.com/office/powerpoint/2010/main" val="34919175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F39D7-D643-4E1C-DD8B-30B5B1FB55D3}"/>
            </a:ext>
          </a:extLst>
        </p:cNvPr>
        <p:cNvGrpSpPr/>
        <p:nvPr/>
      </p:nvGrpSpPr>
      <p:grpSpPr>
        <a:xfrm>
          <a:off x="0" y="0"/>
          <a:ext cx="0" cy="0"/>
          <a:chOff x="0" y="0"/>
          <a:chExt cx="0" cy="0"/>
        </a:xfrm>
      </p:grpSpPr>
      <p:sp>
        <p:nvSpPr>
          <p:cNvPr id="6" name="Content Placeholder 4">
            <a:extLst>
              <a:ext uri="{FF2B5EF4-FFF2-40B4-BE49-F238E27FC236}">
                <a16:creationId xmlns:a16="http://schemas.microsoft.com/office/drawing/2014/main" id="{58BF34FA-53DD-B0B5-85E5-28A41DB3868D}"/>
              </a:ext>
            </a:extLst>
          </p:cNvPr>
          <p:cNvSpPr txBox="1">
            <a:spLocks/>
          </p:cNvSpPr>
          <p:nvPr/>
        </p:nvSpPr>
        <p:spPr>
          <a:xfrm>
            <a:off x="5360894" y="1158639"/>
            <a:ext cx="4392706" cy="5521196"/>
          </a:xfrm>
          <a:prstGeom prst="rect">
            <a:avLst/>
          </a:prstGeom>
          <a:solidFill>
            <a:schemeClr val="bg1">
              <a:lumMod val="95000"/>
              <a:alpha val="68000"/>
            </a:schemeClr>
          </a:solidFill>
        </p:spPr>
        <p:txBody>
          <a:bodyPr vert="horz" lIns="0" tIns="0" rIns="0" bIns="0" rtlCol="0">
            <a:normAutofit/>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514350" lvl="2" indent="-342900">
              <a:buClr>
                <a:srgbClr val="002060"/>
              </a:buClr>
              <a:buFont typeface="+mj-lt"/>
              <a:buAutoNum type="arabicPeriod" startAt="3"/>
            </a:pPr>
            <a:r>
              <a:rPr lang="en-GB" sz="1800" b="1" dirty="0">
                <a:solidFill>
                  <a:srgbClr val="002060"/>
                </a:solidFill>
              </a:rPr>
              <a:t>Provides first empirical evidence on welfare regime differences mitigating globalization’s effects on inequality.</a:t>
            </a:r>
            <a:endParaRPr lang="en-GB" sz="1600" dirty="0">
              <a:solidFill>
                <a:srgbClr val="002060"/>
              </a:solidFill>
            </a:endParaRPr>
          </a:p>
          <a:p>
            <a:pPr marL="514350" lvl="2" indent="-342900">
              <a:buClr>
                <a:srgbClr val="002060"/>
              </a:buClr>
              <a:buFont typeface="+mj-lt"/>
              <a:buAutoNum type="arabicPeriod" startAt="4"/>
            </a:pPr>
            <a:r>
              <a:rPr lang="en-GB" sz="1800" b="1" dirty="0">
                <a:solidFill>
                  <a:srgbClr val="002060"/>
                </a:solidFill>
              </a:rPr>
              <a:t>In </a:t>
            </a:r>
            <a:r>
              <a:rPr lang="en-GB" sz="1800" b="1" i="1" dirty="0">
                <a:solidFill>
                  <a:srgbClr val="002060"/>
                </a:solidFill>
                <a:hlinkClick r:id="rId3" action="ppaction://hlinksldjump"/>
              </a:rPr>
              <a:t>supplementary analysis </a:t>
            </a:r>
            <a:r>
              <a:rPr lang="en-GB" sz="1800" b="1" dirty="0">
                <a:solidFill>
                  <a:srgbClr val="002060"/>
                </a:solidFill>
              </a:rPr>
              <a:t>rejects</a:t>
            </a:r>
            <a:r>
              <a:rPr lang="en-GB" sz="1800" b="1" i="1" dirty="0">
                <a:solidFill>
                  <a:srgbClr val="002060"/>
                </a:solidFill>
              </a:rPr>
              <a:t>:</a:t>
            </a:r>
          </a:p>
          <a:p>
            <a:pPr marL="646113" lvl="3" indent="-285750">
              <a:buClr>
                <a:schemeClr val="bg1">
                  <a:lumMod val="50000"/>
                </a:schemeClr>
              </a:buClr>
              <a:buFont typeface="Arial" panose="020B0604020202020204" pitchFamily="34" charset="0"/>
              <a:buChar char="•"/>
            </a:pPr>
            <a:r>
              <a:rPr lang="en-GB" sz="1600" dirty="0">
                <a:solidFill>
                  <a:srgbClr val="002060"/>
                </a:solidFill>
              </a:rPr>
              <a:t>the unequal distribution of growth hypothesis </a:t>
            </a:r>
          </a:p>
          <a:p>
            <a:pPr marL="646113" lvl="3" indent="-285750">
              <a:buClr>
                <a:schemeClr val="bg1">
                  <a:lumMod val="50000"/>
                </a:schemeClr>
              </a:buClr>
              <a:buFont typeface="Arial" panose="020B0604020202020204" pitchFamily="34" charset="0"/>
              <a:buChar char="•"/>
            </a:pPr>
            <a:r>
              <a:rPr lang="en-GB" sz="1600" dirty="0">
                <a:solidFill>
                  <a:srgbClr val="002060"/>
                </a:solidFill>
              </a:rPr>
              <a:t>the Kuznets hypothesis (in line with </a:t>
            </a:r>
            <a:r>
              <a:rPr lang="sl-SI" sz="1600" dirty="0">
                <a:solidFill>
                  <a:srgbClr val="002060"/>
                </a:solidFill>
              </a:rPr>
              <a:t>Roser and Cuaresma, 2016)</a:t>
            </a:r>
            <a:r>
              <a:rPr lang="en-ME" sz="1600" dirty="0">
                <a:solidFill>
                  <a:srgbClr val="002060"/>
                </a:solidFill>
              </a:rPr>
              <a:t> </a:t>
            </a:r>
            <a:endParaRPr lang="en-GB" sz="1600" dirty="0">
              <a:solidFill>
                <a:srgbClr val="002060"/>
              </a:solidFill>
            </a:endParaRPr>
          </a:p>
          <a:p>
            <a:pPr marL="646113" lvl="3" indent="-285750">
              <a:buClr>
                <a:schemeClr val="bg1">
                  <a:lumMod val="50000"/>
                </a:schemeClr>
              </a:buClr>
              <a:buFont typeface="Arial" panose="020B0604020202020204" pitchFamily="34" charset="0"/>
              <a:buChar char="•"/>
            </a:pPr>
            <a:r>
              <a:rPr lang="en-GB" sz="1600" dirty="0">
                <a:solidFill>
                  <a:srgbClr val="002060"/>
                </a:solidFill>
              </a:rPr>
              <a:t>the Tinbergen’s hypothesis </a:t>
            </a:r>
          </a:p>
          <a:p>
            <a:pPr marL="514350" lvl="2" indent="-342900">
              <a:buClr>
                <a:srgbClr val="002060"/>
              </a:buClr>
              <a:buFont typeface="+mj-lt"/>
              <a:buAutoNum type="arabicPeriod" startAt="4"/>
            </a:pPr>
            <a:r>
              <a:rPr lang="en-GB" sz="1800" b="1" dirty="0">
                <a:solidFill>
                  <a:srgbClr val="002060"/>
                </a:solidFill>
              </a:rPr>
              <a:t>Provides an abundance of </a:t>
            </a:r>
            <a:r>
              <a:rPr lang="en-GB" sz="1800" b="1" i="1" dirty="0">
                <a:solidFill>
                  <a:srgbClr val="002060"/>
                </a:solidFill>
                <a:hlinkClick r:id="rId4" action="ppaction://hlinksldjump"/>
              </a:rPr>
              <a:t>robustness tests</a:t>
            </a:r>
            <a:r>
              <a:rPr lang="en-GB" sz="1800" b="1" dirty="0">
                <a:solidFill>
                  <a:srgbClr val="002060"/>
                </a:solidFill>
                <a:hlinkClick r:id="rId4" action="ppaction://hlinksldjump"/>
              </a:rPr>
              <a:t> </a:t>
            </a:r>
            <a:r>
              <a:rPr lang="en-GB" sz="1800" b="1" dirty="0">
                <a:solidFill>
                  <a:srgbClr val="002060"/>
                </a:solidFill>
              </a:rPr>
              <a:t>(different definitions of trade and technological progress, data sources, and econometric methodologies)</a:t>
            </a:r>
          </a:p>
        </p:txBody>
      </p:sp>
      <p:sp>
        <p:nvSpPr>
          <p:cNvPr id="2" name="Title 3">
            <a:extLst>
              <a:ext uri="{FF2B5EF4-FFF2-40B4-BE49-F238E27FC236}">
                <a16:creationId xmlns:a16="http://schemas.microsoft.com/office/drawing/2014/main" id="{3FE0EBB5-90F0-D68B-F43F-F7878E7D050B}"/>
              </a:ext>
            </a:extLst>
          </p:cNvPr>
          <p:cNvSpPr txBox="1">
            <a:spLocks/>
          </p:cNvSpPr>
          <p:nvPr/>
        </p:nvSpPr>
        <p:spPr>
          <a:xfrm>
            <a:off x="735716" y="838866"/>
            <a:ext cx="6941939" cy="433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endParaRPr lang="sr-Latn-ME" dirty="0"/>
          </a:p>
        </p:txBody>
      </p:sp>
      <p:sp>
        <p:nvSpPr>
          <p:cNvPr id="11" name="Title 3">
            <a:extLst>
              <a:ext uri="{FF2B5EF4-FFF2-40B4-BE49-F238E27FC236}">
                <a16:creationId xmlns:a16="http://schemas.microsoft.com/office/drawing/2014/main" id="{C8970D21-3D38-769A-BE2A-23BE7C29DD6A}"/>
              </a:ext>
            </a:extLst>
          </p:cNvPr>
          <p:cNvSpPr>
            <a:spLocks noGrp="1"/>
          </p:cNvSpPr>
          <p:nvPr>
            <p:ph type="title"/>
          </p:nvPr>
        </p:nvSpPr>
        <p:spPr>
          <a:xfrm>
            <a:off x="583317" y="533400"/>
            <a:ext cx="5741283" cy="433388"/>
          </a:xfrm>
        </p:spPr>
        <p:txBody>
          <a:bodyPr>
            <a:noAutofit/>
          </a:bodyPr>
          <a:lstStyle/>
          <a:p>
            <a:r>
              <a:rPr lang="en-GB" dirty="0">
                <a:cs typeface="Arial" panose="020B0604020202020204" pitchFamily="34" charset="0"/>
              </a:rPr>
              <a:t>Chapter 2 - Results and contribution</a:t>
            </a:r>
            <a:endParaRPr lang="en-ME" dirty="0">
              <a:cs typeface="Arial" panose="020B0604020202020204" pitchFamily="34" charset="0"/>
            </a:endParaRPr>
          </a:p>
        </p:txBody>
      </p:sp>
      <p:pic>
        <p:nvPicPr>
          <p:cNvPr id="7" name="Picture 6">
            <a:extLst>
              <a:ext uri="{FF2B5EF4-FFF2-40B4-BE49-F238E27FC236}">
                <a16:creationId xmlns:a16="http://schemas.microsoft.com/office/drawing/2014/main" id="{4F962EF2-06BF-7873-FAFB-5019914E10DD}"/>
              </a:ext>
            </a:extLst>
          </p:cNvPr>
          <p:cNvPicPr>
            <a:picLocks noChangeAspect="1"/>
          </p:cNvPicPr>
          <p:nvPr/>
        </p:nvPicPr>
        <p:blipFill>
          <a:blip r:embed="rId5"/>
          <a:stretch>
            <a:fillRect/>
          </a:stretch>
        </p:blipFill>
        <p:spPr>
          <a:xfrm>
            <a:off x="788894" y="1066800"/>
            <a:ext cx="4392706" cy="5670584"/>
          </a:xfrm>
          <a:prstGeom prst="rect">
            <a:avLst/>
          </a:prstGeom>
        </p:spPr>
      </p:pic>
    </p:spTree>
    <p:extLst>
      <p:ext uri="{BB962C8B-B14F-4D97-AF65-F5344CB8AC3E}">
        <p14:creationId xmlns:p14="http://schemas.microsoft.com/office/powerpoint/2010/main" val="37847241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3C0FE-3A8A-E5B6-4B4A-CCB4F3369351}"/>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54E71DC5-0808-50D8-130A-4349E98C2C59}"/>
              </a:ext>
            </a:extLst>
          </p:cNvPr>
          <p:cNvSpPr txBox="1">
            <a:spLocks/>
          </p:cNvSpPr>
          <p:nvPr/>
        </p:nvSpPr>
        <p:spPr>
          <a:xfrm>
            <a:off x="735716" y="838866"/>
            <a:ext cx="6941939" cy="433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endParaRPr lang="sr-Latn-ME" dirty="0"/>
          </a:p>
        </p:txBody>
      </p:sp>
      <p:sp>
        <p:nvSpPr>
          <p:cNvPr id="5" name="Title 3">
            <a:extLst>
              <a:ext uri="{FF2B5EF4-FFF2-40B4-BE49-F238E27FC236}">
                <a16:creationId xmlns:a16="http://schemas.microsoft.com/office/drawing/2014/main" id="{96BB8ABD-5546-A3AD-A254-4DF1DE6DD9B4}"/>
              </a:ext>
            </a:extLst>
          </p:cNvPr>
          <p:cNvSpPr txBox="1">
            <a:spLocks/>
          </p:cNvSpPr>
          <p:nvPr/>
        </p:nvSpPr>
        <p:spPr>
          <a:xfrm>
            <a:off x="607128" y="862012"/>
            <a:ext cx="9222672" cy="4333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pPr algn="just"/>
            <a:r>
              <a:rPr lang="en-GB" sz="1600" b="1" i="1" dirty="0">
                <a:solidFill>
                  <a:srgbClr val="C00000"/>
                </a:solidFill>
                <a:cs typeface="Arial" panose="020B0604020202020204" pitchFamily="34" charset="0"/>
              </a:rPr>
              <a:t>Inequality and Redistribution: Testing Median Voter Hypothesis and Its Extensions</a:t>
            </a:r>
            <a:endParaRPr lang="en-GB" sz="1600" b="1" dirty="0">
              <a:solidFill>
                <a:srgbClr val="C00000"/>
              </a:solidFill>
              <a:cs typeface="Arial" panose="020B0604020202020204" pitchFamily="34" charset="0"/>
            </a:endParaRPr>
          </a:p>
        </p:txBody>
      </p:sp>
      <p:sp>
        <p:nvSpPr>
          <p:cNvPr id="11" name="Title 3">
            <a:extLst>
              <a:ext uri="{FF2B5EF4-FFF2-40B4-BE49-F238E27FC236}">
                <a16:creationId xmlns:a16="http://schemas.microsoft.com/office/drawing/2014/main" id="{E141C1EA-84DD-6440-7EFE-8C83B8D07E38}"/>
              </a:ext>
            </a:extLst>
          </p:cNvPr>
          <p:cNvSpPr>
            <a:spLocks noGrp="1"/>
          </p:cNvSpPr>
          <p:nvPr>
            <p:ph type="title"/>
          </p:nvPr>
        </p:nvSpPr>
        <p:spPr>
          <a:xfrm>
            <a:off x="583317" y="533400"/>
            <a:ext cx="6122283" cy="433388"/>
          </a:xfrm>
        </p:spPr>
        <p:txBody>
          <a:bodyPr>
            <a:noAutofit/>
          </a:bodyPr>
          <a:lstStyle/>
          <a:p>
            <a:r>
              <a:rPr lang="en-GB" dirty="0">
                <a:cs typeface="Arial" panose="020B0604020202020204" pitchFamily="34" charset="0"/>
              </a:rPr>
              <a:t>Chapter 3 – Data and methodology </a:t>
            </a:r>
            <a:endParaRPr lang="en-ME" dirty="0">
              <a:cs typeface="Arial" panose="020B0604020202020204" pitchFamily="34" charset="0"/>
            </a:endParaRPr>
          </a:p>
        </p:txBody>
      </p:sp>
      <p:sp>
        <p:nvSpPr>
          <p:cNvPr id="32" name="Content Placeholder 4">
            <a:extLst>
              <a:ext uri="{FF2B5EF4-FFF2-40B4-BE49-F238E27FC236}">
                <a16:creationId xmlns:a16="http://schemas.microsoft.com/office/drawing/2014/main" id="{08CDBF96-A274-7567-B587-1CFE1CB4F791}"/>
              </a:ext>
            </a:extLst>
          </p:cNvPr>
          <p:cNvSpPr txBox="1">
            <a:spLocks/>
          </p:cNvSpPr>
          <p:nvPr/>
        </p:nvSpPr>
        <p:spPr>
          <a:xfrm>
            <a:off x="5563363" y="1295400"/>
            <a:ext cx="4150349" cy="5486400"/>
          </a:xfrm>
          <a:prstGeom prst="rect">
            <a:avLst/>
          </a:prstGeom>
          <a:solidFill>
            <a:schemeClr val="bg1">
              <a:lumMod val="95000"/>
              <a:alpha val="68000"/>
            </a:schemeClr>
          </a:solidFill>
        </p:spPr>
        <p:txBody>
          <a:bodyPr vert="horz" lIns="0" tIns="0" rIns="0" bIns="0" rtlCol="0">
            <a:noAutofit/>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lvl="1"/>
            <a:r>
              <a:rPr lang="en-GB" sz="1200" b="1" dirty="0">
                <a:solidFill>
                  <a:srgbClr val="002060"/>
                </a:solidFill>
              </a:rPr>
              <a:t> RQ 4-5</a:t>
            </a:r>
          </a:p>
          <a:p>
            <a:pPr lvl="1"/>
            <a:r>
              <a:rPr lang="en-GB" sz="1200" b="1" dirty="0">
                <a:solidFill>
                  <a:srgbClr val="002060"/>
                </a:solidFill>
              </a:rPr>
              <a:t> Sample: </a:t>
            </a:r>
            <a:r>
              <a:rPr lang="en-GB" sz="1200" dirty="0">
                <a:solidFill>
                  <a:srgbClr val="002060"/>
                </a:solidFill>
              </a:rPr>
              <a:t>36 OECD countries, 1980–2018</a:t>
            </a:r>
            <a:endParaRPr lang="en-GB" sz="1200" b="1" dirty="0">
              <a:solidFill>
                <a:srgbClr val="002060"/>
              </a:solidFill>
            </a:endParaRPr>
          </a:p>
          <a:p>
            <a:pPr lvl="1"/>
            <a:r>
              <a:rPr lang="en-GB" sz="1200" b="1" dirty="0">
                <a:solidFill>
                  <a:srgbClr val="002060"/>
                </a:solidFill>
              </a:rPr>
              <a:t> Main data sources:</a:t>
            </a:r>
          </a:p>
          <a:p>
            <a:pPr marL="342900" lvl="2"/>
            <a:r>
              <a:rPr lang="en-GB" sz="1200" dirty="0">
                <a:solidFill>
                  <a:srgbClr val="002060"/>
                </a:solidFill>
              </a:rPr>
              <a:t>SWIID and WID - macro level inequality and redistribution data </a:t>
            </a:r>
          </a:p>
          <a:p>
            <a:pPr marL="342900" lvl="2"/>
            <a:r>
              <a:rPr lang="en-GB" sz="1200" dirty="0">
                <a:solidFill>
                  <a:srgbClr val="002060"/>
                </a:solidFill>
              </a:rPr>
              <a:t>LIS micro level data to construct macro level indicators on redistribution and inequality</a:t>
            </a:r>
          </a:p>
          <a:p>
            <a:pPr marL="342900" lvl="2"/>
            <a:r>
              <a:rPr lang="en-GB" sz="1200" dirty="0">
                <a:solidFill>
                  <a:srgbClr val="002060"/>
                </a:solidFill>
              </a:rPr>
              <a:t>OECD database - share of population older than 65 (as % of total population), share of foreign-born population (as % of total population), union density rate, share of inward FDI (as % of GDP), and openness to trade indicator (exports and imports of goods and services, as % of GDP); </a:t>
            </a:r>
          </a:p>
          <a:p>
            <a:pPr marL="342900" lvl="2"/>
            <a:r>
              <a:rPr lang="en-GB" sz="1200" dirty="0">
                <a:solidFill>
                  <a:srgbClr val="002060"/>
                </a:solidFill>
              </a:rPr>
              <a:t>World Bank's WDI database  - GDP data; </a:t>
            </a:r>
          </a:p>
          <a:p>
            <a:pPr marL="342900" lvl="2"/>
            <a:r>
              <a:rPr lang="en-GB" sz="1200" dirty="0">
                <a:solidFill>
                  <a:srgbClr val="002060"/>
                </a:solidFill>
              </a:rPr>
              <a:t>Comparative Political Data Set – left-wing populist vote share; </a:t>
            </a:r>
          </a:p>
          <a:p>
            <a:pPr marL="342900" lvl="2"/>
            <a:r>
              <a:rPr lang="en-GB" sz="1200" dirty="0">
                <a:solidFill>
                  <a:srgbClr val="002060"/>
                </a:solidFill>
              </a:rPr>
              <a:t>Varieties of Democracy (V-Dem) - democratization index. </a:t>
            </a:r>
            <a:endParaRPr lang="en-GB" sz="1200" b="1" kern="0" dirty="0">
              <a:solidFill>
                <a:srgbClr val="002060"/>
              </a:solidFill>
            </a:endParaRPr>
          </a:p>
          <a:p>
            <a:pPr lvl="1"/>
            <a:r>
              <a:rPr lang="en-GB" sz="1200" b="1" kern="0" dirty="0">
                <a:solidFill>
                  <a:srgbClr val="002060"/>
                </a:solidFill>
              </a:rPr>
              <a:t> </a:t>
            </a:r>
            <a:r>
              <a:rPr lang="en-GB" sz="1050" b="1" kern="0" dirty="0">
                <a:solidFill>
                  <a:srgbClr val="002060"/>
                </a:solidFill>
              </a:rPr>
              <a:t>Quantitative methods:</a:t>
            </a:r>
          </a:p>
          <a:p>
            <a:pPr marL="342900" lvl="2">
              <a:lnSpc>
                <a:spcPct val="115000"/>
              </a:lnSpc>
            </a:pPr>
            <a:r>
              <a:rPr lang="en-GB" sz="1200" kern="0" dirty="0">
                <a:solidFill>
                  <a:srgbClr val="002060"/>
                </a:solidFill>
              </a:rPr>
              <a:t>Fixed Effects:</a:t>
            </a:r>
          </a:p>
          <a:p>
            <a:pPr marL="531813" lvl="3">
              <a:lnSpc>
                <a:spcPct val="115000"/>
              </a:lnSpc>
            </a:pPr>
            <a:r>
              <a:rPr lang="en-GB" sz="1200" kern="0" dirty="0">
                <a:solidFill>
                  <a:srgbClr val="002060"/>
                </a:solidFill>
              </a:rPr>
              <a:t>two-way, log transformed variables and regressors smoothed using moving averages (3Y, 4Y &amp; 5Y MA)</a:t>
            </a:r>
          </a:p>
          <a:p>
            <a:pPr marL="531813" lvl="3">
              <a:lnSpc>
                <a:spcPct val="115000"/>
              </a:lnSpc>
            </a:pPr>
            <a:r>
              <a:rPr lang="en-GB" sz="1200" kern="0" dirty="0">
                <a:solidFill>
                  <a:srgbClr val="002060"/>
                </a:solidFill>
              </a:rPr>
              <a:t>One-way, no data transformation following Milanovic </a:t>
            </a:r>
          </a:p>
          <a:p>
            <a:pPr marL="342900" lvl="2">
              <a:lnSpc>
                <a:spcPct val="115000"/>
              </a:lnSpc>
            </a:pPr>
            <a:r>
              <a:rPr lang="en-GB" sz="1200" kern="0" dirty="0">
                <a:solidFill>
                  <a:srgbClr val="002060"/>
                </a:solidFill>
              </a:rPr>
              <a:t>GMM (</a:t>
            </a:r>
            <a:r>
              <a:rPr lang="en-GB" sz="1200" i="1" kern="0" dirty="0">
                <a:solidFill>
                  <a:srgbClr val="002060"/>
                </a:solidFill>
                <a:hlinkClick r:id="rId3" action="ppaction://hlinksldjump"/>
              </a:rPr>
              <a:t>see additional slides for results</a:t>
            </a:r>
            <a:r>
              <a:rPr lang="en-GB" sz="1200" kern="0" dirty="0">
                <a:solidFill>
                  <a:srgbClr val="002060"/>
                </a:solidFill>
              </a:rPr>
              <a:t>)</a:t>
            </a:r>
          </a:p>
          <a:p>
            <a:pPr marL="342900" lvl="2">
              <a:lnSpc>
                <a:spcPct val="115000"/>
              </a:lnSpc>
            </a:pPr>
            <a:endParaRPr lang="en-ME" sz="1200" kern="100" dirty="0">
              <a:solidFill>
                <a:srgbClr val="002060"/>
              </a:solidFill>
              <a:ea typeface="Aptos" panose="020B0004020202020204" pitchFamily="34" charset="0"/>
            </a:endParaRPr>
          </a:p>
          <a:p>
            <a:pPr marL="285750" lvl="1" indent="-285750" algn="just">
              <a:buFont typeface="Arial" panose="020B0604020202020204" pitchFamily="34" charset="0"/>
              <a:buChar char="•"/>
            </a:pPr>
            <a:endParaRPr lang="en-GB" sz="1200" dirty="0">
              <a:solidFill>
                <a:srgbClr val="002060"/>
              </a:solidFill>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92BD028-D438-2A6F-C105-7EDF33AFE153}"/>
                  </a:ext>
                </a:extLst>
              </p:cNvPr>
              <p:cNvSpPr txBox="1"/>
              <p:nvPr/>
            </p:nvSpPr>
            <p:spPr>
              <a:xfrm>
                <a:off x="641764" y="2602468"/>
                <a:ext cx="4956048" cy="369332"/>
              </a:xfrm>
              <a:prstGeom prst="rect">
                <a:avLst/>
              </a:prstGeom>
              <a:noFill/>
            </p:spPr>
            <p:txBody>
              <a:bodyPr wrap="square">
                <a:spAutoFit/>
              </a:bodyPr>
              <a:lstStyle/>
              <a:p>
                <a14:m>
                  <m:oMath xmlns:m="http://schemas.openxmlformats.org/officeDocument/2006/math">
                    <m:r>
                      <a:rPr lang="en-GB" sz="1800" i="1" smtClean="0">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𝑙</m:t>
                    </m:r>
                    <m:sSub>
                      <m:sSubPr>
                        <m:ctrlPr>
                          <a:rPr lang="en-ME" i="1">
                            <a:solidFill>
                              <a:srgbClr val="002060"/>
                            </a:solidFill>
                            <a:effectLst/>
                            <a:latin typeface="Cambria Math" panose="02040503050406030204" pitchFamily="18" charset="0"/>
                            <a:cs typeface="Times New Roman" panose="02020603050405020304" pitchFamily="18" charset="0"/>
                          </a:rPr>
                        </m:ctrlPr>
                      </m:sSubPr>
                      <m:e>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𝑛</m:t>
                        </m:r>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m:t>
                        </m:r>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𝑟𝑒𝑑</m:t>
                        </m:r>
                      </m:e>
                      <m:sub>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𝑖𝑡</m:t>
                        </m:r>
                      </m:sub>
                    </m:sSub>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 </m:t>
                    </m:r>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𝛼</m:t>
                    </m:r>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ME" i="1">
                            <a:solidFill>
                              <a:srgbClr val="002060"/>
                            </a:solidFill>
                            <a:effectLst/>
                            <a:latin typeface="Cambria Math" panose="02040503050406030204" pitchFamily="18" charset="0"/>
                            <a:cs typeface="Times New Roman" panose="02020603050405020304" pitchFamily="18" charset="0"/>
                          </a:rPr>
                        </m:ctrlPr>
                      </m:sSubPr>
                      <m:e>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𝛽</m:t>
                        </m:r>
                      </m:e>
                      <m:sub>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1</m:t>
                        </m:r>
                      </m:sub>
                    </m:sSub>
                    <m:sSub>
                      <m:sSubPr>
                        <m:ctrlPr>
                          <a:rPr lang="en-ME" i="1">
                            <a:solidFill>
                              <a:srgbClr val="002060"/>
                            </a:solidFill>
                            <a:effectLst/>
                            <a:latin typeface="Cambria Math" panose="02040503050406030204" pitchFamily="18" charset="0"/>
                            <a:cs typeface="Times New Roman" panose="02020603050405020304" pitchFamily="18" charset="0"/>
                          </a:rPr>
                        </m:ctrlPr>
                      </m:sSubPr>
                      <m:e>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𝑖𝑛𝑒𝑞</m:t>
                        </m:r>
                      </m:e>
                      <m:sub>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𝑖𝑡</m:t>
                        </m:r>
                      </m:sub>
                    </m:sSub>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ME" i="1">
                            <a:solidFill>
                              <a:srgbClr val="002060"/>
                            </a:solidFill>
                            <a:effectLst/>
                            <a:latin typeface="Cambria Math" panose="02040503050406030204" pitchFamily="18" charset="0"/>
                            <a:cs typeface="Times New Roman" panose="02020603050405020304" pitchFamily="18" charset="0"/>
                          </a:rPr>
                        </m:ctrlPr>
                      </m:sSubPr>
                      <m:e>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𝛽</m:t>
                        </m:r>
                      </m:e>
                      <m:sub>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5</m:t>
                        </m:r>
                      </m:sub>
                    </m:sSub>
                    <m:sSub>
                      <m:sSubPr>
                        <m:ctrlPr>
                          <a:rPr lang="en-ME" i="1">
                            <a:solidFill>
                              <a:srgbClr val="002060"/>
                            </a:solidFill>
                            <a:effectLst/>
                            <a:latin typeface="Cambria Math" panose="02040503050406030204" pitchFamily="18" charset="0"/>
                            <a:cs typeface="Times New Roman" panose="02020603050405020304" pitchFamily="18" charset="0"/>
                          </a:rPr>
                        </m:ctrlPr>
                      </m:sSubPr>
                      <m:e>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𝑍</m:t>
                        </m:r>
                      </m:e>
                      <m:sub>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𝑖𝑡</m:t>
                        </m:r>
                      </m:sub>
                    </m:sSub>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m:t>
                    </m:r>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𝐶</m:t>
                    </m:r>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m:t>
                    </m:r>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𝑇</m:t>
                    </m:r>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ME" i="1">
                            <a:solidFill>
                              <a:srgbClr val="002060"/>
                            </a:solidFill>
                            <a:effectLst/>
                            <a:latin typeface="Cambria Math" panose="02040503050406030204" pitchFamily="18" charset="0"/>
                            <a:cs typeface="Times New Roman" panose="02020603050405020304" pitchFamily="18" charset="0"/>
                          </a:rPr>
                        </m:ctrlPr>
                      </m:sSubPr>
                      <m:e>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𝜀</m:t>
                        </m:r>
                      </m:e>
                      <m:sub>
                        <m:r>
                          <a:rPr lang="en-GB" sz="1800" i="1">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𝑖𝑡</m:t>
                        </m:r>
                      </m:sub>
                    </m:sSub>
                  </m:oMath>
                </a14:m>
                <a:r>
                  <a:rPr lang="en-GB" sz="1800" dirty="0">
                    <a:solidFill>
                      <a:srgbClr val="002060"/>
                    </a:solidFill>
                    <a:effectLst/>
                    <a:latin typeface="Times New Roman" panose="02020603050405020304" pitchFamily="18" charset="0"/>
                    <a:ea typeface="Aptos" panose="020B0004020202020204" pitchFamily="34" charset="0"/>
                  </a:rPr>
                  <a:t> </a:t>
                </a:r>
                <a:endParaRPr lang="en-ME" dirty="0">
                  <a:solidFill>
                    <a:srgbClr val="002060"/>
                  </a:solidFill>
                </a:endParaRPr>
              </a:p>
            </p:txBody>
          </p:sp>
        </mc:Choice>
        <mc:Fallback xmlns="">
          <p:sp>
            <p:nvSpPr>
              <p:cNvPr id="3" name="TextBox 2">
                <a:extLst>
                  <a:ext uri="{FF2B5EF4-FFF2-40B4-BE49-F238E27FC236}">
                    <a16:creationId xmlns:a16="http://schemas.microsoft.com/office/drawing/2014/main" id="{A92BD028-D438-2A6F-C105-7EDF33AFE153}"/>
                  </a:ext>
                </a:extLst>
              </p:cNvPr>
              <p:cNvSpPr txBox="1">
                <a:spLocks noRot="1" noChangeAspect="1" noMove="1" noResize="1" noEditPoints="1" noAdjustHandles="1" noChangeArrowheads="1" noChangeShapeType="1" noTextEdit="1"/>
              </p:cNvSpPr>
              <p:nvPr/>
            </p:nvSpPr>
            <p:spPr>
              <a:xfrm>
                <a:off x="641764" y="2602468"/>
                <a:ext cx="4956048" cy="369332"/>
              </a:xfrm>
              <a:prstGeom prst="rect">
                <a:avLst/>
              </a:prstGeom>
              <a:blipFill>
                <a:blip r:embed="rId4"/>
                <a:stretch>
                  <a:fillRect b="-12903"/>
                </a:stretch>
              </a:blipFill>
            </p:spPr>
            <p:txBody>
              <a:bodyPr/>
              <a:lstStyle/>
              <a:p>
                <a:r>
                  <a:rPr lang="en-ME">
                    <a:noFill/>
                  </a:rPr>
                  <a:t> </a:t>
                </a:r>
              </a:p>
            </p:txBody>
          </p:sp>
        </mc:Fallback>
      </mc:AlternateContent>
      <p:sp>
        <p:nvSpPr>
          <p:cNvPr id="4" name="TextBox 3">
            <a:extLst>
              <a:ext uri="{FF2B5EF4-FFF2-40B4-BE49-F238E27FC236}">
                <a16:creationId xmlns:a16="http://schemas.microsoft.com/office/drawing/2014/main" id="{38B5F344-FD71-6A46-50ED-B43D3078AE94}"/>
              </a:ext>
            </a:extLst>
          </p:cNvPr>
          <p:cNvSpPr txBox="1"/>
          <p:nvPr/>
        </p:nvSpPr>
        <p:spPr>
          <a:xfrm>
            <a:off x="-838200" y="3677988"/>
            <a:ext cx="4956048" cy="360612"/>
          </a:xfrm>
          <a:prstGeom prst="rect">
            <a:avLst/>
          </a:prstGeom>
          <a:noFill/>
        </p:spPr>
        <p:txBody>
          <a:bodyPr wrap="square">
            <a:spAutoFit/>
          </a:bodyPr>
          <a:lstStyle/>
          <a:p>
            <a:pPr lvl="2">
              <a:lnSpc>
                <a:spcPct val="120000"/>
              </a:lnSpc>
              <a:spcBef>
                <a:spcPts val="2400"/>
              </a:spcBef>
              <a:spcAft>
                <a:spcPts val="1200"/>
              </a:spcAft>
            </a:pPr>
            <a:r>
              <a:rPr lang="en-GB" sz="1600" b="1" kern="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Extensions of Median Voter Hypothesis </a:t>
            </a:r>
            <a:endParaRPr lang="en-ME" sz="1600" b="1" kern="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B44FA7E1-E414-57E3-3C17-4638A54A8D96}"/>
              </a:ext>
            </a:extLst>
          </p:cNvPr>
          <p:cNvSpPr txBox="1"/>
          <p:nvPr/>
        </p:nvSpPr>
        <p:spPr>
          <a:xfrm>
            <a:off x="-1216915" y="4055955"/>
            <a:ext cx="6845364" cy="327077"/>
          </a:xfrm>
          <a:prstGeom prst="rect">
            <a:avLst/>
          </a:prstGeom>
          <a:noFill/>
        </p:spPr>
        <p:txBody>
          <a:bodyPr wrap="square">
            <a:spAutoFit/>
          </a:bodyPr>
          <a:lstStyle/>
          <a:p>
            <a:pPr lvl="3">
              <a:lnSpc>
                <a:spcPct val="120000"/>
              </a:lnSpc>
              <a:spcBef>
                <a:spcPts val="2400"/>
              </a:spcBef>
              <a:spcAft>
                <a:spcPts val="1200"/>
              </a:spcAft>
            </a:pPr>
            <a:r>
              <a:rPr lang="en-GB" sz="1400" b="1" kern="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MVH &amp; PRT </a:t>
            </a:r>
            <a:endParaRPr lang="en-ME" sz="1400" b="1" kern="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2F17BBD-42C8-104A-0C2E-2B2BC5F3F474}"/>
                  </a:ext>
                </a:extLst>
              </p:cNvPr>
              <p:cNvSpPr txBox="1"/>
              <p:nvPr/>
            </p:nvSpPr>
            <p:spPr>
              <a:xfrm>
                <a:off x="152400" y="4267200"/>
                <a:ext cx="5597961" cy="30777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GB" sz="1400" i="1" smtClean="0">
                          <a:solidFill>
                            <a:srgbClr val="002060"/>
                          </a:solidFill>
                          <a:latin typeface="Cambria Math" panose="02040503050406030204" pitchFamily="18" charset="0"/>
                        </a:rPr>
                        <m:t>𝑙</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𝑛</m:t>
                          </m:r>
                          <m:r>
                            <a:rPr lang="en-GB" sz="1400" i="1">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𝑟𝑒𝑑</m:t>
                          </m:r>
                        </m:e>
                        <m:sub>
                          <m:r>
                            <a:rPr lang="en-GB" sz="1400" i="1">
                              <a:solidFill>
                                <a:srgbClr val="002060"/>
                              </a:solidFill>
                              <a:latin typeface="Cambria Math" panose="02040503050406030204" pitchFamily="18" charset="0"/>
                            </a:rPr>
                            <m:t>𝑖𝑡</m:t>
                          </m:r>
                        </m:sub>
                      </m:sSub>
                      <m:r>
                        <a:rPr lang="en-GB" sz="1400" i="1">
                          <a:solidFill>
                            <a:srgbClr val="002060"/>
                          </a:solidFill>
                          <a:latin typeface="Cambria Math" panose="02040503050406030204" pitchFamily="18" charset="0"/>
                        </a:rPr>
                        <m:t>)</m:t>
                      </m:r>
                      <m:r>
                        <a:rPr lang="sr-Latn-RS" sz="1400" b="0" i="1" smtClean="0">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𝛼</m:t>
                      </m:r>
                      <m:r>
                        <a:rPr lang="en-GB" sz="1400" i="1">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𝛽</m:t>
                          </m:r>
                        </m:e>
                        <m:sub>
                          <m:r>
                            <a:rPr lang="en-GB" sz="1400" i="1">
                              <a:solidFill>
                                <a:srgbClr val="002060"/>
                              </a:solidFill>
                              <a:latin typeface="Cambria Math" panose="02040503050406030204" pitchFamily="18" charset="0"/>
                            </a:rPr>
                            <m:t>1</m:t>
                          </m:r>
                        </m:sub>
                      </m:sSub>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𝑙𝑛</m:t>
                          </m:r>
                          <m:r>
                            <a:rPr lang="en-GB" sz="1400" i="1">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𝑖𝑛𝑒𝑞</m:t>
                          </m:r>
                        </m:e>
                        <m:sub>
                          <m:r>
                            <a:rPr lang="en-GB" sz="1400" i="1">
                              <a:solidFill>
                                <a:srgbClr val="002060"/>
                              </a:solidFill>
                              <a:latin typeface="Cambria Math" panose="02040503050406030204" pitchFamily="18" charset="0"/>
                            </a:rPr>
                            <m:t>𝑖𝑡</m:t>
                          </m:r>
                        </m:sub>
                      </m:sSub>
                      <m:r>
                        <a:rPr lang="en-GB" sz="1400" i="1">
                          <a:solidFill>
                            <a:srgbClr val="002060"/>
                          </a:solidFill>
                          <a:latin typeface="Cambria Math" panose="02040503050406030204" pitchFamily="18" charset="0"/>
                        </a:rPr>
                        <m:t>)+</m:t>
                      </m:r>
                      <m:sSub>
                        <m:sSubPr>
                          <m:ctrlPr>
                            <a:rPr lang="en-ME" sz="1400" b="1" i="1">
                              <a:solidFill>
                                <a:srgbClr val="002060"/>
                              </a:solidFill>
                              <a:latin typeface="Cambria Math" panose="02040503050406030204" pitchFamily="18" charset="0"/>
                            </a:rPr>
                          </m:ctrlPr>
                        </m:sSubPr>
                        <m:e>
                          <m:r>
                            <a:rPr lang="en-GB" sz="1400" b="1" i="1">
                              <a:solidFill>
                                <a:srgbClr val="002060"/>
                              </a:solidFill>
                              <a:latin typeface="Cambria Math" panose="02040503050406030204" pitchFamily="18" charset="0"/>
                            </a:rPr>
                            <m:t>𝜷</m:t>
                          </m:r>
                        </m:e>
                        <m:sub>
                          <m:r>
                            <a:rPr lang="en-GB" sz="1400" b="1" i="1">
                              <a:solidFill>
                                <a:srgbClr val="002060"/>
                              </a:solidFill>
                              <a:latin typeface="Cambria Math" panose="02040503050406030204" pitchFamily="18" charset="0"/>
                            </a:rPr>
                            <m:t>𝟐</m:t>
                          </m:r>
                        </m:sub>
                      </m:sSub>
                      <m:sSub>
                        <m:sSubPr>
                          <m:ctrlPr>
                            <a:rPr lang="en-ME" sz="1400" b="1" i="1">
                              <a:solidFill>
                                <a:srgbClr val="002060"/>
                              </a:solidFill>
                              <a:latin typeface="Cambria Math" panose="02040503050406030204" pitchFamily="18" charset="0"/>
                            </a:rPr>
                          </m:ctrlPr>
                        </m:sSubPr>
                        <m:e>
                          <m:r>
                            <a:rPr lang="en-GB" sz="1400" b="1" i="1">
                              <a:solidFill>
                                <a:srgbClr val="002060"/>
                              </a:solidFill>
                              <a:latin typeface="Cambria Math" panose="02040503050406030204" pitchFamily="18" charset="0"/>
                            </a:rPr>
                            <m:t>𝒍𝒏</m:t>
                          </m:r>
                          <m:r>
                            <a:rPr lang="en-GB" sz="1400" b="1" i="1">
                              <a:solidFill>
                                <a:srgbClr val="002060"/>
                              </a:solidFill>
                              <a:latin typeface="Cambria Math" panose="02040503050406030204" pitchFamily="18" charset="0"/>
                            </a:rPr>
                            <m:t>(</m:t>
                          </m:r>
                          <m:r>
                            <a:rPr lang="en-GB" sz="1400" b="1" i="1">
                              <a:solidFill>
                                <a:srgbClr val="002060"/>
                              </a:solidFill>
                              <a:latin typeface="Cambria Math" panose="02040503050406030204" pitchFamily="18" charset="0"/>
                            </a:rPr>
                            <m:t>𝒊𝒏𝒔𝒕</m:t>
                          </m:r>
                        </m:e>
                        <m:sub>
                          <m:r>
                            <a:rPr lang="en-GB" sz="1400" b="1" i="1">
                              <a:solidFill>
                                <a:srgbClr val="002060"/>
                              </a:solidFill>
                              <a:latin typeface="Cambria Math" panose="02040503050406030204" pitchFamily="18" charset="0"/>
                            </a:rPr>
                            <m:t>𝒊𝒕</m:t>
                          </m:r>
                        </m:sub>
                      </m:sSub>
                      <m:r>
                        <a:rPr lang="en-GB" sz="1400" i="1">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𝛽</m:t>
                          </m:r>
                        </m:e>
                        <m:sub>
                          <m:r>
                            <a:rPr lang="en-GB" sz="1400" i="1">
                              <a:solidFill>
                                <a:srgbClr val="002060"/>
                              </a:solidFill>
                              <a:latin typeface="Cambria Math" panose="02040503050406030204" pitchFamily="18" charset="0"/>
                            </a:rPr>
                            <m:t>3</m:t>
                          </m:r>
                        </m:sub>
                      </m:sSub>
                      <m:r>
                        <a:rPr lang="en-GB" sz="1400" i="1">
                          <a:solidFill>
                            <a:srgbClr val="002060"/>
                          </a:solidFill>
                          <a:latin typeface="Cambria Math" panose="02040503050406030204" pitchFamily="18" charset="0"/>
                        </a:rPr>
                        <m:t>𝑙𝑛</m:t>
                      </m:r>
                      <m:r>
                        <a:rPr lang="en-GB" sz="1400" i="1">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𝑍</m:t>
                          </m:r>
                        </m:e>
                        <m:sub>
                          <m:r>
                            <a:rPr lang="en-GB" sz="1400" i="1">
                              <a:solidFill>
                                <a:srgbClr val="002060"/>
                              </a:solidFill>
                              <a:latin typeface="Cambria Math" panose="02040503050406030204" pitchFamily="18" charset="0"/>
                            </a:rPr>
                            <m:t>𝑖𝑡</m:t>
                          </m:r>
                        </m:sub>
                      </m:sSub>
                      <m:r>
                        <a:rPr lang="en-GB" sz="1400" i="1">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𝐶</m:t>
                      </m:r>
                      <m:r>
                        <a:rPr lang="en-GB" sz="1400" i="1">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𝑇</m:t>
                      </m:r>
                      <m:r>
                        <a:rPr lang="en-GB" sz="1400" i="1">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𝜀</m:t>
                          </m:r>
                        </m:e>
                        <m:sub>
                          <m:r>
                            <a:rPr lang="en-GB" sz="1400" i="1">
                              <a:solidFill>
                                <a:srgbClr val="002060"/>
                              </a:solidFill>
                              <a:latin typeface="Cambria Math" panose="02040503050406030204" pitchFamily="18" charset="0"/>
                            </a:rPr>
                            <m:t>𝑖𝑡</m:t>
                          </m:r>
                        </m:sub>
                      </m:sSub>
                    </m:oMath>
                  </m:oMathPara>
                </a14:m>
                <a:endParaRPr lang="en-ME" sz="1400" dirty="0">
                  <a:solidFill>
                    <a:srgbClr val="002060"/>
                  </a:solidFill>
                </a:endParaRPr>
              </a:p>
            </p:txBody>
          </p:sp>
        </mc:Choice>
        <mc:Fallback xmlns="">
          <p:sp>
            <p:nvSpPr>
              <p:cNvPr id="7" name="TextBox 6">
                <a:extLst>
                  <a:ext uri="{FF2B5EF4-FFF2-40B4-BE49-F238E27FC236}">
                    <a16:creationId xmlns:a16="http://schemas.microsoft.com/office/drawing/2014/main" id="{72F17BBD-42C8-104A-0C2E-2B2BC5F3F474}"/>
                  </a:ext>
                </a:extLst>
              </p:cNvPr>
              <p:cNvSpPr txBox="1">
                <a:spLocks noRot="1" noChangeAspect="1" noMove="1" noResize="1" noEditPoints="1" noAdjustHandles="1" noChangeArrowheads="1" noChangeShapeType="1" noTextEdit="1"/>
              </p:cNvSpPr>
              <p:nvPr/>
            </p:nvSpPr>
            <p:spPr>
              <a:xfrm>
                <a:off x="152400" y="4267200"/>
                <a:ext cx="5597961" cy="307777"/>
              </a:xfrm>
              <a:prstGeom prst="rect">
                <a:avLst/>
              </a:prstGeom>
              <a:blipFill>
                <a:blip r:embed="rId5"/>
                <a:stretch>
                  <a:fillRect b="-12500"/>
                </a:stretch>
              </a:blipFill>
            </p:spPr>
            <p:txBody>
              <a:bodyPr/>
              <a:lstStyle/>
              <a:p>
                <a:r>
                  <a:rPr lang="en-ME">
                    <a:noFill/>
                  </a:rPr>
                  <a:t> </a:t>
                </a:r>
              </a:p>
            </p:txBody>
          </p:sp>
        </mc:Fallback>
      </mc:AlternateContent>
      <p:sp>
        <p:nvSpPr>
          <p:cNvPr id="8" name="TextBox 7">
            <a:extLst>
              <a:ext uri="{FF2B5EF4-FFF2-40B4-BE49-F238E27FC236}">
                <a16:creationId xmlns:a16="http://schemas.microsoft.com/office/drawing/2014/main" id="{CA87D030-16C9-94B2-1E6E-F404D1DAD4AB}"/>
              </a:ext>
            </a:extLst>
          </p:cNvPr>
          <p:cNvSpPr txBox="1"/>
          <p:nvPr/>
        </p:nvSpPr>
        <p:spPr>
          <a:xfrm>
            <a:off x="-1263093" y="4588447"/>
            <a:ext cx="6326891" cy="327077"/>
          </a:xfrm>
          <a:prstGeom prst="rect">
            <a:avLst/>
          </a:prstGeom>
          <a:noFill/>
        </p:spPr>
        <p:txBody>
          <a:bodyPr wrap="square">
            <a:spAutoFit/>
          </a:bodyPr>
          <a:lstStyle/>
          <a:p>
            <a:pPr lvl="3">
              <a:lnSpc>
                <a:spcPct val="120000"/>
              </a:lnSpc>
              <a:spcBef>
                <a:spcPts val="2400"/>
              </a:spcBef>
              <a:spcAft>
                <a:spcPts val="1200"/>
              </a:spcAft>
            </a:pPr>
            <a:r>
              <a:rPr lang="en-GB" sz="1400" b="1" kern="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MVH and globalization</a:t>
            </a:r>
            <a:endParaRPr lang="en-ME" sz="1400" b="1" kern="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D586E9E-311E-BA6F-8E86-89A40C5BC055}"/>
                  </a:ext>
                </a:extLst>
              </p:cNvPr>
              <p:cNvSpPr txBox="1"/>
              <p:nvPr/>
            </p:nvSpPr>
            <p:spPr>
              <a:xfrm>
                <a:off x="152400" y="4815717"/>
                <a:ext cx="6116613" cy="52322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func>
                        <m:funcPr>
                          <m:ctrlPr>
                            <a:rPr lang="en-ME" sz="1400" i="1" smtClean="0">
                              <a:solidFill>
                                <a:srgbClr val="002060"/>
                              </a:solidFill>
                              <a:latin typeface="Cambria Math" panose="02040503050406030204" pitchFamily="18" charset="0"/>
                            </a:rPr>
                          </m:ctrlPr>
                        </m:funcPr>
                        <m:fName>
                          <m:r>
                            <a:rPr lang="en-GB" sz="1400" i="1">
                              <a:solidFill>
                                <a:srgbClr val="002060"/>
                              </a:solidFill>
                              <a:latin typeface="Cambria Math" panose="02040503050406030204" pitchFamily="18" charset="0"/>
                            </a:rPr>
                            <m:t>𝑙𝑛</m:t>
                          </m:r>
                        </m:fName>
                        <m:e>
                          <m:d>
                            <m:dPr>
                              <m:ctrlPr>
                                <a:rPr lang="en-ME" sz="1400" i="1">
                                  <a:solidFill>
                                    <a:srgbClr val="002060"/>
                                  </a:solidFill>
                                  <a:latin typeface="Cambria Math" panose="02040503050406030204" pitchFamily="18" charset="0"/>
                                </a:rPr>
                              </m:ctrlPr>
                            </m:dPr>
                            <m:e>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𝑟𝑒𝑑</m:t>
                                  </m:r>
                                </m:e>
                                <m:sub>
                                  <m:r>
                                    <a:rPr lang="en-GB" sz="1400" i="1">
                                      <a:solidFill>
                                        <a:srgbClr val="002060"/>
                                      </a:solidFill>
                                      <a:latin typeface="Cambria Math" panose="02040503050406030204" pitchFamily="18" charset="0"/>
                                    </a:rPr>
                                    <m:t>𝑖𝑡</m:t>
                                  </m:r>
                                </m:sub>
                              </m:sSub>
                            </m:e>
                          </m:d>
                        </m:e>
                      </m:func>
                      <m:r>
                        <a:rPr lang="en-GB" sz="1400" i="1">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𝛼</m:t>
                      </m:r>
                      <m:r>
                        <a:rPr lang="en-GB" sz="1400" i="1">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𝛽</m:t>
                          </m:r>
                        </m:e>
                        <m:sub>
                          <m:r>
                            <a:rPr lang="en-GB" sz="1400" i="1">
                              <a:solidFill>
                                <a:srgbClr val="002060"/>
                              </a:solidFill>
                              <a:latin typeface="Cambria Math" panose="02040503050406030204" pitchFamily="18" charset="0"/>
                            </a:rPr>
                            <m:t>1</m:t>
                          </m:r>
                        </m:sub>
                      </m:sSub>
                      <m:func>
                        <m:funcPr>
                          <m:ctrlPr>
                            <a:rPr lang="en-ME" sz="1400" i="1">
                              <a:solidFill>
                                <a:srgbClr val="002060"/>
                              </a:solidFill>
                              <a:latin typeface="Cambria Math" panose="02040503050406030204" pitchFamily="18" charset="0"/>
                            </a:rPr>
                          </m:ctrlPr>
                        </m:funcPr>
                        <m:fName>
                          <m:r>
                            <m:rPr>
                              <m:sty m:val="p"/>
                            </m:rPr>
                            <a:rPr lang="en-GB" sz="1400">
                              <a:solidFill>
                                <a:srgbClr val="002060"/>
                              </a:solidFill>
                              <a:latin typeface="Cambria Math" panose="02040503050406030204" pitchFamily="18" charset="0"/>
                            </a:rPr>
                            <m:t>ln</m:t>
                          </m:r>
                        </m:fName>
                        <m:e>
                          <m:d>
                            <m:dPr>
                              <m:ctrlPr>
                                <a:rPr lang="en-ME" sz="1400" i="1">
                                  <a:solidFill>
                                    <a:srgbClr val="002060"/>
                                  </a:solidFill>
                                  <a:latin typeface="Cambria Math" panose="02040503050406030204" pitchFamily="18" charset="0"/>
                                </a:rPr>
                              </m:ctrlPr>
                            </m:dPr>
                            <m:e>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𝑖𝑛𝑒𝑞</m:t>
                                  </m:r>
                                </m:e>
                                <m:sub>
                                  <m:r>
                                    <a:rPr lang="en-GB" sz="1400" i="1">
                                      <a:solidFill>
                                        <a:srgbClr val="002060"/>
                                      </a:solidFill>
                                      <a:latin typeface="Cambria Math" panose="02040503050406030204" pitchFamily="18" charset="0"/>
                                    </a:rPr>
                                    <m:t>𝑖𝑡</m:t>
                                  </m:r>
                                </m:sub>
                              </m:sSub>
                            </m:e>
                          </m:d>
                        </m:e>
                      </m:func>
                      <m:r>
                        <a:rPr lang="en-GB" sz="1400" i="1">
                          <a:solidFill>
                            <a:srgbClr val="002060"/>
                          </a:solidFill>
                          <a:latin typeface="Cambria Math" panose="02040503050406030204" pitchFamily="18" charset="0"/>
                        </a:rPr>
                        <m:t>+</m:t>
                      </m:r>
                      <m:sSub>
                        <m:sSubPr>
                          <m:ctrlPr>
                            <a:rPr lang="en-ME" sz="1400" b="1" i="1">
                              <a:solidFill>
                                <a:srgbClr val="002060"/>
                              </a:solidFill>
                              <a:latin typeface="Cambria Math" panose="02040503050406030204" pitchFamily="18" charset="0"/>
                            </a:rPr>
                          </m:ctrlPr>
                        </m:sSubPr>
                        <m:e>
                          <m:r>
                            <a:rPr lang="en-GB" sz="1400" b="1" i="1">
                              <a:solidFill>
                                <a:srgbClr val="002060"/>
                              </a:solidFill>
                              <a:latin typeface="Cambria Math" panose="02040503050406030204" pitchFamily="18" charset="0"/>
                            </a:rPr>
                            <m:t>𝜷</m:t>
                          </m:r>
                        </m:e>
                        <m:sub>
                          <m:r>
                            <a:rPr lang="en-GB" sz="1400" b="1" i="1">
                              <a:solidFill>
                                <a:srgbClr val="002060"/>
                              </a:solidFill>
                              <a:latin typeface="Cambria Math" panose="02040503050406030204" pitchFamily="18" charset="0"/>
                            </a:rPr>
                            <m:t>𝟐</m:t>
                          </m:r>
                        </m:sub>
                      </m:sSub>
                      <m:func>
                        <m:funcPr>
                          <m:ctrlPr>
                            <a:rPr lang="en-ME" sz="1400" b="1" i="1">
                              <a:solidFill>
                                <a:srgbClr val="002060"/>
                              </a:solidFill>
                              <a:latin typeface="Cambria Math" panose="02040503050406030204" pitchFamily="18" charset="0"/>
                            </a:rPr>
                          </m:ctrlPr>
                        </m:funcPr>
                        <m:fName>
                          <m:r>
                            <a:rPr lang="en-GB" sz="1400" b="1" i="1">
                              <a:solidFill>
                                <a:srgbClr val="002060"/>
                              </a:solidFill>
                              <a:latin typeface="Cambria Math" panose="02040503050406030204" pitchFamily="18" charset="0"/>
                            </a:rPr>
                            <m:t>𝒍𝒏</m:t>
                          </m:r>
                        </m:fName>
                        <m:e>
                          <m:d>
                            <m:dPr>
                              <m:ctrlPr>
                                <a:rPr lang="en-ME" sz="1400" b="1" i="1">
                                  <a:solidFill>
                                    <a:srgbClr val="002060"/>
                                  </a:solidFill>
                                  <a:latin typeface="Cambria Math" panose="02040503050406030204" pitchFamily="18" charset="0"/>
                                </a:rPr>
                              </m:ctrlPr>
                            </m:dPr>
                            <m:e>
                              <m:sSub>
                                <m:sSubPr>
                                  <m:ctrlPr>
                                    <a:rPr lang="en-ME" sz="1400" b="1" i="1">
                                      <a:solidFill>
                                        <a:srgbClr val="002060"/>
                                      </a:solidFill>
                                      <a:latin typeface="Cambria Math" panose="02040503050406030204" pitchFamily="18" charset="0"/>
                                    </a:rPr>
                                  </m:ctrlPr>
                                </m:sSubPr>
                                <m:e>
                                  <m:r>
                                    <a:rPr lang="en-GB" sz="1400" b="1" i="1">
                                      <a:solidFill>
                                        <a:srgbClr val="002060"/>
                                      </a:solidFill>
                                      <a:latin typeface="Cambria Math" panose="02040503050406030204" pitchFamily="18" charset="0"/>
                                    </a:rPr>
                                    <m:t>𝒊𝒎𝒎</m:t>
                                  </m:r>
                                </m:e>
                                <m:sub>
                                  <m:r>
                                    <a:rPr lang="en-GB" sz="1400" b="1" i="1">
                                      <a:solidFill>
                                        <a:srgbClr val="002060"/>
                                      </a:solidFill>
                                      <a:latin typeface="Cambria Math" panose="02040503050406030204" pitchFamily="18" charset="0"/>
                                    </a:rPr>
                                    <m:t>𝒊𝒕</m:t>
                                  </m:r>
                                </m:sub>
                              </m:sSub>
                            </m:e>
                          </m:d>
                        </m:e>
                      </m:func>
                      <m:r>
                        <a:rPr lang="en-GB" sz="1400" b="1" i="1">
                          <a:solidFill>
                            <a:srgbClr val="002060"/>
                          </a:solidFill>
                          <a:latin typeface="Cambria Math" panose="02040503050406030204" pitchFamily="18" charset="0"/>
                        </a:rPr>
                        <m:t>+</m:t>
                      </m:r>
                      <m:sSub>
                        <m:sSubPr>
                          <m:ctrlPr>
                            <a:rPr lang="en-ME" sz="1400" b="1" i="1">
                              <a:solidFill>
                                <a:srgbClr val="002060"/>
                              </a:solidFill>
                              <a:latin typeface="Cambria Math" panose="02040503050406030204" pitchFamily="18" charset="0"/>
                            </a:rPr>
                          </m:ctrlPr>
                        </m:sSubPr>
                        <m:e>
                          <m:r>
                            <a:rPr lang="en-GB" sz="1400" b="1" i="1">
                              <a:solidFill>
                                <a:srgbClr val="002060"/>
                              </a:solidFill>
                              <a:latin typeface="Cambria Math" panose="02040503050406030204" pitchFamily="18" charset="0"/>
                            </a:rPr>
                            <m:t>𝜷</m:t>
                          </m:r>
                        </m:e>
                        <m:sub>
                          <m:r>
                            <a:rPr lang="en-GB" sz="1400" b="1" i="1">
                              <a:solidFill>
                                <a:srgbClr val="002060"/>
                              </a:solidFill>
                              <a:latin typeface="Cambria Math" panose="02040503050406030204" pitchFamily="18" charset="0"/>
                            </a:rPr>
                            <m:t>𝟑</m:t>
                          </m:r>
                        </m:sub>
                      </m:sSub>
                      <m:func>
                        <m:funcPr>
                          <m:ctrlPr>
                            <a:rPr lang="en-ME" sz="1400" b="1" i="1">
                              <a:solidFill>
                                <a:srgbClr val="002060"/>
                              </a:solidFill>
                              <a:latin typeface="Cambria Math" panose="02040503050406030204" pitchFamily="18" charset="0"/>
                            </a:rPr>
                          </m:ctrlPr>
                        </m:funcPr>
                        <m:fName>
                          <m:r>
                            <a:rPr lang="en-GB" sz="1400" b="1" i="1">
                              <a:solidFill>
                                <a:srgbClr val="002060"/>
                              </a:solidFill>
                              <a:latin typeface="Cambria Math" panose="02040503050406030204" pitchFamily="18" charset="0"/>
                            </a:rPr>
                            <m:t>𝒍𝒏</m:t>
                          </m:r>
                        </m:fName>
                        <m:e>
                          <m:d>
                            <m:dPr>
                              <m:ctrlPr>
                                <a:rPr lang="en-ME" sz="1400" b="1" i="1">
                                  <a:solidFill>
                                    <a:srgbClr val="002060"/>
                                  </a:solidFill>
                                  <a:latin typeface="Cambria Math" panose="02040503050406030204" pitchFamily="18" charset="0"/>
                                </a:rPr>
                              </m:ctrlPr>
                            </m:dPr>
                            <m:e>
                              <m:sSub>
                                <m:sSubPr>
                                  <m:ctrlPr>
                                    <a:rPr lang="en-ME" sz="1400" b="1" i="1">
                                      <a:solidFill>
                                        <a:srgbClr val="002060"/>
                                      </a:solidFill>
                                      <a:latin typeface="Cambria Math" panose="02040503050406030204" pitchFamily="18" charset="0"/>
                                    </a:rPr>
                                  </m:ctrlPr>
                                </m:sSubPr>
                                <m:e>
                                  <m:r>
                                    <a:rPr lang="en-GB" sz="1400" b="1" i="1">
                                      <a:solidFill>
                                        <a:srgbClr val="002060"/>
                                      </a:solidFill>
                                      <a:latin typeface="Cambria Math" panose="02040503050406030204" pitchFamily="18" charset="0"/>
                                    </a:rPr>
                                    <m:t>𝒈𝒍𝒐𝒃</m:t>
                                  </m:r>
                                </m:e>
                                <m:sub>
                                  <m:r>
                                    <a:rPr lang="en-GB" sz="1400" b="1" i="1">
                                      <a:solidFill>
                                        <a:srgbClr val="002060"/>
                                      </a:solidFill>
                                      <a:latin typeface="Cambria Math" panose="02040503050406030204" pitchFamily="18" charset="0"/>
                                    </a:rPr>
                                    <m:t>𝒊𝒕</m:t>
                                  </m:r>
                                </m:sub>
                              </m:sSub>
                            </m:e>
                          </m:d>
                          <m:r>
                            <a:rPr lang="sr-Latn-RS" sz="1400" b="1" i="1" smtClean="0">
                              <a:solidFill>
                                <a:srgbClr val="002060"/>
                              </a:solidFill>
                              <a:latin typeface="Cambria Math" panose="02040503050406030204" pitchFamily="18" charset="0"/>
                            </a:rPr>
                            <m:t>+</m:t>
                          </m:r>
                        </m:e>
                      </m:func>
                    </m:oMath>
                  </m:oMathPara>
                </a14:m>
                <a:endParaRPr lang="en-ME" sz="1400" dirty="0">
                  <a:solidFill>
                    <a:srgbClr val="002060"/>
                  </a:solidFill>
                </a:endParaRPr>
              </a:p>
              <a:p>
                <a14:m>
                  <m:oMath xmlns:m="http://schemas.openxmlformats.org/officeDocument/2006/math">
                    <m:r>
                      <a:rPr lang="en-GB" sz="1400" i="1">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𝛽</m:t>
                        </m:r>
                      </m:e>
                      <m:sub>
                        <m:r>
                          <a:rPr lang="en-GB" sz="1400" i="1">
                            <a:solidFill>
                              <a:srgbClr val="002060"/>
                            </a:solidFill>
                            <a:latin typeface="Cambria Math" panose="02040503050406030204" pitchFamily="18" charset="0"/>
                          </a:rPr>
                          <m:t>4</m:t>
                        </m:r>
                      </m:sub>
                    </m:sSub>
                    <m:func>
                      <m:funcPr>
                        <m:ctrlPr>
                          <a:rPr lang="en-ME" sz="1400" i="1">
                            <a:solidFill>
                              <a:srgbClr val="002060"/>
                            </a:solidFill>
                            <a:latin typeface="Cambria Math" panose="02040503050406030204" pitchFamily="18" charset="0"/>
                          </a:rPr>
                        </m:ctrlPr>
                      </m:funcPr>
                      <m:fName>
                        <m:r>
                          <a:rPr lang="en-GB" sz="1400" i="1">
                            <a:solidFill>
                              <a:srgbClr val="002060"/>
                            </a:solidFill>
                            <a:latin typeface="Cambria Math" panose="02040503050406030204" pitchFamily="18" charset="0"/>
                          </a:rPr>
                          <m:t>𝑙𝑛</m:t>
                        </m:r>
                      </m:fName>
                      <m:e>
                        <m:d>
                          <m:dPr>
                            <m:ctrlPr>
                              <a:rPr lang="en-ME" sz="1400" i="1">
                                <a:solidFill>
                                  <a:srgbClr val="002060"/>
                                </a:solidFill>
                                <a:latin typeface="Cambria Math" panose="02040503050406030204" pitchFamily="18" charset="0"/>
                              </a:rPr>
                            </m:ctrlPr>
                          </m:dPr>
                          <m:e>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𝑖𝑛𝑠𝑡</m:t>
                                </m:r>
                              </m:e>
                              <m:sub>
                                <m:r>
                                  <a:rPr lang="en-GB" sz="1400" i="1">
                                    <a:solidFill>
                                      <a:srgbClr val="002060"/>
                                    </a:solidFill>
                                    <a:latin typeface="Cambria Math" panose="02040503050406030204" pitchFamily="18" charset="0"/>
                                  </a:rPr>
                                  <m:t>𝑖𝑡</m:t>
                                </m:r>
                              </m:sub>
                            </m:sSub>
                          </m:e>
                        </m:d>
                        <m:r>
                          <a:rPr lang="en-GB" sz="1400" i="1">
                            <a:solidFill>
                              <a:srgbClr val="002060"/>
                            </a:solidFill>
                            <a:latin typeface="Cambria Math" panose="02040503050406030204" pitchFamily="18" charset="0"/>
                          </a:rPr>
                          <m:t>+</m:t>
                        </m:r>
                      </m:e>
                    </m:func>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𝛽</m:t>
                        </m:r>
                      </m:e>
                      <m:sub>
                        <m:r>
                          <a:rPr lang="en-GB" sz="1400" i="1">
                            <a:solidFill>
                              <a:srgbClr val="002060"/>
                            </a:solidFill>
                            <a:latin typeface="Cambria Math" panose="02040503050406030204" pitchFamily="18" charset="0"/>
                          </a:rPr>
                          <m:t>5</m:t>
                        </m:r>
                      </m:sub>
                    </m:sSub>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𝑙𝑛</m:t>
                        </m:r>
                        <m:r>
                          <a:rPr lang="en-GB" sz="1400" i="1">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𝑍</m:t>
                        </m:r>
                      </m:e>
                      <m:sub>
                        <m:r>
                          <a:rPr lang="en-GB" sz="1400" i="1">
                            <a:solidFill>
                              <a:srgbClr val="002060"/>
                            </a:solidFill>
                            <a:latin typeface="Cambria Math" panose="02040503050406030204" pitchFamily="18" charset="0"/>
                          </a:rPr>
                          <m:t>𝑖𝑡</m:t>
                        </m:r>
                      </m:sub>
                    </m:sSub>
                    <m:r>
                      <a:rPr lang="en-GB" sz="1400" i="1">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𝐶</m:t>
                    </m:r>
                    <m:r>
                      <a:rPr lang="en-GB" sz="1400" i="1">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𝑇</m:t>
                    </m:r>
                    <m:r>
                      <a:rPr lang="en-GB" sz="1400" i="1">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𝜀</m:t>
                        </m:r>
                      </m:e>
                      <m:sub>
                        <m:r>
                          <a:rPr lang="en-GB" sz="1400" i="1">
                            <a:solidFill>
                              <a:srgbClr val="002060"/>
                            </a:solidFill>
                            <a:latin typeface="Cambria Math" panose="02040503050406030204" pitchFamily="18" charset="0"/>
                          </a:rPr>
                          <m:t>𝑖𝑡</m:t>
                        </m:r>
                      </m:sub>
                    </m:sSub>
                  </m:oMath>
                </a14:m>
                <a:r>
                  <a:rPr lang="en-GB" sz="1400" dirty="0">
                    <a:solidFill>
                      <a:srgbClr val="002060"/>
                    </a:solidFill>
                  </a:rPr>
                  <a:t> </a:t>
                </a:r>
                <a:endParaRPr lang="en-ME" sz="1400" dirty="0">
                  <a:solidFill>
                    <a:srgbClr val="002060"/>
                  </a:solidFill>
                </a:endParaRPr>
              </a:p>
            </p:txBody>
          </p:sp>
        </mc:Choice>
        <mc:Fallback xmlns="">
          <p:sp>
            <p:nvSpPr>
              <p:cNvPr id="9" name="TextBox 8">
                <a:extLst>
                  <a:ext uri="{FF2B5EF4-FFF2-40B4-BE49-F238E27FC236}">
                    <a16:creationId xmlns:a16="http://schemas.microsoft.com/office/drawing/2014/main" id="{3D586E9E-311E-BA6F-8E86-89A40C5BC055}"/>
                  </a:ext>
                </a:extLst>
              </p:cNvPr>
              <p:cNvSpPr txBox="1">
                <a:spLocks noRot="1" noChangeAspect="1" noMove="1" noResize="1" noEditPoints="1" noAdjustHandles="1" noChangeArrowheads="1" noChangeShapeType="1" noTextEdit="1"/>
              </p:cNvSpPr>
              <p:nvPr/>
            </p:nvSpPr>
            <p:spPr>
              <a:xfrm>
                <a:off x="152400" y="4815717"/>
                <a:ext cx="6116613" cy="523220"/>
              </a:xfrm>
              <a:prstGeom prst="rect">
                <a:avLst/>
              </a:prstGeom>
              <a:blipFill>
                <a:blip r:embed="rId6"/>
                <a:stretch>
                  <a:fillRect b="-4762"/>
                </a:stretch>
              </a:blipFill>
            </p:spPr>
            <p:txBody>
              <a:bodyPr/>
              <a:lstStyle/>
              <a:p>
                <a:r>
                  <a:rPr lang="en-ME">
                    <a:noFill/>
                  </a:rPr>
                  <a:t> </a:t>
                </a:r>
              </a:p>
            </p:txBody>
          </p:sp>
        </mc:Fallback>
      </mc:AlternateContent>
      <p:sp>
        <p:nvSpPr>
          <p:cNvPr id="12" name="TextBox 11">
            <a:extLst>
              <a:ext uri="{FF2B5EF4-FFF2-40B4-BE49-F238E27FC236}">
                <a16:creationId xmlns:a16="http://schemas.microsoft.com/office/drawing/2014/main" id="{4CA447E7-4235-E2CC-FF57-66883313D39A}"/>
              </a:ext>
            </a:extLst>
          </p:cNvPr>
          <p:cNvSpPr txBox="1"/>
          <p:nvPr/>
        </p:nvSpPr>
        <p:spPr>
          <a:xfrm>
            <a:off x="-1263093" y="5357990"/>
            <a:ext cx="7663893" cy="327077"/>
          </a:xfrm>
          <a:prstGeom prst="rect">
            <a:avLst/>
          </a:prstGeom>
          <a:noFill/>
        </p:spPr>
        <p:txBody>
          <a:bodyPr wrap="square">
            <a:spAutoFit/>
          </a:bodyPr>
          <a:lstStyle/>
          <a:p>
            <a:pPr lvl="3">
              <a:lnSpc>
                <a:spcPct val="120000"/>
              </a:lnSpc>
              <a:spcBef>
                <a:spcPts val="2400"/>
              </a:spcBef>
              <a:spcAft>
                <a:spcPts val="1200"/>
              </a:spcAft>
            </a:pPr>
            <a:r>
              <a:rPr lang="en-GB" sz="1400" b="1" kern="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MVH and systemic differences between countries </a:t>
            </a:r>
            <a:endParaRPr lang="en-ME" sz="1400" b="1" kern="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E704EB9-1F51-B63C-61F5-0FDE6AF465B7}"/>
                  </a:ext>
                </a:extLst>
              </p:cNvPr>
              <p:cNvSpPr txBox="1"/>
              <p:nvPr/>
            </p:nvSpPr>
            <p:spPr>
              <a:xfrm>
                <a:off x="152400" y="5622588"/>
                <a:ext cx="5658025" cy="52322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GB" sz="1400" i="1" smtClean="0">
                          <a:solidFill>
                            <a:srgbClr val="002060"/>
                          </a:solidFill>
                          <a:latin typeface="Cambria Math" panose="02040503050406030204" pitchFamily="18" charset="0"/>
                        </a:rPr>
                        <m:t>𝑙</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𝑛</m:t>
                          </m:r>
                          <m:r>
                            <a:rPr lang="en-GB" sz="1400">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𝑟𝑒𝑑</m:t>
                          </m:r>
                        </m:e>
                        <m:sub>
                          <m:r>
                            <a:rPr lang="en-GB" sz="1400" i="1">
                              <a:solidFill>
                                <a:srgbClr val="002060"/>
                              </a:solidFill>
                              <a:latin typeface="Cambria Math" panose="02040503050406030204" pitchFamily="18" charset="0"/>
                            </a:rPr>
                            <m:t>𝑖𝑡</m:t>
                          </m:r>
                        </m:sub>
                      </m:sSub>
                      <m:r>
                        <a:rPr lang="en-GB" sz="1400">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𝛼</m:t>
                      </m:r>
                      <m:r>
                        <a:rPr lang="en-GB" sz="1400">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𝛽</m:t>
                          </m:r>
                        </m:e>
                        <m:sub>
                          <m:r>
                            <a:rPr lang="en-GB" sz="1400">
                              <a:solidFill>
                                <a:srgbClr val="002060"/>
                              </a:solidFill>
                              <a:latin typeface="Cambria Math" panose="02040503050406030204" pitchFamily="18" charset="0"/>
                            </a:rPr>
                            <m:t>1</m:t>
                          </m:r>
                        </m:sub>
                      </m:sSub>
                      <m:r>
                        <a:rPr lang="en-GB" sz="1400" i="1">
                          <a:solidFill>
                            <a:srgbClr val="002060"/>
                          </a:solidFill>
                          <a:latin typeface="Cambria Math" panose="02040503050406030204" pitchFamily="18" charset="0"/>
                        </a:rPr>
                        <m:t>𝑙𝑛</m:t>
                      </m:r>
                      <m:d>
                        <m:dPr>
                          <m:ctrlPr>
                            <a:rPr lang="en-ME" sz="1400" i="1">
                              <a:solidFill>
                                <a:srgbClr val="002060"/>
                              </a:solidFill>
                              <a:latin typeface="Cambria Math" panose="02040503050406030204" pitchFamily="18" charset="0"/>
                            </a:rPr>
                          </m:ctrlPr>
                        </m:dPr>
                        <m:e>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𝑖𝑛𝑒𝑞</m:t>
                              </m:r>
                            </m:e>
                            <m:sub>
                              <m:r>
                                <a:rPr lang="en-GB" sz="1400" i="1">
                                  <a:solidFill>
                                    <a:srgbClr val="002060"/>
                                  </a:solidFill>
                                  <a:latin typeface="Cambria Math" panose="02040503050406030204" pitchFamily="18" charset="0"/>
                                </a:rPr>
                                <m:t>𝑖𝑡</m:t>
                              </m:r>
                            </m:sub>
                          </m:sSub>
                        </m:e>
                      </m:d>
                      <m:r>
                        <a:rPr lang="en-GB" sz="1400">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𝛽</m:t>
                          </m:r>
                        </m:e>
                        <m:sub>
                          <m:r>
                            <a:rPr lang="en-GB" sz="1400">
                              <a:solidFill>
                                <a:srgbClr val="002060"/>
                              </a:solidFill>
                              <a:latin typeface="Cambria Math" panose="02040503050406030204" pitchFamily="18" charset="0"/>
                            </a:rPr>
                            <m:t>2</m:t>
                          </m:r>
                        </m:sub>
                      </m:sSub>
                      <m:r>
                        <a:rPr lang="en-GB" sz="1400" i="1">
                          <a:solidFill>
                            <a:srgbClr val="002060"/>
                          </a:solidFill>
                          <a:latin typeface="Cambria Math" panose="02040503050406030204" pitchFamily="18" charset="0"/>
                        </a:rPr>
                        <m:t>𝑙𝑛</m:t>
                      </m:r>
                      <m:d>
                        <m:dPr>
                          <m:ctrlPr>
                            <a:rPr lang="en-ME" sz="1400" i="1">
                              <a:solidFill>
                                <a:srgbClr val="002060"/>
                              </a:solidFill>
                              <a:latin typeface="Cambria Math" panose="02040503050406030204" pitchFamily="18" charset="0"/>
                            </a:rPr>
                          </m:ctrlPr>
                        </m:dPr>
                        <m:e>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𝑖𝑚𝑚</m:t>
                              </m:r>
                            </m:e>
                            <m:sub>
                              <m:r>
                                <a:rPr lang="en-GB" sz="1400" i="1">
                                  <a:solidFill>
                                    <a:srgbClr val="002060"/>
                                  </a:solidFill>
                                  <a:latin typeface="Cambria Math" panose="02040503050406030204" pitchFamily="18" charset="0"/>
                                </a:rPr>
                                <m:t>𝑖𝑡</m:t>
                              </m:r>
                            </m:sub>
                          </m:sSub>
                        </m:e>
                      </m:d>
                      <m:r>
                        <a:rPr lang="en-GB" sz="1400">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𝛽</m:t>
                          </m:r>
                        </m:e>
                        <m:sub>
                          <m:r>
                            <a:rPr lang="en-GB" sz="1400">
                              <a:solidFill>
                                <a:srgbClr val="002060"/>
                              </a:solidFill>
                              <a:latin typeface="Cambria Math" panose="02040503050406030204" pitchFamily="18" charset="0"/>
                            </a:rPr>
                            <m:t>3</m:t>
                          </m:r>
                        </m:sub>
                      </m:sSub>
                      <m:r>
                        <a:rPr lang="en-GB" sz="1400" i="1">
                          <a:solidFill>
                            <a:srgbClr val="002060"/>
                          </a:solidFill>
                          <a:latin typeface="Cambria Math" panose="02040503050406030204" pitchFamily="18" charset="0"/>
                        </a:rPr>
                        <m:t>𝑙𝑛</m:t>
                      </m:r>
                      <m:d>
                        <m:dPr>
                          <m:ctrlPr>
                            <a:rPr lang="en-ME" sz="1400" i="1">
                              <a:solidFill>
                                <a:srgbClr val="002060"/>
                              </a:solidFill>
                              <a:latin typeface="Cambria Math" panose="02040503050406030204" pitchFamily="18" charset="0"/>
                            </a:rPr>
                          </m:ctrlPr>
                        </m:dPr>
                        <m:e>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𝑔𝑙𝑜𝑏</m:t>
                              </m:r>
                            </m:e>
                            <m:sub>
                              <m:r>
                                <a:rPr lang="en-GB" sz="1400" i="1">
                                  <a:solidFill>
                                    <a:srgbClr val="002060"/>
                                  </a:solidFill>
                                  <a:latin typeface="Cambria Math" panose="02040503050406030204" pitchFamily="18" charset="0"/>
                                </a:rPr>
                                <m:t>𝑖𝑡</m:t>
                              </m:r>
                            </m:sub>
                          </m:sSub>
                        </m:e>
                      </m:d>
                      <m:r>
                        <a:rPr lang="en-GB" sz="1400">
                          <a:solidFill>
                            <a:srgbClr val="002060"/>
                          </a:solidFill>
                          <a:latin typeface="Cambria Math" panose="02040503050406030204" pitchFamily="18" charset="0"/>
                        </a:rPr>
                        <m:t>+</m:t>
                      </m:r>
                    </m:oMath>
                  </m:oMathPara>
                </a14:m>
                <a:endParaRPr lang="en-ME" sz="1400" dirty="0">
                  <a:solidFill>
                    <a:srgbClr val="002060"/>
                  </a:solidFill>
                </a:endParaRPr>
              </a:p>
              <a:p>
                <a:pPr/>
                <a14:m>
                  <m:oMathPara xmlns:m="http://schemas.openxmlformats.org/officeDocument/2006/math">
                    <m:oMathParaPr>
                      <m:jc m:val="left"/>
                    </m:oMathParaPr>
                    <m:oMath xmlns:m="http://schemas.openxmlformats.org/officeDocument/2006/math">
                      <m:sSub>
                        <m:sSubPr>
                          <m:ctrlPr>
                            <a:rPr lang="en-ME" sz="1400" i="1">
                              <a:solidFill>
                                <a:srgbClr val="002060"/>
                              </a:solidFill>
                              <a:latin typeface="Cambria Math" panose="02040503050406030204" pitchFamily="18" charset="0"/>
                            </a:rPr>
                          </m:ctrlPr>
                        </m:sSubPr>
                        <m:e>
                          <m:r>
                            <a:rPr lang="sr-Latn-RS" sz="1400" b="0" i="1" smtClean="0">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𝛽</m:t>
                          </m:r>
                        </m:e>
                        <m:sub>
                          <m:r>
                            <a:rPr lang="en-GB" sz="1400">
                              <a:solidFill>
                                <a:srgbClr val="002060"/>
                              </a:solidFill>
                              <a:latin typeface="Cambria Math" panose="02040503050406030204" pitchFamily="18" charset="0"/>
                            </a:rPr>
                            <m:t>4</m:t>
                          </m:r>
                        </m:sub>
                      </m:sSub>
                      <m:r>
                        <a:rPr lang="en-GB" sz="1400" i="1">
                          <a:solidFill>
                            <a:srgbClr val="002060"/>
                          </a:solidFill>
                          <a:latin typeface="Cambria Math" panose="02040503050406030204" pitchFamily="18" charset="0"/>
                        </a:rPr>
                        <m:t>𝑙𝑛</m:t>
                      </m:r>
                      <m:d>
                        <m:dPr>
                          <m:ctrlPr>
                            <a:rPr lang="en-ME" sz="1400" i="1">
                              <a:solidFill>
                                <a:srgbClr val="002060"/>
                              </a:solidFill>
                              <a:latin typeface="Cambria Math" panose="02040503050406030204" pitchFamily="18" charset="0"/>
                            </a:rPr>
                          </m:ctrlPr>
                        </m:dPr>
                        <m:e>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𝑖𝑛𝑠𝑡</m:t>
                              </m:r>
                            </m:e>
                            <m:sub>
                              <m:r>
                                <a:rPr lang="en-GB" sz="1400" i="1">
                                  <a:solidFill>
                                    <a:srgbClr val="002060"/>
                                  </a:solidFill>
                                  <a:latin typeface="Cambria Math" panose="02040503050406030204" pitchFamily="18" charset="0"/>
                                </a:rPr>
                                <m:t>𝑖𝑡</m:t>
                              </m:r>
                            </m:sub>
                          </m:sSub>
                        </m:e>
                      </m:d>
                      <m:r>
                        <a:rPr lang="en-GB" sz="1400">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𝛽</m:t>
                          </m:r>
                        </m:e>
                        <m:sub>
                          <m:r>
                            <a:rPr lang="en-GB" sz="1400">
                              <a:solidFill>
                                <a:srgbClr val="002060"/>
                              </a:solidFill>
                              <a:latin typeface="Cambria Math" panose="02040503050406030204" pitchFamily="18" charset="0"/>
                            </a:rPr>
                            <m:t>5</m:t>
                          </m:r>
                        </m:sub>
                      </m:sSub>
                      <m:r>
                        <a:rPr lang="en-GB" sz="1400" i="1">
                          <a:solidFill>
                            <a:srgbClr val="002060"/>
                          </a:solidFill>
                          <a:latin typeface="Cambria Math" panose="02040503050406030204" pitchFamily="18" charset="0"/>
                        </a:rPr>
                        <m:t>𝑙𝑛</m:t>
                      </m:r>
                      <m:r>
                        <a:rPr lang="en-GB" sz="1400" i="1">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𝑍</m:t>
                          </m:r>
                        </m:e>
                        <m:sub>
                          <m:r>
                            <a:rPr lang="en-GB" sz="1400" i="1">
                              <a:solidFill>
                                <a:srgbClr val="002060"/>
                              </a:solidFill>
                              <a:latin typeface="Cambria Math" panose="02040503050406030204" pitchFamily="18" charset="0"/>
                            </a:rPr>
                            <m:t>𝑖𝑡</m:t>
                          </m:r>
                        </m:sub>
                      </m:sSub>
                      <m:r>
                        <a:rPr lang="en-GB" sz="1400" b="1">
                          <a:solidFill>
                            <a:srgbClr val="002060"/>
                          </a:solidFill>
                          <a:latin typeface="Cambria Math" panose="02040503050406030204" pitchFamily="18" charset="0"/>
                        </a:rPr>
                        <m:t>))∗</m:t>
                      </m:r>
                      <m:r>
                        <a:rPr lang="en-GB" sz="1400" b="1" i="1">
                          <a:solidFill>
                            <a:srgbClr val="002060"/>
                          </a:solidFill>
                          <a:latin typeface="Cambria Math" panose="02040503050406030204" pitchFamily="18" charset="0"/>
                        </a:rPr>
                        <m:t>𝒏𝒐𝒓𝒅𝒔𝒐𝒄</m:t>
                      </m:r>
                      <m:r>
                        <a:rPr lang="en-GB" sz="1400">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𝐶</m:t>
                      </m:r>
                      <m:r>
                        <a:rPr lang="en-GB" sz="1400">
                          <a:solidFill>
                            <a:srgbClr val="002060"/>
                          </a:solidFill>
                          <a:latin typeface="Cambria Math" panose="02040503050406030204" pitchFamily="18" charset="0"/>
                        </a:rPr>
                        <m:t>+</m:t>
                      </m:r>
                      <m:r>
                        <a:rPr lang="en-GB" sz="1400" i="1">
                          <a:solidFill>
                            <a:srgbClr val="002060"/>
                          </a:solidFill>
                          <a:latin typeface="Cambria Math" panose="02040503050406030204" pitchFamily="18" charset="0"/>
                        </a:rPr>
                        <m:t>𝑇</m:t>
                      </m:r>
                      <m:r>
                        <a:rPr lang="en-GB" sz="1400">
                          <a:solidFill>
                            <a:srgbClr val="002060"/>
                          </a:solidFill>
                          <a:latin typeface="Cambria Math" panose="02040503050406030204" pitchFamily="18" charset="0"/>
                        </a:rPr>
                        <m:t>+</m:t>
                      </m:r>
                      <m:sSub>
                        <m:sSubPr>
                          <m:ctrlPr>
                            <a:rPr lang="en-ME" sz="1400" i="1">
                              <a:solidFill>
                                <a:srgbClr val="002060"/>
                              </a:solidFill>
                              <a:latin typeface="Cambria Math" panose="02040503050406030204" pitchFamily="18" charset="0"/>
                            </a:rPr>
                          </m:ctrlPr>
                        </m:sSubPr>
                        <m:e>
                          <m:r>
                            <a:rPr lang="en-GB" sz="1400" i="1">
                              <a:solidFill>
                                <a:srgbClr val="002060"/>
                              </a:solidFill>
                              <a:latin typeface="Cambria Math" panose="02040503050406030204" pitchFamily="18" charset="0"/>
                            </a:rPr>
                            <m:t>𝜀</m:t>
                          </m:r>
                        </m:e>
                        <m:sub>
                          <m:r>
                            <a:rPr lang="en-GB" sz="1400" i="1">
                              <a:solidFill>
                                <a:srgbClr val="002060"/>
                              </a:solidFill>
                              <a:latin typeface="Cambria Math" panose="02040503050406030204" pitchFamily="18" charset="0"/>
                            </a:rPr>
                            <m:t>𝑖𝑡</m:t>
                          </m:r>
                        </m:sub>
                      </m:sSub>
                    </m:oMath>
                  </m:oMathPara>
                </a14:m>
                <a:endParaRPr lang="en-ME" sz="1400" dirty="0">
                  <a:solidFill>
                    <a:srgbClr val="002060"/>
                  </a:solidFill>
                </a:endParaRPr>
              </a:p>
            </p:txBody>
          </p:sp>
        </mc:Choice>
        <mc:Fallback xmlns="">
          <p:sp>
            <p:nvSpPr>
              <p:cNvPr id="14" name="TextBox 13">
                <a:extLst>
                  <a:ext uri="{FF2B5EF4-FFF2-40B4-BE49-F238E27FC236}">
                    <a16:creationId xmlns:a16="http://schemas.microsoft.com/office/drawing/2014/main" id="{1E704EB9-1F51-B63C-61F5-0FDE6AF465B7}"/>
                  </a:ext>
                </a:extLst>
              </p:cNvPr>
              <p:cNvSpPr txBox="1">
                <a:spLocks noRot="1" noChangeAspect="1" noMove="1" noResize="1" noEditPoints="1" noAdjustHandles="1" noChangeArrowheads="1" noChangeShapeType="1" noTextEdit="1"/>
              </p:cNvSpPr>
              <p:nvPr/>
            </p:nvSpPr>
            <p:spPr>
              <a:xfrm>
                <a:off x="152400" y="5622588"/>
                <a:ext cx="5658025" cy="523220"/>
              </a:xfrm>
              <a:prstGeom prst="rect">
                <a:avLst/>
              </a:prstGeom>
              <a:blipFill>
                <a:blip r:embed="rId7"/>
                <a:stretch>
                  <a:fillRect b="-7143"/>
                </a:stretch>
              </a:blipFill>
            </p:spPr>
            <p:txBody>
              <a:bodyPr/>
              <a:lstStyle/>
              <a:p>
                <a:r>
                  <a:rPr lang="en-ME">
                    <a:noFill/>
                  </a:rPr>
                  <a:t> </a:t>
                </a:r>
              </a:p>
            </p:txBody>
          </p:sp>
        </mc:Fallback>
      </mc:AlternateContent>
      <p:sp>
        <p:nvSpPr>
          <p:cNvPr id="15" name="Down Arrow Callout 14">
            <a:extLst>
              <a:ext uri="{FF2B5EF4-FFF2-40B4-BE49-F238E27FC236}">
                <a16:creationId xmlns:a16="http://schemas.microsoft.com/office/drawing/2014/main" id="{7161799C-FD96-8461-5FFB-6DE247C9F2C6}"/>
              </a:ext>
            </a:extLst>
          </p:cNvPr>
          <p:cNvSpPr/>
          <p:nvPr/>
        </p:nvSpPr>
        <p:spPr>
          <a:xfrm>
            <a:off x="76200" y="1840468"/>
            <a:ext cx="1905000" cy="780348"/>
          </a:xfrm>
          <a:prstGeom prst="downArrowCallou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r>
              <a:rPr lang="en-GB" sz="1050" dirty="0">
                <a:solidFill>
                  <a:srgbClr val="C00000"/>
                </a:solidFill>
                <a:latin typeface="Arial" panose="020B0604020202020204" pitchFamily="34" charset="0"/>
                <a:cs typeface="Arial" panose="020B0604020202020204" pitchFamily="34" charset="0"/>
              </a:rPr>
              <a:t>Absolute redistribution</a:t>
            </a:r>
            <a:r>
              <a:rPr lang="en-ME" sz="1050" dirty="0">
                <a:solidFill>
                  <a:srgbClr val="C00000"/>
                </a:solidFill>
                <a:latin typeface="Arial" panose="020B0604020202020204" pitchFamily="34" charset="0"/>
                <a:cs typeface="Arial" panose="020B0604020202020204" pitchFamily="34" charset="0"/>
              </a:rPr>
              <a:t> SWIID</a:t>
            </a:r>
          </a:p>
          <a:p>
            <a:r>
              <a:rPr lang="en-ME" sz="1050" dirty="0">
                <a:solidFill>
                  <a:schemeClr val="accent4"/>
                </a:solidFill>
                <a:latin typeface="Arial" panose="020B0604020202020204" pitchFamily="34" charset="0"/>
                <a:cs typeface="Arial" panose="020B0604020202020204" pitchFamily="34" charset="0"/>
              </a:rPr>
              <a:t>Share gain LIS </a:t>
            </a:r>
          </a:p>
        </p:txBody>
      </p:sp>
      <p:sp>
        <p:nvSpPr>
          <p:cNvPr id="16" name="Down Arrow Callout 15">
            <a:extLst>
              <a:ext uri="{FF2B5EF4-FFF2-40B4-BE49-F238E27FC236}">
                <a16:creationId xmlns:a16="http://schemas.microsoft.com/office/drawing/2014/main" id="{3A763BE1-E439-EF7F-FF1C-340FB3DC336E}"/>
              </a:ext>
            </a:extLst>
          </p:cNvPr>
          <p:cNvSpPr/>
          <p:nvPr/>
        </p:nvSpPr>
        <p:spPr>
          <a:xfrm>
            <a:off x="2109416" y="1614781"/>
            <a:ext cx="2362199" cy="1099657"/>
          </a:xfrm>
          <a:custGeom>
            <a:avLst/>
            <a:gdLst>
              <a:gd name="connsiteX0" fmla="*/ 0 w 2362199"/>
              <a:gd name="connsiteY0" fmla="*/ 0 h 1043096"/>
              <a:gd name="connsiteX1" fmla="*/ 2362199 w 2362199"/>
              <a:gd name="connsiteY1" fmla="*/ 0 h 1043096"/>
              <a:gd name="connsiteX2" fmla="*/ 2362199 w 2362199"/>
              <a:gd name="connsiteY2" fmla="*/ 677772 h 1043096"/>
              <a:gd name="connsiteX3" fmla="*/ 1292633 w 2362199"/>
              <a:gd name="connsiteY3" fmla="*/ 677772 h 1043096"/>
              <a:gd name="connsiteX4" fmla="*/ 1292633 w 2362199"/>
              <a:gd name="connsiteY4" fmla="*/ 782322 h 1043096"/>
              <a:gd name="connsiteX5" fmla="*/ 1441874 w 2362199"/>
              <a:gd name="connsiteY5" fmla="*/ 782322 h 1043096"/>
              <a:gd name="connsiteX6" fmla="*/ 1181100 w 2362199"/>
              <a:gd name="connsiteY6" fmla="*/ 1043096 h 1043096"/>
              <a:gd name="connsiteX7" fmla="*/ 920326 w 2362199"/>
              <a:gd name="connsiteY7" fmla="*/ 782322 h 1043096"/>
              <a:gd name="connsiteX8" fmla="*/ 1069566 w 2362199"/>
              <a:gd name="connsiteY8" fmla="*/ 782322 h 1043096"/>
              <a:gd name="connsiteX9" fmla="*/ 1069566 w 2362199"/>
              <a:gd name="connsiteY9" fmla="*/ 677772 h 1043096"/>
              <a:gd name="connsiteX10" fmla="*/ 0 w 2362199"/>
              <a:gd name="connsiteY10" fmla="*/ 677772 h 1043096"/>
              <a:gd name="connsiteX11" fmla="*/ 0 w 2362199"/>
              <a:gd name="connsiteY11" fmla="*/ 0 h 1043096"/>
              <a:gd name="connsiteX0" fmla="*/ 0 w 2362199"/>
              <a:gd name="connsiteY0" fmla="*/ 0 h 1099657"/>
              <a:gd name="connsiteX1" fmla="*/ 2362199 w 2362199"/>
              <a:gd name="connsiteY1" fmla="*/ 0 h 1099657"/>
              <a:gd name="connsiteX2" fmla="*/ 2362199 w 2362199"/>
              <a:gd name="connsiteY2" fmla="*/ 677772 h 1099657"/>
              <a:gd name="connsiteX3" fmla="*/ 1292633 w 2362199"/>
              <a:gd name="connsiteY3" fmla="*/ 677772 h 1099657"/>
              <a:gd name="connsiteX4" fmla="*/ 1292633 w 2362199"/>
              <a:gd name="connsiteY4" fmla="*/ 782322 h 1099657"/>
              <a:gd name="connsiteX5" fmla="*/ 1441874 w 2362199"/>
              <a:gd name="connsiteY5" fmla="*/ 782322 h 1099657"/>
              <a:gd name="connsiteX6" fmla="*/ 907722 w 2362199"/>
              <a:gd name="connsiteY6" fmla="*/ 1099657 h 1099657"/>
              <a:gd name="connsiteX7" fmla="*/ 920326 w 2362199"/>
              <a:gd name="connsiteY7" fmla="*/ 782322 h 1099657"/>
              <a:gd name="connsiteX8" fmla="*/ 1069566 w 2362199"/>
              <a:gd name="connsiteY8" fmla="*/ 782322 h 1099657"/>
              <a:gd name="connsiteX9" fmla="*/ 1069566 w 2362199"/>
              <a:gd name="connsiteY9" fmla="*/ 677772 h 1099657"/>
              <a:gd name="connsiteX10" fmla="*/ 0 w 2362199"/>
              <a:gd name="connsiteY10" fmla="*/ 677772 h 1099657"/>
              <a:gd name="connsiteX11" fmla="*/ 0 w 2362199"/>
              <a:gd name="connsiteY11" fmla="*/ 0 h 109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2199" h="1099657">
                <a:moveTo>
                  <a:pt x="0" y="0"/>
                </a:moveTo>
                <a:lnTo>
                  <a:pt x="2362199" y="0"/>
                </a:lnTo>
                <a:lnTo>
                  <a:pt x="2362199" y="677772"/>
                </a:lnTo>
                <a:lnTo>
                  <a:pt x="1292633" y="677772"/>
                </a:lnTo>
                <a:lnTo>
                  <a:pt x="1292633" y="782322"/>
                </a:lnTo>
                <a:lnTo>
                  <a:pt x="1441874" y="782322"/>
                </a:lnTo>
                <a:lnTo>
                  <a:pt x="907722" y="1099657"/>
                </a:lnTo>
                <a:lnTo>
                  <a:pt x="920326" y="782322"/>
                </a:lnTo>
                <a:lnTo>
                  <a:pt x="1069566" y="782322"/>
                </a:lnTo>
                <a:lnTo>
                  <a:pt x="1069566" y="677772"/>
                </a:lnTo>
                <a:lnTo>
                  <a:pt x="0" y="677772"/>
                </a:lnTo>
                <a:lnTo>
                  <a:pt x="0" y="0"/>
                </a:lnTo>
                <a:close/>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endParaRPr lang="en-GB" sz="1000" dirty="0">
              <a:solidFill>
                <a:schemeClr val="accent4"/>
              </a:solidFill>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9698B9AE-A39A-A229-8A81-5E8CEA455964}"/>
              </a:ext>
            </a:extLst>
          </p:cNvPr>
          <p:cNvSpPr txBox="1"/>
          <p:nvPr/>
        </p:nvSpPr>
        <p:spPr>
          <a:xfrm>
            <a:off x="2175129" y="1597632"/>
            <a:ext cx="2362199" cy="916968"/>
          </a:xfrm>
          <a:prstGeom prst="rect">
            <a:avLst/>
          </a:prstGeom>
          <a:noFill/>
        </p:spPr>
        <p:txBody>
          <a:bodyPr wrap="square" lIns="54000" tIns="54000" rIns="54000" bIns="54000" rtlCol="0">
            <a:spAutoFit/>
          </a:bodyPr>
          <a:lstStyle/>
          <a:p>
            <a:r>
              <a:rPr lang="en-GB" sz="1050" dirty="0">
                <a:solidFill>
                  <a:srgbClr val="C00000"/>
                </a:solidFill>
                <a:latin typeface="Arial" panose="020B0604020202020204" pitchFamily="34" charset="0"/>
                <a:cs typeface="Arial" panose="020B0604020202020204" pitchFamily="34" charset="0"/>
              </a:rPr>
              <a:t>skew  </a:t>
            </a:r>
          </a:p>
          <a:p>
            <a:r>
              <a:rPr lang="en-GB" sz="1050" dirty="0">
                <a:solidFill>
                  <a:srgbClr val="C00000"/>
                </a:solidFill>
                <a:latin typeface="Arial" panose="020B0604020202020204" pitchFamily="34" charset="0"/>
                <a:cs typeface="Arial" panose="020B0604020202020204" pitchFamily="34" charset="0"/>
              </a:rPr>
              <a:t>or 50-10 ratio / 90-50 ratio </a:t>
            </a:r>
          </a:p>
          <a:p>
            <a:r>
              <a:rPr lang="en-GB" sz="1050" dirty="0">
                <a:solidFill>
                  <a:schemeClr val="accent4"/>
                </a:solidFill>
                <a:latin typeface="Arial" panose="020B0604020202020204" pitchFamily="34" charset="0"/>
                <a:cs typeface="Arial" panose="020B0604020202020204" pitchFamily="34" charset="0"/>
              </a:rPr>
              <a:t>Market Gini </a:t>
            </a:r>
            <a:r>
              <a:rPr lang="en-GB" sz="1050" dirty="0" err="1">
                <a:solidFill>
                  <a:schemeClr val="accent4"/>
                </a:solidFill>
                <a:latin typeface="Arial" panose="020B0604020202020204" pitchFamily="34" charset="0"/>
                <a:cs typeface="Arial" panose="020B0604020202020204" pitchFamily="34" charset="0"/>
              </a:rPr>
              <a:t>coeff</a:t>
            </a:r>
            <a:r>
              <a:rPr lang="en-GB" sz="1050" dirty="0">
                <a:solidFill>
                  <a:schemeClr val="accent4"/>
                </a:solidFill>
                <a:latin typeface="Arial" panose="020B0604020202020204" pitchFamily="34" charset="0"/>
                <a:cs typeface="Arial" panose="020B0604020202020204" pitchFamily="34" charset="0"/>
              </a:rPr>
              <a:t>. / Bottom 50 share / Bottom 20 share / Middle class share </a:t>
            </a:r>
          </a:p>
          <a:p>
            <a:endParaRPr lang="en-ME" sz="1050" dirty="0" err="1"/>
          </a:p>
        </p:txBody>
      </p:sp>
      <p:grpSp>
        <p:nvGrpSpPr>
          <p:cNvPr id="45" name="Group 44">
            <a:extLst>
              <a:ext uri="{FF2B5EF4-FFF2-40B4-BE49-F238E27FC236}">
                <a16:creationId xmlns:a16="http://schemas.microsoft.com/office/drawing/2014/main" id="{24280D6E-E34A-B154-F59D-DD17D0E4A804}"/>
              </a:ext>
            </a:extLst>
          </p:cNvPr>
          <p:cNvGrpSpPr/>
          <p:nvPr/>
        </p:nvGrpSpPr>
        <p:grpSpPr>
          <a:xfrm>
            <a:off x="2895198" y="2960661"/>
            <a:ext cx="2038578" cy="461882"/>
            <a:chOff x="2895198" y="2960661"/>
            <a:chExt cx="2038578" cy="461882"/>
          </a:xfrm>
        </p:grpSpPr>
        <p:sp>
          <p:nvSpPr>
            <p:cNvPr id="39" name="Up Arrow Callout 38">
              <a:extLst>
                <a:ext uri="{FF2B5EF4-FFF2-40B4-BE49-F238E27FC236}">
                  <a16:creationId xmlns:a16="http://schemas.microsoft.com/office/drawing/2014/main" id="{FDE6E052-58CA-A050-8573-471CB025D148}"/>
                </a:ext>
              </a:extLst>
            </p:cNvPr>
            <p:cNvSpPr/>
            <p:nvPr/>
          </p:nvSpPr>
          <p:spPr>
            <a:xfrm>
              <a:off x="2895198" y="2960661"/>
              <a:ext cx="1905402" cy="461882"/>
            </a:xfrm>
            <a:prstGeom prst="upArrowCallou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ME" sz="800" dirty="0" err="1">
                <a:solidFill>
                  <a:srgbClr val="002060"/>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6633AD6A-82EF-CEEF-3BA9-2E42488442C8}"/>
                </a:ext>
              </a:extLst>
            </p:cNvPr>
            <p:cNvSpPr txBox="1"/>
            <p:nvPr/>
          </p:nvSpPr>
          <p:spPr>
            <a:xfrm>
              <a:off x="2895600" y="3124200"/>
              <a:ext cx="2038176" cy="270637"/>
            </a:xfrm>
            <a:prstGeom prst="rect">
              <a:avLst/>
            </a:prstGeom>
            <a:noFill/>
          </p:spPr>
          <p:txBody>
            <a:bodyPr wrap="square" lIns="54000" tIns="54000" rIns="54000" bIns="54000" rtlCol="0">
              <a:spAutoFit/>
            </a:bodyPr>
            <a:lstStyle/>
            <a:p>
              <a:r>
                <a:rPr lang="en-GB" sz="1050" dirty="0">
                  <a:solidFill>
                    <a:srgbClr val="002060"/>
                  </a:solidFill>
                  <a:latin typeface="Arial" panose="020B0604020202020204" pitchFamily="34" charset="0"/>
                  <a:cs typeface="Arial" panose="020B0604020202020204" pitchFamily="34" charset="0"/>
                </a:rPr>
                <a:t>90-10 ratio / Elderly population</a:t>
              </a:r>
              <a:r>
                <a:rPr lang="en-ME" sz="1050" dirty="0">
                  <a:solidFill>
                    <a:srgbClr val="002060"/>
                  </a:solidFill>
                  <a:latin typeface="Arial" panose="020B0604020202020204" pitchFamily="34" charset="0"/>
                  <a:cs typeface="Arial" panose="020B0604020202020204" pitchFamily="34" charset="0"/>
                </a:rPr>
                <a:t> </a:t>
              </a:r>
            </a:p>
          </p:txBody>
        </p:sp>
      </p:grpSp>
    </p:spTree>
    <p:extLst>
      <p:ext uri="{BB962C8B-B14F-4D97-AF65-F5344CB8AC3E}">
        <p14:creationId xmlns:p14="http://schemas.microsoft.com/office/powerpoint/2010/main" val="29775780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5">
                                            <p:bg/>
                                          </p:spTgt>
                                        </p:tgtEl>
                                        <p:attrNameLst>
                                          <p:attrName>style.visibility</p:attrName>
                                        </p:attrNameLst>
                                      </p:cBhvr>
                                      <p:to>
                                        <p:strVal val="visible"/>
                                      </p:to>
                                    </p:set>
                                  </p:childTnLst>
                                </p:cTn>
                              </p:par>
                              <p:par>
                                <p:cTn id="9" presetID="1" presetClass="entr" presetSubtype="0" fill="hold" grpId="1" nodeType="withEffect">
                                  <p:stCondLst>
                                    <p:cond delay="0"/>
                                  </p:stCondLst>
                                  <p:iterate type="lt">
                                    <p:tmAbs val="0"/>
                                  </p:iterate>
                                  <p:childTnLst>
                                    <p:set>
                                      <p:cBhvr>
                                        <p:cTn id="10" dur="1" fill="hold">
                                          <p:stCondLst>
                                            <p:cond delay="0"/>
                                          </p:stCondLst>
                                        </p:cTn>
                                        <p:tgtEl>
                                          <p:spTgt spid="15">
                                            <p:txEl>
                                              <p:pRg st="0" end="0"/>
                                            </p:txEl>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iterate type="lt">
                                    <p:tmAbs val="0"/>
                                  </p:iterate>
                                  <p:childTnLst>
                                    <p:set>
                                      <p:cBhvr>
                                        <p:cTn id="20" dur="1" fill="hold">
                                          <p:stCondLst>
                                            <p:cond delay="0"/>
                                          </p:stCondLst>
                                        </p:cTn>
                                        <p:tgtEl>
                                          <p:spTgt spid="36">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5" presetClass="emph" presetSubtype="0" nodeType="clickEffect">
                                  <p:stCondLst>
                                    <p:cond delay="0"/>
                                  </p:stCondLst>
                                  <p:iterate type="lt">
                                    <p:tmAbs val="25"/>
                                  </p:iterate>
                                  <p:childTnLst>
                                    <p:set>
                                      <p:cBhvr override="childStyle">
                                        <p:cTn id="30" dur="indefinite"/>
                                        <p:tgtEl>
                                          <p:spTgt spid="15">
                                            <p:txEl>
                                              <p:pRg st="0" end="0"/>
                                            </p:txEl>
                                          </p:spTgt>
                                        </p:tgtEl>
                                        <p:attrNameLst>
                                          <p:attrName>style.fontWeight</p:attrName>
                                        </p:attrNameLst>
                                      </p:cBhvr>
                                      <p:to>
                                        <p:strVal val="bold"/>
                                      </p:to>
                                    </p:set>
                                  </p:childTnLst>
                                </p:cTn>
                              </p:par>
                              <p:par>
                                <p:cTn id="31" presetID="1" presetClass="exit" presetSubtype="0" fill="hold" nodeType="withEffect">
                                  <p:stCondLst>
                                    <p:cond delay="0"/>
                                  </p:stCondLst>
                                  <p:childTnLst>
                                    <p:set>
                                      <p:cBhvr>
                                        <p:cTn id="32" dur="1" fill="hold">
                                          <p:stCondLst>
                                            <p:cond delay="0"/>
                                          </p:stCondLst>
                                        </p:cTn>
                                        <p:tgtEl>
                                          <p:spTgt spid="15">
                                            <p:txEl>
                                              <p:pRg st="1" end="1"/>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5" presetClass="emph" presetSubtype="0" nodeType="clickEffect">
                                  <p:stCondLst>
                                    <p:cond delay="0"/>
                                  </p:stCondLst>
                                  <p:iterate type="lt">
                                    <p:tmAbs val="25"/>
                                  </p:iterate>
                                  <p:childTnLst>
                                    <p:set>
                                      <p:cBhvr override="childStyle">
                                        <p:cTn id="36" dur="indefinite"/>
                                        <p:tgtEl>
                                          <p:spTgt spid="36">
                                            <p:txEl>
                                              <p:pRg st="0" end="0"/>
                                            </p:txEl>
                                          </p:spTgt>
                                        </p:tgtEl>
                                        <p:attrNameLst>
                                          <p:attrName>style.fontWeight</p:attrName>
                                        </p:attrNameLst>
                                      </p:cBhvr>
                                      <p:to>
                                        <p:strVal val="bold"/>
                                      </p:to>
                                    </p:set>
                                  </p:childTnLst>
                                </p:cTn>
                              </p:par>
                              <p:par>
                                <p:cTn id="37" presetID="1" presetClass="exit" presetSubtype="0" fill="hold" nodeType="withEffect">
                                  <p:stCondLst>
                                    <p:cond delay="0"/>
                                  </p:stCondLst>
                                  <p:childTnLst>
                                    <p:set>
                                      <p:cBhvr>
                                        <p:cTn id="38" dur="1" fill="hold">
                                          <p:stCondLst>
                                            <p:cond delay="0"/>
                                          </p:stCondLst>
                                        </p:cTn>
                                        <p:tgtEl>
                                          <p:spTgt spid="36">
                                            <p:txEl>
                                              <p:pRg st="1" end="1"/>
                                            </p:txEl>
                                          </p:spTgt>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36">
                                            <p:txEl>
                                              <p:pRg st="2" end="2"/>
                                            </p:txEl>
                                          </p:spTgt>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 grpId="0"/>
      <p:bldP spid="4" grpId="0"/>
      <p:bldP spid="6" grpId="0"/>
      <p:bldP spid="7" grpId="0"/>
      <p:bldP spid="8" grpId="0"/>
      <p:bldP spid="9" grpId="0"/>
      <p:bldP spid="12" grpId="0"/>
      <p:bldP spid="14" grpId="0"/>
      <p:bldP spid="15" grpId="0" animBg="1"/>
      <p:bldP spid="15" grpId="1" build="allAtOnce" animBg="1"/>
      <p:bldP spid="16" grpId="0" animBg="1"/>
      <p:bldP spid="36"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F1163-90AB-0115-0266-ED89CBF45864}"/>
            </a:ext>
          </a:extLst>
        </p:cNvPr>
        <p:cNvGrpSpPr/>
        <p:nvPr/>
      </p:nvGrpSpPr>
      <p:grpSpPr>
        <a:xfrm>
          <a:off x="0" y="0"/>
          <a:ext cx="0" cy="0"/>
          <a:chOff x="0" y="0"/>
          <a:chExt cx="0" cy="0"/>
        </a:xfrm>
      </p:grpSpPr>
      <p:sp>
        <p:nvSpPr>
          <p:cNvPr id="6" name="Content Placeholder 4">
            <a:extLst>
              <a:ext uri="{FF2B5EF4-FFF2-40B4-BE49-F238E27FC236}">
                <a16:creationId xmlns:a16="http://schemas.microsoft.com/office/drawing/2014/main" id="{419A1B0F-3325-C2A7-289C-391EB80C46F0}"/>
              </a:ext>
            </a:extLst>
          </p:cNvPr>
          <p:cNvSpPr txBox="1">
            <a:spLocks/>
          </p:cNvSpPr>
          <p:nvPr/>
        </p:nvSpPr>
        <p:spPr>
          <a:xfrm>
            <a:off x="551941" y="4864841"/>
            <a:ext cx="9201659" cy="1800557"/>
          </a:xfrm>
          <a:prstGeom prst="rect">
            <a:avLst/>
          </a:prstGeom>
          <a:solidFill>
            <a:schemeClr val="bg1">
              <a:lumMod val="95000"/>
              <a:alpha val="68000"/>
            </a:schemeClr>
          </a:solidFill>
        </p:spPr>
        <p:txBody>
          <a:bodyPr vert="horz" lIns="0" tIns="0" rIns="0" bIns="0" rtlCol="0">
            <a:normAutofit lnSpcReduction="10000"/>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342900" indent="-342900">
              <a:buFont typeface="+mj-lt"/>
              <a:buAutoNum type="arabicPeriod"/>
            </a:pPr>
            <a:r>
              <a:rPr lang="en-GB" sz="1800" b="1" dirty="0">
                <a:solidFill>
                  <a:srgbClr val="002060"/>
                </a:solidFill>
              </a:rPr>
              <a:t>Revisits the traditional MVH Framework:</a:t>
            </a:r>
          </a:p>
          <a:p>
            <a:pPr marL="457200" lvl="2" indent="-285750"/>
            <a:r>
              <a:rPr lang="en-GB" sz="1600" dirty="0">
                <a:solidFill>
                  <a:srgbClr val="002060"/>
                </a:solidFill>
              </a:rPr>
              <a:t>Provides a robust empirical test of the MVH using different data and income definitions (market vs. disposable income) unavailable in prior studies.</a:t>
            </a:r>
          </a:p>
          <a:p>
            <a:pPr marL="457200" lvl="2" indent="-285750"/>
            <a:r>
              <a:rPr lang="en-GB" sz="1600" dirty="0">
                <a:solidFill>
                  <a:srgbClr val="002060"/>
                </a:solidFill>
              </a:rPr>
              <a:t>Accounts for income distribution structure rather than relying solely on inequality measures as most related research. </a:t>
            </a:r>
          </a:p>
          <a:p>
            <a:pPr marL="457200" lvl="2" indent="-285750"/>
            <a:r>
              <a:rPr lang="en-GB" sz="1600" dirty="0">
                <a:solidFill>
                  <a:srgbClr val="002060"/>
                </a:solidFill>
              </a:rPr>
              <a:t>Confirms the MVH relationship, yet reveals that policy responses were insufficient to offset rising inequality (confirming Lupu &amp; Pontusson, 2011 and Milanovic, 2000).</a:t>
            </a:r>
          </a:p>
          <a:p>
            <a:endParaRPr lang="en-GB" sz="1600" dirty="0">
              <a:solidFill>
                <a:srgbClr val="002060"/>
              </a:solidFill>
            </a:endParaRPr>
          </a:p>
        </p:txBody>
      </p:sp>
      <p:sp>
        <p:nvSpPr>
          <p:cNvPr id="2" name="Title 3">
            <a:extLst>
              <a:ext uri="{FF2B5EF4-FFF2-40B4-BE49-F238E27FC236}">
                <a16:creationId xmlns:a16="http://schemas.microsoft.com/office/drawing/2014/main" id="{430E3E96-39F3-A965-5414-E000ABDDCF6C}"/>
              </a:ext>
            </a:extLst>
          </p:cNvPr>
          <p:cNvSpPr txBox="1">
            <a:spLocks/>
          </p:cNvSpPr>
          <p:nvPr/>
        </p:nvSpPr>
        <p:spPr>
          <a:xfrm>
            <a:off x="735716" y="838866"/>
            <a:ext cx="6941939" cy="433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endParaRPr lang="sr-Latn-ME" dirty="0"/>
          </a:p>
        </p:txBody>
      </p:sp>
      <p:sp>
        <p:nvSpPr>
          <p:cNvPr id="9" name="Title 3">
            <a:extLst>
              <a:ext uri="{FF2B5EF4-FFF2-40B4-BE49-F238E27FC236}">
                <a16:creationId xmlns:a16="http://schemas.microsoft.com/office/drawing/2014/main" id="{160FFBB9-E122-2516-832C-AF518A1996E6}"/>
              </a:ext>
            </a:extLst>
          </p:cNvPr>
          <p:cNvSpPr>
            <a:spLocks noGrp="1"/>
          </p:cNvSpPr>
          <p:nvPr>
            <p:ph type="title"/>
          </p:nvPr>
        </p:nvSpPr>
        <p:spPr>
          <a:xfrm>
            <a:off x="583317" y="533400"/>
            <a:ext cx="5588883" cy="433388"/>
          </a:xfrm>
        </p:spPr>
        <p:txBody>
          <a:bodyPr>
            <a:noAutofit/>
          </a:bodyPr>
          <a:lstStyle/>
          <a:p>
            <a:r>
              <a:rPr lang="en-GB" dirty="0">
                <a:cs typeface="Arial" panose="020B0604020202020204" pitchFamily="34" charset="0"/>
              </a:rPr>
              <a:t>Chapter 3 - Results and contribution</a:t>
            </a:r>
            <a:endParaRPr lang="en-ME" dirty="0">
              <a:cs typeface="Arial" panose="020B0604020202020204" pitchFamily="34" charset="0"/>
            </a:endParaRPr>
          </a:p>
        </p:txBody>
      </p:sp>
      <p:pic>
        <p:nvPicPr>
          <p:cNvPr id="18" name="Picture 17">
            <a:extLst>
              <a:ext uri="{FF2B5EF4-FFF2-40B4-BE49-F238E27FC236}">
                <a16:creationId xmlns:a16="http://schemas.microsoft.com/office/drawing/2014/main" id="{55F49267-BBA4-EED0-D430-846CD144C062}"/>
              </a:ext>
            </a:extLst>
          </p:cNvPr>
          <p:cNvPicPr>
            <a:picLocks noChangeAspect="1"/>
          </p:cNvPicPr>
          <p:nvPr/>
        </p:nvPicPr>
        <p:blipFill>
          <a:blip r:embed="rId3"/>
          <a:stretch>
            <a:fillRect/>
          </a:stretch>
        </p:blipFill>
        <p:spPr>
          <a:xfrm>
            <a:off x="796053" y="1225883"/>
            <a:ext cx="3166347" cy="3445731"/>
          </a:xfrm>
          <a:prstGeom prst="rect">
            <a:avLst/>
          </a:prstGeom>
        </p:spPr>
      </p:pic>
      <p:pic>
        <p:nvPicPr>
          <p:cNvPr id="19" name="Picture 18">
            <a:extLst>
              <a:ext uri="{FF2B5EF4-FFF2-40B4-BE49-F238E27FC236}">
                <a16:creationId xmlns:a16="http://schemas.microsoft.com/office/drawing/2014/main" id="{E1F91FAB-8B66-2F76-26D3-1EA7E1A30B2A}"/>
              </a:ext>
            </a:extLst>
          </p:cNvPr>
          <p:cNvPicPr>
            <a:picLocks noChangeAspect="1"/>
          </p:cNvPicPr>
          <p:nvPr/>
        </p:nvPicPr>
        <p:blipFill>
          <a:blip r:embed="rId4"/>
          <a:stretch>
            <a:fillRect/>
          </a:stretch>
        </p:blipFill>
        <p:spPr>
          <a:xfrm>
            <a:off x="796053" y="1225883"/>
            <a:ext cx="6941939" cy="3411045"/>
          </a:xfrm>
          <a:prstGeom prst="rect">
            <a:avLst/>
          </a:prstGeom>
        </p:spPr>
      </p:pic>
      <p:pic>
        <p:nvPicPr>
          <p:cNvPr id="20" name="Picture 19">
            <a:extLst>
              <a:ext uri="{FF2B5EF4-FFF2-40B4-BE49-F238E27FC236}">
                <a16:creationId xmlns:a16="http://schemas.microsoft.com/office/drawing/2014/main" id="{613C70FB-14C8-1046-38ED-C181B573617C}"/>
              </a:ext>
            </a:extLst>
          </p:cNvPr>
          <p:cNvPicPr>
            <a:picLocks noChangeAspect="1"/>
          </p:cNvPicPr>
          <p:nvPr/>
        </p:nvPicPr>
        <p:blipFill>
          <a:blip r:embed="rId5"/>
          <a:stretch>
            <a:fillRect/>
          </a:stretch>
        </p:blipFill>
        <p:spPr>
          <a:xfrm>
            <a:off x="735716" y="1221401"/>
            <a:ext cx="7002276" cy="3539402"/>
          </a:xfrm>
          <a:prstGeom prst="rect">
            <a:avLst/>
          </a:prstGeom>
        </p:spPr>
      </p:pic>
    </p:spTree>
    <p:extLst>
      <p:ext uri="{BB962C8B-B14F-4D97-AF65-F5344CB8AC3E}">
        <p14:creationId xmlns:p14="http://schemas.microsoft.com/office/powerpoint/2010/main" val="34332092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E8EF2-30E5-024C-0027-2BA68754D3E9}"/>
            </a:ext>
          </a:extLst>
        </p:cNvPr>
        <p:cNvGrpSpPr/>
        <p:nvPr/>
      </p:nvGrpSpPr>
      <p:grpSpPr>
        <a:xfrm>
          <a:off x="0" y="0"/>
          <a:ext cx="0" cy="0"/>
          <a:chOff x="0" y="0"/>
          <a:chExt cx="0" cy="0"/>
        </a:xfrm>
      </p:grpSpPr>
      <p:sp>
        <p:nvSpPr>
          <p:cNvPr id="6" name="Content Placeholder 4">
            <a:extLst>
              <a:ext uri="{FF2B5EF4-FFF2-40B4-BE49-F238E27FC236}">
                <a16:creationId xmlns:a16="http://schemas.microsoft.com/office/drawing/2014/main" id="{344083F5-2323-29DE-5B4B-839E7C86B7F4}"/>
              </a:ext>
            </a:extLst>
          </p:cNvPr>
          <p:cNvSpPr txBox="1">
            <a:spLocks/>
          </p:cNvSpPr>
          <p:nvPr/>
        </p:nvSpPr>
        <p:spPr>
          <a:xfrm>
            <a:off x="5867400" y="1142999"/>
            <a:ext cx="3886200" cy="5522400"/>
          </a:xfrm>
          <a:prstGeom prst="rect">
            <a:avLst/>
          </a:prstGeom>
          <a:solidFill>
            <a:schemeClr val="bg1">
              <a:lumMod val="95000"/>
              <a:alpha val="68000"/>
            </a:schemeClr>
          </a:solidFill>
        </p:spPr>
        <p:txBody>
          <a:bodyPr vert="horz" lIns="0" tIns="0" rIns="0" bIns="0" rtlCol="0">
            <a:normAutofit/>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342900" indent="-342900">
              <a:buFont typeface="+mj-lt"/>
              <a:buAutoNum type="arabicPeriod" startAt="2"/>
            </a:pPr>
            <a:r>
              <a:rPr lang="en-GB" sz="1800" b="1" dirty="0">
                <a:solidFill>
                  <a:srgbClr val="002060"/>
                </a:solidFill>
              </a:rPr>
              <a:t>Relaxes the Traditional MVH Assumptions: </a:t>
            </a:r>
          </a:p>
          <a:p>
            <a:pPr marL="457200" lvl="2" indent="-285750"/>
            <a:r>
              <a:rPr lang="en-GB" sz="1800" b="1" dirty="0">
                <a:solidFill>
                  <a:srgbClr val="002060"/>
                </a:solidFill>
              </a:rPr>
              <a:t>Median voter preferences are </a:t>
            </a:r>
            <a:r>
              <a:rPr lang="en-GB" sz="1800" b="1" i="1" dirty="0">
                <a:solidFill>
                  <a:srgbClr val="002060"/>
                </a:solidFill>
              </a:rPr>
              <a:t>not</a:t>
            </a:r>
            <a:r>
              <a:rPr lang="en-GB" sz="1800" b="1" dirty="0">
                <a:solidFill>
                  <a:srgbClr val="002060"/>
                </a:solidFill>
              </a:rPr>
              <a:t> directly translated into policy - </a:t>
            </a:r>
            <a:r>
              <a:rPr lang="en-GB" sz="1800" dirty="0">
                <a:solidFill>
                  <a:srgbClr val="002060"/>
                </a:solidFill>
              </a:rPr>
              <a:t>The framework is extended by incorporating Power Resource Theory</a:t>
            </a:r>
            <a:r>
              <a:rPr lang="en-GB" sz="1800" b="1" dirty="0">
                <a:solidFill>
                  <a:srgbClr val="002060"/>
                </a:solidFill>
              </a:rPr>
              <a:t>.</a:t>
            </a:r>
          </a:p>
          <a:p>
            <a:pPr marL="646113" lvl="3" indent="-285750"/>
            <a:r>
              <a:rPr lang="en-GB" sz="1600" dirty="0">
                <a:solidFill>
                  <a:srgbClr val="002060"/>
                </a:solidFill>
              </a:rPr>
              <a:t>Union density and democratic strength increase redistributive support, while left-wing populism does not significantly affect redistribution (in contrast to </a:t>
            </a:r>
            <a:r>
              <a:rPr lang="en-GB" sz="1600" dirty="0" err="1">
                <a:solidFill>
                  <a:srgbClr val="002060"/>
                </a:solidFill>
              </a:rPr>
              <a:t>Machtei</a:t>
            </a:r>
            <a:r>
              <a:rPr lang="en-GB" sz="1600" dirty="0">
                <a:solidFill>
                  <a:srgbClr val="002060"/>
                </a:solidFill>
              </a:rPr>
              <a:t> et al., 2025).</a:t>
            </a:r>
          </a:p>
          <a:p>
            <a:pPr marL="646113" lvl="3" indent="-285750"/>
            <a:r>
              <a:rPr lang="en-GB" sz="1600" dirty="0">
                <a:solidFill>
                  <a:srgbClr val="002060"/>
                </a:solidFill>
              </a:rPr>
              <a:t>Highlights the Role of Institutions - In countries with stronger welfare states, both inequality and labour market institutions trigger greater redistributive demand, although these countries start from lower inequality baselines. (</a:t>
            </a:r>
            <a:r>
              <a:rPr lang="en-GB" sz="1600" dirty="0">
                <a:solidFill>
                  <a:srgbClr val="002060"/>
                </a:solidFill>
                <a:hlinkClick r:id="rId3" action="ppaction://hlinksldjump"/>
              </a:rPr>
              <a:t>see results here</a:t>
            </a:r>
            <a:r>
              <a:rPr lang="en-GB" sz="1600" dirty="0">
                <a:solidFill>
                  <a:srgbClr val="002060"/>
                </a:solidFill>
              </a:rPr>
              <a:t>)</a:t>
            </a:r>
          </a:p>
          <a:p>
            <a:endParaRPr lang="en-GB" sz="1600" dirty="0">
              <a:solidFill>
                <a:srgbClr val="002060"/>
              </a:solidFill>
            </a:endParaRPr>
          </a:p>
        </p:txBody>
      </p:sp>
      <p:sp>
        <p:nvSpPr>
          <p:cNvPr id="2" name="Title 3">
            <a:extLst>
              <a:ext uri="{FF2B5EF4-FFF2-40B4-BE49-F238E27FC236}">
                <a16:creationId xmlns:a16="http://schemas.microsoft.com/office/drawing/2014/main" id="{5CBCEAB0-7F76-1023-48C2-06E14F59D11A}"/>
              </a:ext>
            </a:extLst>
          </p:cNvPr>
          <p:cNvSpPr txBox="1">
            <a:spLocks/>
          </p:cNvSpPr>
          <p:nvPr/>
        </p:nvSpPr>
        <p:spPr>
          <a:xfrm>
            <a:off x="735716" y="838866"/>
            <a:ext cx="6941939" cy="433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endParaRPr lang="sr-Latn-ME" dirty="0"/>
          </a:p>
        </p:txBody>
      </p:sp>
      <p:sp>
        <p:nvSpPr>
          <p:cNvPr id="9" name="Title 3">
            <a:extLst>
              <a:ext uri="{FF2B5EF4-FFF2-40B4-BE49-F238E27FC236}">
                <a16:creationId xmlns:a16="http://schemas.microsoft.com/office/drawing/2014/main" id="{27139EC1-9D69-D98B-5210-514E02EA45B5}"/>
              </a:ext>
            </a:extLst>
          </p:cNvPr>
          <p:cNvSpPr>
            <a:spLocks noGrp="1"/>
          </p:cNvSpPr>
          <p:nvPr>
            <p:ph type="title"/>
          </p:nvPr>
        </p:nvSpPr>
        <p:spPr>
          <a:xfrm>
            <a:off x="583317" y="533400"/>
            <a:ext cx="5741283" cy="433388"/>
          </a:xfrm>
        </p:spPr>
        <p:txBody>
          <a:bodyPr>
            <a:noAutofit/>
          </a:bodyPr>
          <a:lstStyle/>
          <a:p>
            <a:r>
              <a:rPr lang="en-GB" dirty="0">
                <a:cs typeface="Arial" panose="020B0604020202020204" pitchFamily="34" charset="0"/>
              </a:rPr>
              <a:t>Chapter 3 - Results and contribution</a:t>
            </a:r>
            <a:endParaRPr lang="en-ME" dirty="0">
              <a:cs typeface="Arial" panose="020B0604020202020204" pitchFamily="34" charset="0"/>
            </a:endParaRPr>
          </a:p>
        </p:txBody>
      </p:sp>
      <p:pic>
        <p:nvPicPr>
          <p:cNvPr id="4" name="Picture 3">
            <a:extLst>
              <a:ext uri="{FF2B5EF4-FFF2-40B4-BE49-F238E27FC236}">
                <a16:creationId xmlns:a16="http://schemas.microsoft.com/office/drawing/2014/main" id="{59E45F10-49F2-433C-9FAB-974BAD2B9573}"/>
              </a:ext>
            </a:extLst>
          </p:cNvPr>
          <p:cNvPicPr>
            <a:picLocks noChangeAspect="1"/>
          </p:cNvPicPr>
          <p:nvPr/>
        </p:nvPicPr>
        <p:blipFill>
          <a:blip r:embed="rId4"/>
          <a:stretch>
            <a:fillRect/>
          </a:stretch>
        </p:blipFill>
        <p:spPr>
          <a:xfrm>
            <a:off x="304800" y="1166812"/>
            <a:ext cx="5252644" cy="5157788"/>
          </a:xfrm>
          <a:prstGeom prst="rect">
            <a:avLst/>
          </a:prstGeom>
        </p:spPr>
      </p:pic>
    </p:spTree>
    <p:extLst>
      <p:ext uri="{BB962C8B-B14F-4D97-AF65-F5344CB8AC3E}">
        <p14:creationId xmlns:p14="http://schemas.microsoft.com/office/powerpoint/2010/main" val="1149093049"/>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7563-41AD-9BF2-C94B-D5A813D60C38}"/>
            </a:ext>
          </a:extLst>
        </p:cNvPr>
        <p:cNvGrpSpPr/>
        <p:nvPr/>
      </p:nvGrpSpPr>
      <p:grpSpPr>
        <a:xfrm>
          <a:off x="0" y="0"/>
          <a:ext cx="0" cy="0"/>
          <a:chOff x="0" y="0"/>
          <a:chExt cx="0" cy="0"/>
        </a:xfrm>
      </p:grpSpPr>
      <p:sp>
        <p:nvSpPr>
          <p:cNvPr id="6" name="Content Placeholder 4">
            <a:extLst>
              <a:ext uri="{FF2B5EF4-FFF2-40B4-BE49-F238E27FC236}">
                <a16:creationId xmlns:a16="http://schemas.microsoft.com/office/drawing/2014/main" id="{5B01F1A6-C394-A53A-CFD0-6902B721E173}"/>
              </a:ext>
            </a:extLst>
          </p:cNvPr>
          <p:cNvSpPr txBox="1">
            <a:spLocks/>
          </p:cNvSpPr>
          <p:nvPr/>
        </p:nvSpPr>
        <p:spPr>
          <a:xfrm>
            <a:off x="5867400" y="1142999"/>
            <a:ext cx="3886200" cy="5522400"/>
          </a:xfrm>
          <a:prstGeom prst="rect">
            <a:avLst/>
          </a:prstGeom>
          <a:solidFill>
            <a:schemeClr val="bg1">
              <a:lumMod val="95000"/>
              <a:alpha val="68000"/>
            </a:schemeClr>
          </a:solidFill>
        </p:spPr>
        <p:txBody>
          <a:bodyPr vert="horz" lIns="0" tIns="0" rIns="0" bIns="0" rtlCol="0">
            <a:normAutofit lnSpcReduction="10000"/>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457200" lvl="2" indent="-285750"/>
            <a:r>
              <a:rPr lang="en-GB" sz="1800" b="1" dirty="0">
                <a:solidFill>
                  <a:srgbClr val="002060"/>
                </a:solidFill>
              </a:rPr>
              <a:t>Voters </a:t>
            </a:r>
            <a:r>
              <a:rPr lang="en-GB" sz="1800" b="1" i="1" dirty="0">
                <a:solidFill>
                  <a:srgbClr val="002060"/>
                </a:solidFill>
              </a:rPr>
              <a:t>do not have </a:t>
            </a:r>
            <a:r>
              <a:rPr lang="en-GB" sz="1800" b="1" dirty="0">
                <a:solidFill>
                  <a:srgbClr val="002060"/>
                </a:solidFill>
              </a:rPr>
              <a:t>only income preferences - </a:t>
            </a:r>
            <a:r>
              <a:rPr lang="en-GB" sz="1800" dirty="0">
                <a:solidFill>
                  <a:srgbClr val="002060"/>
                </a:solidFill>
              </a:rPr>
              <a:t>Introduces Globalization into the MVH Framework</a:t>
            </a:r>
            <a:r>
              <a:rPr lang="en-GB" sz="1800" b="1" dirty="0">
                <a:solidFill>
                  <a:srgbClr val="002060"/>
                </a:solidFill>
              </a:rPr>
              <a:t> </a:t>
            </a:r>
          </a:p>
          <a:p>
            <a:pPr marL="646113" lvl="3" indent="-285750"/>
            <a:r>
              <a:rPr lang="en-GB" sz="1600" dirty="0">
                <a:solidFill>
                  <a:srgbClr val="002060"/>
                </a:solidFill>
              </a:rPr>
              <a:t>Trade openness encourages compensatory social spending (supports Compensation Hypothesis).</a:t>
            </a:r>
          </a:p>
          <a:p>
            <a:pPr marL="646113" lvl="3" indent="-285750"/>
            <a:r>
              <a:rPr lang="en-GB" sz="1600" dirty="0">
                <a:solidFill>
                  <a:srgbClr val="002060"/>
                </a:solidFill>
              </a:rPr>
              <a:t>Financial globalization constrains fiscal capacity, consistent with findings of previous chapter (</a:t>
            </a:r>
            <a:r>
              <a:rPr lang="en-GB" sz="1600" dirty="0" err="1">
                <a:solidFill>
                  <a:srgbClr val="002060"/>
                </a:solidFill>
              </a:rPr>
              <a:t>Dallinger</a:t>
            </a:r>
            <a:r>
              <a:rPr lang="en-GB" sz="1600" dirty="0">
                <a:solidFill>
                  <a:srgbClr val="002060"/>
                </a:solidFill>
              </a:rPr>
              <a:t>, 2010; Lupu &amp; Pontusson, 2011; </a:t>
            </a:r>
            <a:r>
              <a:rPr lang="en-GB" sz="1600" dirty="0" err="1">
                <a:solidFill>
                  <a:srgbClr val="002060"/>
                </a:solidFill>
              </a:rPr>
              <a:t>Schwabish</a:t>
            </a:r>
            <a:r>
              <a:rPr lang="en-GB" sz="1600" dirty="0">
                <a:solidFill>
                  <a:srgbClr val="002060"/>
                </a:solidFill>
              </a:rPr>
              <a:t> et al., 2003), </a:t>
            </a:r>
          </a:p>
          <a:p>
            <a:pPr marL="646113" lvl="3" indent="-285750"/>
            <a:r>
              <a:rPr lang="en-GB" sz="1600" dirty="0">
                <a:solidFill>
                  <a:srgbClr val="002060"/>
                </a:solidFill>
              </a:rPr>
              <a:t>Confirms Welfare Chauvinism Hypothesis that immigration reduces support for redistribution (in line with </a:t>
            </a:r>
            <a:r>
              <a:rPr lang="en-GB" sz="1600" dirty="0" err="1">
                <a:solidFill>
                  <a:srgbClr val="002060"/>
                </a:solidFill>
              </a:rPr>
              <a:t>Alesina</a:t>
            </a:r>
            <a:r>
              <a:rPr lang="en-GB" sz="1600" dirty="0">
                <a:solidFill>
                  <a:srgbClr val="002060"/>
                </a:solidFill>
              </a:rPr>
              <a:t> et al., 2021a, 2021b) </a:t>
            </a:r>
          </a:p>
          <a:p>
            <a:pPr marL="646113" lvl="3" indent="-285750"/>
            <a:r>
              <a:rPr lang="en-GB" sz="1600" dirty="0">
                <a:solidFill>
                  <a:srgbClr val="002060"/>
                </a:solidFill>
              </a:rPr>
              <a:t>Immigration weakens the relationship between inequality and redistribution </a:t>
            </a:r>
          </a:p>
          <a:p>
            <a:endParaRPr lang="en-GB" sz="1600" dirty="0">
              <a:solidFill>
                <a:srgbClr val="002060"/>
              </a:solidFill>
            </a:endParaRPr>
          </a:p>
        </p:txBody>
      </p:sp>
      <p:sp>
        <p:nvSpPr>
          <p:cNvPr id="2" name="Title 3">
            <a:extLst>
              <a:ext uri="{FF2B5EF4-FFF2-40B4-BE49-F238E27FC236}">
                <a16:creationId xmlns:a16="http://schemas.microsoft.com/office/drawing/2014/main" id="{35489718-4BDE-1E33-DC69-16A2A7709BDA}"/>
              </a:ext>
            </a:extLst>
          </p:cNvPr>
          <p:cNvSpPr txBox="1">
            <a:spLocks/>
          </p:cNvSpPr>
          <p:nvPr/>
        </p:nvSpPr>
        <p:spPr>
          <a:xfrm>
            <a:off x="735716" y="838866"/>
            <a:ext cx="6941939" cy="433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endParaRPr lang="sr-Latn-ME" dirty="0"/>
          </a:p>
        </p:txBody>
      </p:sp>
      <p:sp>
        <p:nvSpPr>
          <p:cNvPr id="9" name="Title 3">
            <a:extLst>
              <a:ext uri="{FF2B5EF4-FFF2-40B4-BE49-F238E27FC236}">
                <a16:creationId xmlns:a16="http://schemas.microsoft.com/office/drawing/2014/main" id="{5DC8FBA3-7B22-E899-1412-2DB2146C2A3E}"/>
              </a:ext>
            </a:extLst>
          </p:cNvPr>
          <p:cNvSpPr>
            <a:spLocks noGrp="1"/>
          </p:cNvSpPr>
          <p:nvPr>
            <p:ph type="title"/>
          </p:nvPr>
        </p:nvSpPr>
        <p:spPr>
          <a:xfrm>
            <a:off x="583317" y="533400"/>
            <a:ext cx="6579483" cy="433388"/>
          </a:xfrm>
        </p:spPr>
        <p:txBody>
          <a:bodyPr>
            <a:noAutofit/>
          </a:bodyPr>
          <a:lstStyle/>
          <a:p>
            <a:r>
              <a:rPr lang="en-GB" dirty="0">
                <a:cs typeface="Arial" panose="020B0604020202020204" pitchFamily="34" charset="0"/>
              </a:rPr>
              <a:t>Chapter 3 - Results and contribution</a:t>
            </a:r>
            <a:endParaRPr lang="en-ME" dirty="0">
              <a:cs typeface="Arial" panose="020B0604020202020204" pitchFamily="34" charset="0"/>
            </a:endParaRPr>
          </a:p>
        </p:txBody>
      </p:sp>
      <p:pic>
        <p:nvPicPr>
          <p:cNvPr id="7" name="Picture 6">
            <a:extLst>
              <a:ext uri="{FF2B5EF4-FFF2-40B4-BE49-F238E27FC236}">
                <a16:creationId xmlns:a16="http://schemas.microsoft.com/office/drawing/2014/main" id="{0EECAA92-DB2D-9A60-5BCF-A7CCF5D0A9F9}"/>
              </a:ext>
            </a:extLst>
          </p:cNvPr>
          <p:cNvPicPr>
            <a:picLocks noChangeAspect="1"/>
          </p:cNvPicPr>
          <p:nvPr/>
        </p:nvPicPr>
        <p:blipFill>
          <a:blip r:embed="rId3"/>
          <a:stretch>
            <a:fillRect/>
          </a:stretch>
        </p:blipFill>
        <p:spPr>
          <a:xfrm>
            <a:off x="1238250" y="1055560"/>
            <a:ext cx="3562350" cy="5680504"/>
          </a:xfrm>
          <a:prstGeom prst="rect">
            <a:avLst/>
          </a:prstGeom>
        </p:spPr>
      </p:pic>
      <p:pic>
        <p:nvPicPr>
          <p:cNvPr id="8" name="Picture 7">
            <a:extLst>
              <a:ext uri="{FF2B5EF4-FFF2-40B4-BE49-F238E27FC236}">
                <a16:creationId xmlns:a16="http://schemas.microsoft.com/office/drawing/2014/main" id="{309A82AC-1909-20A9-7FFD-C8669A67DE7D}"/>
              </a:ext>
            </a:extLst>
          </p:cNvPr>
          <p:cNvPicPr>
            <a:picLocks noChangeAspect="1"/>
          </p:cNvPicPr>
          <p:nvPr/>
        </p:nvPicPr>
        <p:blipFill>
          <a:blip r:embed="rId4"/>
          <a:stretch>
            <a:fillRect/>
          </a:stretch>
        </p:blipFill>
        <p:spPr>
          <a:xfrm>
            <a:off x="1219200" y="1066800"/>
            <a:ext cx="3595930" cy="5734050"/>
          </a:xfrm>
          <a:prstGeom prst="rect">
            <a:avLst/>
          </a:prstGeom>
        </p:spPr>
      </p:pic>
    </p:spTree>
    <p:extLst>
      <p:ext uri="{BB962C8B-B14F-4D97-AF65-F5344CB8AC3E}">
        <p14:creationId xmlns:p14="http://schemas.microsoft.com/office/powerpoint/2010/main" val="8954682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A5B18-869F-AA1D-DC8D-6C187A16639B}"/>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438543D3-E8AC-52C9-2DB4-E5ACC2A6FE4D}"/>
              </a:ext>
            </a:extLst>
          </p:cNvPr>
          <p:cNvSpPr txBox="1">
            <a:spLocks/>
          </p:cNvSpPr>
          <p:nvPr/>
        </p:nvSpPr>
        <p:spPr>
          <a:xfrm>
            <a:off x="735716" y="838866"/>
            <a:ext cx="6941939" cy="433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endParaRPr lang="sr-Latn-ME" dirty="0"/>
          </a:p>
        </p:txBody>
      </p:sp>
      <p:sp>
        <p:nvSpPr>
          <p:cNvPr id="5" name="Title 3">
            <a:extLst>
              <a:ext uri="{FF2B5EF4-FFF2-40B4-BE49-F238E27FC236}">
                <a16:creationId xmlns:a16="http://schemas.microsoft.com/office/drawing/2014/main" id="{D860BD66-F0C1-6A18-CACF-5D80E074974C}"/>
              </a:ext>
            </a:extLst>
          </p:cNvPr>
          <p:cNvSpPr txBox="1">
            <a:spLocks/>
          </p:cNvSpPr>
          <p:nvPr/>
        </p:nvSpPr>
        <p:spPr>
          <a:xfrm>
            <a:off x="607128" y="862012"/>
            <a:ext cx="9222672" cy="4333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pPr algn="just"/>
            <a:r>
              <a:rPr lang="en-GB" sz="1600" b="1" i="1" dirty="0">
                <a:solidFill>
                  <a:srgbClr val="C00000"/>
                </a:solidFill>
                <a:cs typeface="Arial" panose="020B0604020202020204" pitchFamily="34" charset="0"/>
              </a:rPr>
              <a:t>Unequal roots of populism: Testing Rodrik’s hypothesis</a:t>
            </a:r>
            <a:endParaRPr lang="en-GB" sz="1600" b="1" dirty="0">
              <a:solidFill>
                <a:srgbClr val="C00000"/>
              </a:solidFill>
              <a:cs typeface="Arial" panose="020B0604020202020204" pitchFamily="34" charset="0"/>
            </a:endParaRPr>
          </a:p>
        </p:txBody>
      </p:sp>
      <p:sp>
        <p:nvSpPr>
          <p:cNvPr id="11" name="Title 3">
            <a:extLst>
              <a:ext uri="{FF2B5EF4-FFF2-40B4-BE49-F238E27FC236}">
                <a16:creationId xmlns:a16="http://schemas.microsoft.com/office/drawing/2014/main" id="{692E8049-B4F0-322D-17B3-687A0AB8A3CD}"/>
              </a:ext>
            </a:extLst>
          </p:cNvPr>
          <p:cNvSpPr>
            <a:spLocks noGrp="1"/>
          </p:cNvSpPr>
          <p:nvPr>
            <p:ph type="title"/>
          </p:nvPr>
        </p:nvSpPr>
        <p:spPr>
          <a:xfrm>
            <a:off x="583317" y="533400"/>
            <a:ext cx="6122283" cy="433388"/>
          </a:xfrm>
        </p:spPr>
        <p:txBody>
          <a:bodyPr>
            <a:noAutofit/>
          </a:bodyPr>
          <a:lstStyle/>
          <a:p>
            <a:r>
              <a:rPr lang="en-GB" dirty="0">
                <a:cs typeface="Arial" panose="020B0604020202020204" pitchFamily="34" charset="0"/>
              </a:rPr>
              <a:t>Chapter 4 – Data and methodology </a:t>
            </a:r>
            <a:endParaRPr lang="en-ME" dirty="0">
              <a:cs typeface="Arial" panose="020B0604020202020204" pitchFamily="34" charset="0"/>
            </a:endParaRPr>
          </a:p>
        </p:txBody>
      </p:sp>
      <p:sp>
        <p:nvSpPr>
          <p:cNvPr id="32" name="Content Placeholder 4">
            <a:extLst>
              <a:ext uri="{FF2B5EF4-FFF2-40B4-BE49-F238E27FC236}">
                <a16:creationId xmlns:a16="http://schemas.microsoft.com/office/drawing/2014/main" id="{465616E5-ADA8-2305-E8F3-5013405DD69E}"/>
              </a:ext>
            </a:extLst>
          </p:cNvPr>
          <p:cNvSpPr txBox="1">
            <a:spLocks/>
          </p:cNvSpPr>
          <p:nvPr/>
        </p:nvSpPr>
        <p:spPr>
          <a:xfrm>
            <a:off x="6205332" y="1295400"/>
            <a:ext cx="3508380" cy="5410200"/>
          </a:xfrm>
          <a:prstGeom prst="rect">
            <a:avLst/>
          </a:prstGeom>
          <a:solidFill>
            <a:schemeClr val="bg1">
              <a:lumMod val="95000"/>
              <a:alpha val="68000"/>
            </a:schemeClr>
          </a:solidFill>
        </p:spPr>
        <p:txBody>
          <a:bodyPr vert="horz" lIns="0" tIns="0" rIns="0" bIns="0" rtlCol="0">
            <a:noAutofit/>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lvl="1"/>
            <a:r>
              <a:rPr lang="en-GB" sz="1200" b="1" dirty="0">
                <a:solidFill>
                  <a:srgbClr val="002060"/>
                </a:solidFill>
              </a:rPr>
              <a:t> RQ 6</a:t>
            </a:r>
          </a:p>
          <a:p>
            <a:pPr lvl="1"/>
            <a:r>
              <a:rPr lang="en-GB" sz="1200" b="1" dirty="0">
                <a:solidFill>
                  <a:srgbClr val="002060"/>
                </a:solidFill>
              </a:rPr>
              <a:t> Sample: </a:t>
            </a:r>
            <a:r>
              <a:rPr lang="en-GB" sz="1200" dirty="0">
                <a:solidFill>
                  <a:srgbClr val="002060"/>
                </a:solidFill>
              </a:rPr>
              <a:t>Subsample of European OECD countries, 1980–2018</a:t>
            </a:r>
            <a:endParaRPr lang="en-GB" sz="1200" b="1" dirty="0">
              <a:solidFill>
                <a:srgbClr val="002060"/>
              </a:solidFill>
            </a:endParaRPr>
          </a:p>
          <a:p>
            <a:pPr lvl="1"/>
            <a:r>
              <a:rPr lang="en-GB" sz="1200" b="1" dirty="0">
                <a:solidFill>
                  <a:srgbClr val="002060"/>
                </a:solidFill>
              </a:rPr>
              <a:t> Main data sources:</a:t>
            </a:r>
          </a:p>
          <a:p>
            <a:pPr marL="342900" lvl="2"/>
            <a:r>
              <a:rPr lang="en-GB" sz="1200" dirty="0">
                <a:solidFill>
                  <a:srgbClr val="002060"/>
                </a:solidFill>
              </a:rPr>
              <a:t>CPDS - Vote share, voter turnout and unemployment rate data;</a:t>
            </a:r>
          </a:p>
          <a:p>
            <a:pPr marL="342900" lvl="2"/>
            <a:r>
              <a:rPr lang="en-GB" sz="1200" dirty="0">
                <a:solidFill>
                  <a:srgbClr val="002060"/>
                </a:solidFill>
              </a:rPr>
              <a:t>Timbro Populism index - vote share data</a:t>
            </a:r>
          </a:p>
          <a:p>
            <a:pPr marL="342900" lvl="2"/>
            <a:r>
              <a:rPr lang="en-GB" sz="1200" dirty="0">
                <a:solidFill>
                  <a:srgbClr val="002060"/>
                </a:solidFill>
              </a:rPr>
              <a:t>SWIID - Gini coefficients; </a:t>
            </a:r>
          </a:p>
          <a:p>
            <a:pPr marL="342900" lvl="2"/>
            <a:r>
              <a:rPr lang="en-GB" sz="1200" dirty="0">
                <a:solidFill>
                  <a:srgbClr val="002060"/>
                </a:solidFill>
              </a:rPr>
              <a:t>KOF globalization indices; </a:t>
            </a:r>
          </a:p>
          <a:p>
            <a:pPr marL="342900" lvl="2"/>
            <a:r>
              <a:rPr lang="en-GB" sz="1200" dirty="0">
                <a:solidFill>
                  <a:srgbClr val="002060"/>
                </a:solidFill>
              </a:rPr>
              <a:t>Correlates of War Project Trade Data Set - imports from China;  </a:t>
            </a:r>
          </a:p>
          <a:p>
            <a:pPr marL="342900" lvl="2"/>
            <a:r>
              <a:rPr lang="en-GB" sz="1200" dirty="0">
                <a:solidFill>
                  <a:srgbClr val="002060"/>
                </a:solidFill>
              </a:rPr>
              <a:t>World Bank's WDI database - net migration and GDP data; </a:t>
            </a:r>
          </a:p>
          <a:p>
            <a:pPr marL="342900" lvl="2"/>
            <a:r>
              <a:rPr lang="en-GB" sz="1200" dirty="0">
                <a:solidFill>
                  <a:srgbClr val="002060"/>
                </a:solidFill>
              </a:rPr>
              <a:t>OECD database - share of foreign-born population (as % of total population);</a:t>
            </a:r>
          </a:p>
          <a:p>
            <a:pPr marL="342900" lvl="2"/>
            <a:r>
              <a:rPr lang="en-GB" sz="1200" dirty="0">
                <a:solidFill>
                  <a:srgbClr val="002060"/>
                </a:solidFill>
              </a:rPr>
              <a:t>QOG OECD dataset - Public expenditure on education (as % of GDP); </a:t>
            </a:r>
          </a:p>
          <a:p>
            <a:pPr marL="342900" lvl="2"/>
            <a:r>
              <a:rPr lang="en-GB" sz="1200" dirty="0">
                <a:solidFill>
                  <a:srgbClr val="002060"/>
                </a:solidFill>
              </a:rPr>
              <a:t>Varieties of Democracy (V-Dem) - democratization index. </a:t>
            </a:r>
          </a:p>
          <a:p>
            <a:pPr marL="342900" lvl="2"/>
            <a:endParaRPr lang="en-GB" sz="1200" dirty="0">
              <a:solidFill>
                <a:srgbClr val="002060"/>
              </a:solidFill>
            </a:endParaRPr>
          </a:p>
          <a:p>
            <a:pPr lvl="1"/>
            <a:r>
              <a:rPr lang="en-GB" sz="1200" b="1" kern="0" dirty="0">
                <a:solidFill>
                  <a:srgbClr val="002060"/>
                </a:solidFill>
              </a:rPr>
              <a:t> </a:t>
            </a:r>
            <a:r>
              <a:rPr lang="en-GB" b="1" kern="0" dirty="0">
                <a:solidFill>
                  <a:srgbClr val="002060"/>
                </a:solidFill>
              </a:rPr>
              <a:t>Quantitative methods:</a:t>
            </a:r>
          </a:p>
          <a:p>
            <a:pPr marL="342900" lvl="2"/>
            <a:r>
              <a:rPr lang="en-GB" sz="1200" kern="0" dirty="0">
                <a:solidFill>
                  <a:srgbClr val="002060"/>
                </a:solidFill>
              </a:rPr>
              <a:t>Fixed Effect (one-way)</a:t>
            </a:r>
            <a:endParaRPr lang="en-GB" sz="1200" dirty="0">
              <a:solidFill>
                <a:srgbClr val="002060"/>
              </a:solidFill>
            </a:endParaRPr>
          </a:p>
        </p:txBody>
      </p:sp>
      <p:grpSp>
        <p:nvGrpSpPr>
          <p:cNvPr id="17" name="Group 16">
            <a:extLst>
              <a:ext uri="{FF2B5EF4-FFF2-40B4-BE49-F238E27FC236}">
                <a16:creationId xmlns:a16="http://schemas.microsoft.com/office/drawing/2014/main" id="{A4FFF25F-B00D-A1B0-D03B-EAFCDEA0FF76}"/>
              </a:ext>
            </a:extLst>
          </p:cNvPr>
          <p:cNvGrpSpPr/>
          <p:nvPr/>
        </p:nvGrpSpPr>
        <p:grpSpPr>
          <a:xfrm flipH="1">
            <a:off x="463581" y="2092404"/>
            <a:ext cx="2051019" cy="770029"/>
            <a:chOff x="1414284" y="2165915"/>
            <a:chExt cx="1814279" cy="887095"/>
          </a:xfrm>
        </p:grpSpPr>
        <p:sp>
          <p:nvSpPr>
            <p:cNvPr id="18" name="Down Arrow Callout 16">
              <a:extLst>
                <a:ext uri="{FF2B5EF4-FFF2-40B4-BE49-F238E27FC236}">
                  <a16:creationId xmlns:a16="http://schemas.microsoft.com/office/drawing/2014/main" id="{65FCC94B-0C2B-A1DF-31B3-A28C9232D3D7}"/>
                </a:ext>
              </a:extLst>
            </p:cNvPr>
            <p:cNvSpPr/>
            <p:nvPr/>
          </p:nvSpPr>
          <p:spPr bwMode="auto">
            <a:xfrm>
              <a:off x="1414284" y="2165915"/>
              <a:ext cx="1808330" cy="887095"/>
            </a:xfrm>
            <a:custGeom>
              <a:avLst/>
              <a:gdLst>
                <a:gd name="connsiteX0" fmla="*/ 0 w 2211503"/>
                <a:gd name="connsiteY0" fmla="*/ 0 h 1300148"/>
                <a:gd name="connsiteX1" fmla="*/ 2211503 w 2211503"/>
                <a:gd name="connsiteY1" fmla="*/ 0 h 1300148"/>
                <a:gd name="connsiteX2" fmla="*/ 2211503 w 2211503"/>
                <a:gd name="connsiteY2" fmla="*/ 844797 h 1300148"/>
                <a:gd name="connsiteX3" fmla="*/ 1292199 w 2211503"/>
                <a:gd name="connsiteY3" fmla="*/ 844797 h 1300148"/>
                <a:gd name="connsiteX4" fmla="*/ 1292199 w 2211503"/>
                <a:gd name="connsiteY4" fmla="*/ 975111 h 1300148"/>
                <a:gd name="connsiteX5" fmla="*/ 1438758 w 2211503"/>
                <a:gd name="connsiteY5" fmla="*/ 975111 h 1300148"/>
                <a:gd name="connsiteX6" fmla="*/ 1105752 w 2211503"/>
                <a:gd name="connsiteY6" fmla="*/ 1300148 h 1300148"/>
                <a:gd name="connsiteX7" fmla="*/ 772745 w 2211503"/>
                <a:gd name="connsiteY7" fmla="*/ 975111 h 1300148"/>
                <a:gd name="connsiteX8" fmla="*/ 919304 w 2211503"/>
                <a:gd name="connsiteY8" fmla="*/ 975111 h 1300148"/>
                <a:gd name="connsiteX9" fmla="*/ 919304 w 2211503"/>
                <a:gd name="connsiteY9" fmla="*/ 844797 h 1300148"/>
                <a:gd name="connsiteX10" fmla="*/ 0 w 2211503"/>
                <a:gd name="connsiteY10" fmla="*/ 844797 h 1300148"/>
                <a:gd name="connsiteX11" fmla="*/ 0 w 2211503"/>
                <a:gd name="connsiteY11" fmla="*/ 0 h 1300148"/>
                <a:gd name="connsiteX0" fmla="*/ 0 w 2211503"/>
                <a:gd name="connsiteY0" fmla="*/ 0 h 1325906"/>
                <a:gd name="connsiteX1" fmla="*/ 2211503 w 2211503"/>
                <a:gd name="connsiteY1" fmla="*/ 0 h 1325906"/>
                <a:gd name="connsiteX2" fmla="*/ 2211503 w 2211503"/>
                <a:gd name="connsiteY2" fmla="*/ 844797 h 1325906"/>
                <a:gd name="connsiteX3" fmla="*/ 1292199 w 2211503"/>
                <a:gd name="connsiteY3" fmla="*/ 844797 h 1325906"/>
                <a:gd name="connsiteX4" fmla="*/ 1292199 w 2211503"/>
                <a:gd name="connsiteY4" fmla="*/ 975111 h 1325906"/>
                <a:gd name="connsiteX5" fmla="*/ 1438758 w 2211503"/>
                <a:gd name="connsiteY5" fmla="*/ 975111 h 1325906"/>
                <a:gd name="connsiteX6" fmla="*/ 951206 w 2211503"/>
                <a:gd name="connsiteY6" fmla="*/ 1325906 h 1325906"/>
                <a:gd name="connsiteX7" fmla="*/ 772745 w 2211503"/>
                <a:gd name="connsiteY7" fmla="*/ 975111 h 1325906"/>
                <a:gd name="connsiteX8" fmla="*/ 919304 w 2211503"/>
                <a:gd name="connsiteY8" fmla="*/ 975111 h 1325906"/>
                <a:gd name="connsiteX9" fmla="*/ 919304 w 2211503"/>
                <a:gd name="connsiteY9" fmla="*/ 844797 h 1325906"/>
                <a:gd name="connsiteX10" fmla="*/ 0 w 2211503"/>
                <a:gd name="connsiteY10" fmla="*/ 844797 h 1325906"/>
                <a:gd name="connsiteX11" fmla="*/ 0 w 2211503"/>
                <a:gd name="connsiteY11" fmla="*/ 0 h 1325906"/>
                <a:gd name="connsiteX0" fmla="*/ 0 w 2211503"/>
                <a:gd name="connsiteY0" fmla="*/ 0 h 1517662"/>
                <a:gd name="connsiteX1" fmla="*/ 2211503 w 2211503"/>
                <a:gd name="connsiteY1" fmla="*/ 0 h 1517662"/>
                <a:gd name="connsiteX2" fmla="*/ 2211503 w 2211503"/>
                <a:gd name="connsiteY2" fmla="*/ 844797 h 1517662"/>
                <a:gd name="connsiteX3" fmla="*/ 1292199 w 2211503"/>
                <a:gd name="connsiteY3" fmla="*/ 844797 h 1517662"/>
                <a:gd name="connsiteX4" fmla="*/ 1292199 w 2211503"/>
                <a:gd name="connsiteY4" fmla="*/ 975111 h 1517662"/>
                <a:gd name="connsiteX5" fmla="*/ 1438758 w 2211503"/>
                <a:gd name="connsiteY5" fmla="*/ 975111 h 1517662"/>
                <a:gd name="connsiteX6" fmla="*/ 1820091 w 2211503"/>
                <a:gd name="connsiteY6" fmla="*/ 1517662 h 1517662"/>
                <a:gd name="connsiteX7" fmla="*/ 772745 w 2211503"/>
                <a:gd name="connsiteY7" fmla="*/ 975111 h 1517662"/>
                <a:gd name="connsiteX8" fmla="*/ 919304 w 2211503"/>
                <a:gd name="connsiteY8" fmla="*/ 975111 h 1517662"/>
                <a:gd name="connsiteX9" fmla="*/ 919304 w 2211503"/>
                <a:gd name="connsiteY9" fmla="*/ 844797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292199 w 2211503"/>
                <a:gd name="connsiteY3" fmla="*/ 844797 h 1517662"/>
                <a:gd name="connsiteX4" fmla="*/ 1292199 w 2211503"/>
                <a:gd name="connsiteY4" fmla="*/ 975111 h 1517662"/>
                <a:gd name="connsiteX5" fmla="*/ 1933353 w 2211503"/>
                <a:gd name="connsiteY5" fmla="*/ 951141 h 1517662"/>
                <a:gd name="connsiteX6" fmla="*/ 1820091 w 2211503"/>
                <a:gd name="connsiteY6" fmla="*/ 1517662 h 1517662"/>
                <a:gd name="connsiteX7" fmla="*/ 772745 w 2211503"/>
                <a:gd name="connsiteY7" fmla="*/ 975111 h 1517662"/>
                <a:gd name="connsiteX8" fmla="*/ 919304 w 2211503"/>
                <a:gd name="connsiteY8" fmla="*/ 975111 h 1517662"/>
                <a:gd name="connsiteX9" fmla="*/ 919304 w 2211503"/>
                <a:gd name="connsiteY9" fmla="*/ 844797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292199 w 2211503"/>
                <a:gd name="connsiteY3" fmla="*/ 844797 h 1517662"/>
                <a:gd name="connsiteX4" fmla="*/ 1292199 w 2211503"/>
                <a:gd name="connsiteY4" fmla="*/ 975111 h 1517662"/>
                <a:gd name="connsiteX5" fmla="*/ 1919986 w 2211503"/>
                <a:gd name="connsiteY5" fmla="*/ 975111 h 1517662"/>
                <a:gd name="connsiteX6" fmla="*/ 1820091 w 2211503"/>
                <a:gd name="connsiteY6" fmla="*/ 1517662 h 1517662"/>
                <a:gd name="connsiteX7" fmla="*/ 772745 w 2211503"/>
                <a:gd name="connsiteY7" fmla="*/ 975111 h 1517662"/>
                <a:gd name="connsiteX8" fmla="*/ 919304 w 2211503"/>
                <a:gd name="connsiteY8" fmla="*/ 975111 h 1517662"/>
                <a:gd name="connsiteX9" fmla="*/ 919304 w 2211503"/>
                <a:gd name="connsiteY9" fmla="*/ 844797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292199 w 2211503"/>
                <a:gd name="connsiteY3" fmla="*/ 844797 h 1517662"/>
                <a:gd name="connsiteX4" fmla="*/ 1586283 w 2211503"/>
                <a:gd name="connsiteY4" fmla="*/ 975111 h 1517662"/>
                <a:gd name="connsiteX5" fmla="*/ 1919986 w 2211503"/>
                <a:gd name="connsiteY5" fmla="*/ 975111 h 1517662"/>
                <a:gd name="connsiteX6" fmla="*/ 1820091 w 2211503"/>
                <a:gd name="connsiteY6" fmla="*/ 1517662 h 1517662"/>
                <a:gd name="connsiteX7" fmla="*/ 772745 w 2211503"/>
                <a:gd name="connsiteY7" fmla="*/ 975111 h 1517662"/>
                <a:gd name="connsiteX8" fmla="*/ 919304 w 2211503"/>
                <a:gd name="connsiteY8" fmla="*/ 975111 h 1517662"/>
                <a:gd name="connsiteX9" fmla="*/ 919304 w 2211503"/>
                <a:gd name="connsiteY9" fmla="*/ 844797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559547 w 2211503"/>
                <a:gd name="connsiteY3" fmla="*/ 844797 h 1517662"/>
                <a:gd name="connsiteX4" fmla="*/ 1586283 w 2211503"/>
                <a:gd name="connsiteY4" fmla="*/ 975111 h 1517662"/>
                <a:gd name="connsiteX5" fmla="*/ 1919986 w 2211503"/>
                <a:gd name="connsiteY5" fmla="*/ 975111 h 1517662"/>
                <a:gd name="connsiteX6" fmla="*/ 1820091 w 2211503"/>
                <a:gd name="connsiteY6" fmla="*/ 1517662 h 1517662"/>
                <a:gd name="connsiteX7" fmla="*/ 772745 w 2211503"/>
                <a:gd name="connsiteY7" fmla="*/ 975111 h 1517662"/>
                <a:gd name="connsiteX8" fmla="*/ 919304 w 2211503"/>
                <a:gd name="connsiteY8" fmla="*/ 975111 h 1517662"/>
                <a:gd name="connsiteX9" fmla="*/ 919304 w 2211503"/>
                <a:gd name="connsiteY9" fmla="*/ 844797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559547 w 2211503"/>
                <a:gd name="connsiteY3" fmla="*/ 844797 h 1517662"/>
                <a:gd name="connsiteX4" fmla="*/ 1586283 w 2211503"/>
                <a:gd name="connsiteY4" fmla="*/ 975111 h 1517662"/>
                <a:gd name="connsiteX5" fmla="*/ 1919986 w 2211503"/>
                <a:gd name="connsiteY5" fmla="*/ 975111 h 1517662"/>
                <a:gd name="connsiteX6" fmla="*/ 1820091 w 2211503"/>
                <a:gd name="connsiteY6" fmla="*/ 1517662 h 1517662"/>
                <a:gd name="connsiteX7" fmla="*/ 772745 w 2211503"/>
                <a:gd name="connsiteY7" fmla="*/ 975111 h 1517662"/>
                <a:gd name="connsiteX8" fmla="*/ 919304 w 2211503"/>
                <a:gd name="connsiteY8" fmla="*/ 975111 h 1517662"/>
                <a:gd name="connsiteX9" fmla="*/ 1387166 w 2211503"/>
                <a:gd name="connsiteY9" fmla="*/ 892734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559547 w 2211503"/>
                <a:gd name="connsiteY3" fmla="*/ 844797 h 1517662"/>
                <a:gd name="connsiteX4" fmla="*/ 1586283 w 2211503"/>
                <a:gd name="connsiteY4" fmla="*/ 975111 h 1517662"/>
                <a:gd name="connsiteX5" fmla="*/ 1919986 w 2211503"/>
                <a:gd name="connsiteY5" fmla="*/ 975111 h 1517662"/>
                <a:gd name="connsiteX6" fmla="*/ 1820091 w 2211503"/>
                <a:gd name="connsiteY6" fmla="*/ 1517662 h 1517662"/>
                <a:gd name="connsiteX7" fmla="*/ 772745 w 2211503"/>
                <a:gd name="connsiteY7" fmla="*/ 975111 h 1517662"/>
                <a:gd name="connsiteX8" fmla="*/ 1413900 w 2211503"/>
                <a:gd name="connsiteY8" fmla="*/ 1047019 h 1517662"/>
                <a:gd name="connsiteX9" fmla="*/ 1387166 w 2211503"/>
                <a:gd name="connsiteY9" fmla="*/ 892734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559547 w 2211503"/>
                <a:gd name="connsiteY3" fmla="*/ 844797 h 1517662"/>
                <a:gd name="connsiteX4" fmla="*/ 1586283 w 2211503"/>
                <a:gd name="connsiteY4" fmla="*/ 975111 h 1517662"/>
                <a:gd name="connsiteX5" fmla="*/ 1919986 w 2211503"/>
                <a:gd name="connsiteY5" fmla="*/ 975111 h 1517662"/>
                <a:gd name="connsiteX6" fmla="*/ 1820091 w 2211503"/>
                <a:gd name="connsiteY6" fmla="*/ 1517662 h 1517662"/>
                <a:gd name="connsiteX7" fmla="*/ 1040094 w 2211503"/>
                <a:gd name="connsiteY7" fmla="*/ 1047019 h 1517662"/>
                <a:gd name="connsiteX8" fmla="*/ 1413900 w 2211503"/>
                <a:gd name="connsiteY8" fmla="*/ 1047019 h 1517662"/>
                <a:gd name="connsiteX9" fmla="*/ 1387166 w 2211503"/>
                <a:gd name="connsiteY9" fmla="*/ 892734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719957 w 2211503"/>
                <a:gd name="connsiteY3" fmla="*/ 844797 h 1517662"/>
                <a:gd name="connsiteX4" fmla="*/ 1586283 w 2211503"/>
                <a:gd name="connsiteY4" fmla="*/ 975111 h 1517662"/>
                <a:gd name="connsiteX5" fmla="*/ 1919986 w 2211503"/>
                <a:gd name="connsiteY5" fmla="*/ 975111 h 1517662"/>
                <a:gd name="connsiteX6" fmla="*/ 1820091 w 2211503"/>
                <a:gd name="connsiteY6" fmla="*/ 1517662 h 1517662"/>
                <a:gd name="connsiteX7" fmla="*/ 1040094 w 2211503"/>
                <a:gd name="connsiteY7" fmla="*/ 1047019 h 1517662"/>
                <a:gd name="connsiteX8" fmla="*/ 1413900 w 2211503"/>
                <a:gd name="connsiteY8" fmla="*/ 1047019 h 1517662"/>
                <a:gd name="connsiteX9" fmla="*/ 1387166 w 2211503"/>
                <a:gd name="connsiteY9" fmla="*/ 892734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719957 w 2211503"/>
                <a:gd name="connsiteY3" fmla="*/ 844797 h 1517662"/>
                <a:gd name="connsiteX4" fmla="*/ 1653120 w 2211503"/>
                <a:gd name="connsiteY4" fmla="*/ 999079 h 1517662"/>
                <a:gd name="connsiteX5" fmla="*/ 1919986 w 2211503"/>
                <a:gd name="connsiteY5" fmla="*/ 975111 h 1517662"/>
                <a:gd name="connsiteX6" fmla="*/ 1820091 w 2211503"/>
                <a:gd name="connsiteY6" fmla="*/ 1517662 h 1517662"/>
                <a:gd name="connsiteX7" fmla="*/ 1040094 w 2211503"/>
                <a:gd name="connsiteY7" fmla="*/ 1047019 h 1517662"/>
                <a:gd name="connsiteX8" fmla="*/ 1413900 w 2211503"/>
                <a:gd name="connsiteY8" fmla="*/ 1047019 h 1517662"/>
                <a:gd name="connsiteX9" fmla="*/ 1387166 w 2211503"/>
                <a:gd name="connsiteY9" fmla="*/ 892734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719957 w 2211503"/>
                <a:gd name="connsiteY3" fmla="*/ 844797 h 1517662"/>
                <a:gd name="connsiteX4" fmla="*/ 1653120 w 2211503"/>
                <a:gd name="connsiteY4" fmla="*/ 999079 h 1517662"/>
                <a:gd name="connsiteX5" fmla="*/ 1919986 w 2211503"/>
                <a:gd name="connsiteY5" fmla="*/ 975111 h 1517662"/>
                <a:gd name="connsiteX6" fmla="*/ 1820091 w 2211503"/>
                <a:gd name="connsiteY6" fmla="*/ 1517662 h 1517662"/>
                <a:gd name="connsiteX7" fmla="*/ 1040094 w 2211503"/>
                <a:gd name="connsiteY7" fmla="*/ 1047019 h 1517662"/>
                <a:gd name="connsiteX8" fmla="*/ 1413900 w 2211503"/>
                <a:gd name="connsiteY8" fmla="*/ 1047019 h 1517662"/>
                <a:gd name="connsiteX9" fmla="*/ 1547575 w 2211503"/>
                <a:gd name="connsiteY9" fmla="*/ 844795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719957 w 2211503"/>
                <a:gd name="connsiteY3" fmla="*/ 844797 h 1517662"/>
                <a:gd name="connsiteX4" fmla="*/ 1653120 w 2211503"/>
                <a:gd name="connsiteY4" fmla="*/ 999079 h 1517662"/>
                <a:gd name="connsiteX5" fmla="*/ 1919986 w 2211503"/>
                <a:gd name="connsiteY5" fmla="*/ 975111 h 1517662"/>
                <a:gd name="connsiteX6" fmla="*/ 1820091 w 2211503"/>
                <a:gd name="connsiteY6" fmla="*/ 1517662 h 1517662"/>
                <a:gd name="connsiteX7" fmla="*/ 1040094 w 2211503"/>
                <a:gd name="connsiteY7" fmla="*/ 1047019 h 1517662"/>
                <a:gd name="connsiteX8" fmla="*/ 1534206 w 2211503"/>
                <a:gd name="connsiteY8" fmla="*/ 1047019 h 1517662"/>
                <a:gd name="connsiteX9" fmla="*/ 1547575 w 2211503"/>
                <a:gd name="connsiteY9" fmla="*/ 844795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719957 w 2211503"/>
                <a:gd name="connsiteY3" fmla="*/ 844797 h 1517662"/>
                <a:gd name="connsiteX4" fmla="*/ 1733326 w 2211503"/>
                <a:gd name="connsiteY4" fmla="*/ 1023049 h 1517662"/>
                <a:gd name="connsiteX5" fmla="*/ 1919986 w 2211503"/>
                <a:gd name="connsiteY5" fmla="*/ 975111 h 1517662"/>
                <a:gd name="connsiteX6" fmla="*/ 1820091 w 2211503"/>
                <a:gd name="connsiteY6" fmla="*/ 1517662 h 1517662"/>
                <a:gd name="connsiteX7" fmla="*/ 1040094 w 2211503"/>
                <a:gd name="connsiteY7" fmla="*/ 1047019 h 1517662"/>
                <a:gd name="connsiteX8" fmla="*/ 1534206 w 2211503"/>
                <a:gd name="connsiteY8" fmla="*/ 1047019 h 1517662"/>
                <a:gd name="connsiteX9" fmla="*/ 1547575 w 2211503"/>
                <a:gd name="connsiteY9" fmla="*/ 844795 h 1517662"/>
                <a:gd name="connsiteX10" fmla="*/ 0 w 2211503"/>
                <a:gd name="connsiteY10" fmla="*/ 844797 h 1517662"/>
                <a:gd name="connsiteX11" fmla="*/ 0 w 2211503"/>
                <a:gd name="connsiteY11" fmla="*/ 0 h 1517662"/>
                <a:gd name="connsiteX0" fmla="*/ 0 w 2211503"/>
                <a:gd name="connsiteY0" fmla="*/ 0 h 1517662"/>
                <a:gd name="connsiteX1" fmla="*/ 2211503 w 2211503"/>
                <a:gd name="connsiteY1" fmla="*/ 0 h 1517662"/>
                <a:gd name="connsiteX2" fmla="*/ 2211503 w 2211503"/>
                <a:gd name="connsiteY2" fmla="*/ 844797 h 1517662"/>
                <a:gd name="connsiteX3" fmla="*/ 1719957 w 2211503"/>
                <a:gd name="connsiteY3" fmla="*/ 844797 h 1517662"/>
                <a:gd name="connsiteX4" fmla="*/ 1733326 w 2211503"/>
                <a:gd name="connsiteY4" fmla="*/ 1023049 h 1517662"/>
                <a:gd name="connsiteX5" fmla="*/ 1919986 w 2211503"/>
                <a:gd name="connsiteY5" fmla="*/ 975111 h 1517662"/>
                <a:gd name="connsiteX6" fmla="*/ 1820091 w 2211503"/>
                <a:gd name="connsiteY6" fmla="*/ 1517662 h 1517662"/>
                <a:gd name="connsiteX7" fmla="*/ 1280709 w 2211503"/>
                <a:gd name="connsiteY7" fmla="*/ 999081 h 1517662"/>
                <a:gd name="connsiteX8" fmla="*/ 1534206 w 2211503"/>
                <a:gd name="connsiteY8" fmla="*/ 1047019 h 1517662"/>
                <a:gd name="connsiteX9" fmla="*/ 1547575 w 2211503"/>
                <a:gd name="connsiteY9" fmla="*/ 844795 h 1517662"/>
                <a:gd name="connsiteX10" fmla="*/ 0 w 2211503"/>
                <a:gd name="connsiteY10" fmla="*/ 844797 h 1517662"/>
                <a:gd name="connsiteX11" fmla="*/ 0 w 2211503"/>
                <a:gd name="connsiteY11" fmla="*/ 0 h 1517662"/>
                <a:gd name="connsiteX0" fmla="*/ 0 w 2211503"/>
                <a:gd name="connsiteY0" fmla="*/ 0 h 1493692"/>
                <a:gd name="connsiteX1" fmla="*/ 2211503 w 2211503"/>
                <a:gd name="connsiteY1" fmla="*/ 0 h 1493692"/>
                <a:gd name="connsiteX2" fmla="*/ 2211503 w 2211503"/>
                <a:gd name="connsiteY2" fmla="*/ 844797 h 1493692"/>
                <a:gd name="connsiteX3" fmla="*/ 1719957 w 2211503"/>
                <a:gd name="connsiteY3" fmla="*/ 844797 h 1493692"/>
                <a:gd name="connsiteX4" fmla="*/ 1733326 w 2211503"/>
                <a:gd name="connsiteY4" fmla="*/ 1023049 h 1493692"/>
                <a:gd name="connsiteX5" fmla="*/ 1919986 w 2211503"/>
                <a:gd name="connsiteY5" fmla="*/ 975111 h 1493692"/>
                <a:gd name="connsiteX6" fmla="*/ 1967132 w 2211503"/>
                <a:gd name="connsiteY6" fmla="*/ 1493692 h 1493692"/>
                <a:gd name="connsiteX7" fmla="*/ 1280709 w 2211503"/>
                <a:gd name="connsiteY7" fmla="*/ 999081 h 1493692"/>
                <a:gd name="connsiteX8" fmla="*/ 1534206 w 2211503"/>
                <a:gd name="connsiteY8" fmla="*/ 1047019 h 1493692"/>
                <a:gd name="connsiteX9" fmla="*/ 1547575 w 2211503"/>
                <a:gd name="connsiteY9" fmla="*/ 84479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719957 w 2211503"/>
                <a:gd name="connsiteY3" fmla="*/ 844797 h 1493692"/>
                <a:gd name="connsiteX4" fmla="*/ 1733326 w 2211503"/>
                <a:gd name="connsiteY4" fmla="*/ 1023049 h 1493692"/>
                <a:gd name="connsiteX5" fmla="*/ 2053661 w 2211503"/>
                <a:gd name="connsiteY5" fmla="*/ 1023049 h 1493692"/>
                <a:gd name="connsiteX6" fmla="*/ 1967132 w 2211503"/>
                <a:gd name="connsiteY6" fmla="*/ 1493692 h 1493692"/>
                <a:gd name="connsiteX7" fmla="*/ 1280709 w 2211503"/>
                <a:gd name="connsiteY7" fmla="*/ 999081 h 1493692"/>
                <a:gd name="connsiteX8" fmla="*/ 1534206 w 2211503"/>
                <a:gd name="connsiteY8" fmla="*/ 1047019 h 1493692"/>
                <a:gd name="connsiteX9" fmla="*/ 1547575 w 2211503"/>
                <a:gd name="connsiteY9" fmla="*/ 84479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719957 w 2211503"/>
                <a:gd name="connsiteY3" fmla="*/ 844797 h 1493692"/>
                <a:gd name="connsiteX4" fmla="*/ 1867000 w 2211503"/>
                <a:gd name="connsiteY4" fmla="*/ 1047019 h 1493692"/>
                <a:gd name="connsiteX5" fmla="*/ 2053661 w 2211503"/>
                <a:gd name="connsiteY5" fmla="*/ 1023049 h 1493692"/>
                <a:gd name="connsiteX6" fmla="*/ 1967132 w 2211503"/>
                <a:gd name="connsiteY6" fmla="*/ 1493692 h 1493692"/>
                <a:gd name="connsiteX7" fmla="*/ 1280709 w 2211503"/>
                <a:gd name="connsiteY7" fmla="*/ 999081 h 1493692"/>
                <a:gd name="connsiteX8" fmla="*/ 1534206 w 2211503"/>
                <a:gd name="connsiteY8" fmla="*/ 1047019 h 1493692"/>
                <a:gd name="connsiteX9" fmla="*/ 1547575 w 2211503"/>
                <a:gd name="connsiteY9" fmla="*/ 84479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67000 w 2211503"/>
                <a:gd name="connsiteY4" fmla="*/ 1047019 h 1493692"/>
                <a:gd name="connsiteX5" fmla="*/ 2053661 w 2211503"/>
                <a:gd name="connsiteY5" fmla="*/ 1023049 h 1493692"/>
                <a:gd name="connsiteX6" fmla="*/ 1967132 w 2211503"/>
                <a:gd name="connsiteY6" fmla="*/ 1493692 h 1493692"/>
                <a:gd name="connsiteX7" fmla="*/ 1280709 w 2211503"/>
                <a:gd name="connsiteY7" fmla="*/ 999081 h 1493692"/>
                <a:gd name="connsiteX8" fmla="*/ 1534206 w 2211503"/>
                <a:gd name="connsiteY8" fmla="*/ 1047019 h 1493692"/>
                <a:gd name="connsiteX9" fmla="*/ 1547575 w 2211503"/>
                <a:gd name="connsiteY9" fmla="*/ 84479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67000 w 2211503"/>
                <a:gd name="connsiteY4" fmla="*/ 1047019 h 1493692"/>
                <a:gd name="connsiteX5" fmla="*/ 2053661 w 2211503"/>
                <a:gd name="connsiteY5" fmla="*/ 1023049 h 1493692"/>
                <a:gd name="connsiteX6" fmla="*/ 1967132 w 2211503"/>
                <a:gd name="connsiteY6" fmla="*/ 1493692 h 1493692"/>
                <a:gd name="connsiteX7" fmla="*/ 1280709 w 2211503"/>
                <a:gd name="connsiteY7" fmla="*/ 999081 h 1493692"/>
                <a:gd name="connsiteX8" fmla="*/ 1534206 w 2211503"/>
                <a:gd name="connsiteY8" fmla="*/ 1047019 h 1493692"/>
                <a:gd name="connsiteX9" fmla="*/ 1721352 w 2211503"/>
                <a:gd name="connsiteY9" fmla="*/ 86876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67000 w 2211503"/>
                <a:gd name="connsiteY4" fmla="*/ 1047019 h 1493692"/>
                <a:gd name="connsiteX5" fmla="*/ 2053661 w 2211503"/>
                <a:gd name="connsiteY5" fmla="*/ 1023049 h 1493692"/>
                <a:gd name="connsiteX6" fmla="*/ 1967132 w 2211503"/>
                <a:gd name="connsiteY6" fmla="*/ 1493692 h 1493692"/>
                <a:gd name="connsiteX7" fmla="*/ 1280709 w 2211503"/>
                <a:gd name="connsiteY7" fmla="*/ 999081 h 1493692"/>
                <a:gd name="connsiteX8" fmla="*/ 1734719 w 2211503"/>
                <a:gd name="connsiteY8" fmla="*/ 1070989 h 1493692"/>
                <a:gd name="connsiteX9" fmla="*/ 1721352 w 2211503"/>
                <a:gd name="connsiteY9" fmla="*/ 86876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67000 w 2211503"/>
                <a:gd name="connsiteY4" fmla="*/ 1047019 h 1493692"/>
                <a:gd name="connsiteX5" fmla="*/ 2053661 w 2211503"/>
                <a:gd name="connsiteY5" fmla="*/ 1023049 h 1493692"/>
                <a:gd name="connsiteX6" fmla="*/ 1967132 w 2211503"/>
                <a:gd name="connsiteY6" fmla="*/ 1493692 h 1493692"/>
                <a:gd name="connsiteX7" fmla="*/ 1494588 w 2211503"/>
                <a:gd name="connsiteY7" fmla="*/ 1118929 h 1493692"/>
                <a:gd name="connsiteX8" fmla="*/ 1734719 w 2211503"/>
                <a:gd name="connsiteY8" fmla="*/ 1070989 h 1493692"/>
                <a:gd name="connsiteX9" fmla="*/ 1721352 w 2211503"/>
                <a:gd name="connsiteY9" fmla="*/ 86876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22708 w 2211503"/>
                <a:gd name="connsiteY4" fmla="*/ 1099966 h 1493692"/>
                <a:gd name="connsiteX5" fmla="*/ 2053661 w 2211503"/>
                <a:gd name="connsiteY5" fmla="*/ 1023049 h 1493692"/>
                <a:gd name="connsiteX6" fmla="*/ 1967132 w 2211503"/>
                <a:gd name="connsiteY6" fmla="*/ 1493692 h 1493692"/>
                <a:gd name="connsiteX7" fmla="*/ 1494588 w 2211503"/>
                <a:gd name="connsiteY7" fmla="*/ 1118929 h 1493692"/>
                <a:gd name="connsiteX8" fmla="*/ 1734719 w 2211503"/>
                <a:gd name="connsiteY8" fmla="*/ 1070989 h 1493692"/>
                <a:gd name="connsiteX9" fmla="*/ 1721352 w 2211503"/>
                <a:gd name="connsiteY9" fmla="*/ 86876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22708 w 2211503"/>
                <a:gd name="connsiteY4" fmla="*/ 1047019 h 1493692"/>
                <a:gd name="connsiteX5" fmla="*/ 2053661 w 2211503"/>
                <a:gd name="connsiteY5" fmla="*/ 1023049 h 1493692"/>
                <a:gd name="connsiteX6" fmla="*/ 1967132 w 2211503"/>
                <a:gd name="connsiteY6" fmla="*/ 1493692 h 1493692"/>
                <a:gd name="connsiteX7" fmla="*/ 1494588 w 2211503"/>
                <a:gd name="connsiteY7" fmla="*/ 1118929 h 1493692"/>
                <a:gd name="connsiteX8" fmla="*/ 1734719 w 2211503"/>
                <a:gd name="connsiteY8" fmla="*/ 1070989 h 1493692"/>
                <a:gd name="connsiteX9" fmla="*/ 1721352 w 2211503"/>
                <a:gd name="connsiteY9" fmla="*/ 86876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22708 w 2211503"/>
                <a:gd name="connsiteY4" fmla="*/ 1047019 h 1493692"/>
                <a:gd name="connsiteX5" fmla="*/ 2053661 w 2211503"/>
                <a:gd name="connsiteY5" fmla="*/ 1023049 h 1493692"/>
                <a:gd name="connsiteX6" fmla="*/ 1967132 w 2211503"/>
                <a:gd name="connsiteY6" fmla="*/ 1493692 h 1493692"/>
                <a:gd name="connsiteX7" fmla="*/ 1494588 w 2211503"/>
                <a:gd name="connsiteY7" fmla="*/ 1118929 h 1493692"/>
                <a:gd name="connsiteX8" fmla="*/ 1727337 w 2211503"/>
                <a:gd name="connsiteY8" fmla="*/ 1044517 h 1493692"/>
                <a:gd name="connsiteX9" fmla="*/ 1721352 w 2211503"/>
                <a:gd name="connsiteY9" fmla="*/ 86876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22708 w 2211503"/>
                <a:gd name="connsiteY4" fmla="*/ 1047019 h 1493692"/>
                <a:gd name="connsiteX5" fmla="*/ 2053661 w 2211503"/>
                <a:gd name="connsiteY5" fmla="*/ 1023049 h 1493692"/>
                <a:gd name="connsiteX6" fmla="*/ 1967132 w 2211503"/>
                <a:gd name="connsiteY6" fmla="*/ 1493692 h 1493692"/>
                <a:gd name="connsiteX7" fmla="*/ 1561026 w 2211503"/>
                <a:gd name="connsiteY7" fmla="*/ 1052746 h 1493692"/>
                <a:gd name="connsiteX8" fmla="*/ 1727337 w 2211503"/>
                <a:gd name="connsiteY8" fmla="*/ 1044517 h 1493692"/>
                <a:gd name="connsiteX9" fmla="*/ 1721352 w 2211503"/>
                <a:gd name="connsiteY9" fmla="*/ 868765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22708 w 2211503"/>
                <a:gd name="connsiteY4" fmla="*/ 1047019 h 1493692"/>
                <a:gd name="connsiteX5" fmla="*/ 2053661 w 2211503"/>
                <a:gd name="connsiteY5" fmla="*/ 1023049 h 1493692"/>
                <a:gd name="connsiteX6" fmla="*/ 1967132 w 2211503"/>
                <a:gd name="connsiteY6" fmla="*/ 1493692 h 1493692"/>
                <a:gd name="connsiteX7" fmla="*/ 1561026 w 2211503"/>
                <a:gd name="connsiteY7" fmla="*/ 1052746 h 1493692"/>
                <a:gd name="connsiteX8" fmla="*/ 1727337 w 2211503"/>
                <a:gd name="connsiteY8" fmla="*/ 1044517 h 1493692"/>
                <a:gd name="connsiteX9" fmla="*/ 1728734 w 2211503"/>
                <a:gd name="connsiteY9" fmla="*/ 855529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15326 w 2211503"/>
                <a:gd name="connsiteY4" fmla="*/ 1020545 h 1493692"/>
                <a:gd name="connsiteX5" fmla="*/ 2053661 w 2211503"/>
                <a:gd name="connsiteY5" fmla="*/ 1023049 h 1493692"/>
                <a:gd name="connsiteX6" fmla="*/ 1967132 w 2211503"/>
                <a:gd name="connsiteY6" fmla="*/ 1493692 h 1493692"/>
                <a:gd name="connsiteX7" fmla="*/ 1561026 w 2211503"/>
                <a:gd name="connsiteY7" fmla="*/ 1052746 h 1493692"/>
                <a:gd name="connsiteX8" fmla="*/ 1727337 w 2211503"/>
                <a:gd name="connsiteY8" fmla="*/ 1044517 h 1493692"/>
                <a:gd name="connsiteX9" fmla="*/ 1728734 w 2211503"/>
                <a:gd name="connsiteY9" fmla="*/ 855529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07944 w 2211503"/>
                <a:gd name="connsiteY4" fmla="*/ 1060256 h 1493692"/>
                <a:gd name="connsiteX5" fmla="*/ 2053661 w 2211503"/>
                <a:gd name="connsiteY5" fmla="*/ 1023049 h 1493692"/>
                <a:gd name="connsiteX6" fmla="*/ 1967132 w 2211503"/>
                <a:gd name="connsiteY6" fmla="*/ 1493692 h 1493692"/>
                <a:gd name="connsiteX7" fmla="*/ 1561026 w 2211503"/>
                <a:gd name="connsiteY7" fmla="*/ 1052746 h 1493692"/>
                <a:gd name="connsiteX8" fmla="*/ 1727337 w 2211503"/>
                <a:gd name="connsiteY8" fmla="*/ 1044517 h 1493692"/>
                <a:gd name="connsiteX9" fmla="*/ 1728734 w 2211503"/>
                <a:gd name="connsiteY9" fmla="*/ 855529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07944 w 2211503"/>
                <a:gd name="connsiteY4" fmla="*/ 1073493 h 1493692"/>
                <a:gd name="connsiteX5" fmla="*/ 2053661 w 2211503"/>
                <a:gd name="connsiteY5" fmla="*/ 1023049 h 1493692"/>
                <a:gd name="connsiteX6" fmla="*/ 1967132 w 2211503"/>
                <a:gd name="connsiteY6" fmla="*/ 1493692 h 1493692"/>
                <a:gd name="connsiteX7" fmla="*/ 1561026 w 2211503"/>
                <a:gd name="connsiteY7" fmla="*/ 1052746 h 1493692"/>
                <a:gd name="connsiteX8" fmla="*/ 1727337 w 2211503"/>
                <a:gd name="connsiteY8" fmla="*/ 1044517 h 1493692"/>
                <a:gd name="connsiteX9" fmla="*/ 1728734 w 2211503"/>
                <a:gd name="connsiteY9" fmla="*/ 855529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26896 w 2211503"/>
                <a:gd name="connsiteY3" fmla="*/ 844796 h 1493692"/>
                <a:gd name="connsiteX4" fmla="*/ 1881765 w 2211503"/>
                <a:gd name="connsiteY4" fmla="*/ 1047019 h 1493692"/>
                <a:gd name="connsiteX5" fmla="*/ 2053661 w 2211503"/>
                <a:gd name="connsiteY5" fmla="*/ 1023049 h 1493692"/>
                <a:gd name="connsiteX6" fmla="*/ 1967132 w 2211503"/>
                <a:gd name="connsiteY6" fmla="*/ 1493692 h 1493692"/>
                <a:gd name="connsiteX7" fmla="*/ 1561026 w 2211503"/>
                <a:gd name="connsiteY7" fmla="*/ 1052746 h 1493692"/>
                <a:gd name="connsiteX8" fmla="*/ 1727337 w 2211503"/>
                <a:gd name="connsiteY8" fmla="*/ 1044517 h 1493692"/>
                <a:gd name="connsiteX9" fmla="*/ 1728734 w 2211503"/>
                <a:gd name="connsiteY9" fmla="*/ 855529 h 1493692"/>
                <a:gd name="connsiteX10" fmla="*/ 0 w 2211503"/>
                <a:gd name="connsiteY10" fmla="*/ 844797 h 1493692"/>
                <a:gd name="connsiteX11" fmla="*/ 0 w 2211503"/>
                <a:gd name="connsiteY11" fmla="*/ 0 h 1493692"/>
                <a:gd name="connsiteX0" fmla="*/ 0 w 2211503"/>
                <a:gd name="connsiteY0" fmla="*/ 0 h 1493692"/>
                <a:gd name="connsiteX1" fmla="*/ 2211503 w 2211503"/>
                <a:gd name="connsiteY1" fmla="*/ 0 h 1493692"/>
                <a:gd name="connsiteX2" fmla="*/ 2211503 w 2211503"/>
                <a:gd name="connsiteY2" fmla="*/ 844797 h 1493692"/>
                <a:gd name="connsiteX3" fmla="*/ 1863807 w 2211503"/>
                <a:gd name="connsiteY3" fmla="*/ 844796 h 1493692"/>
                <a:gd name="connsiteX4" fmla="*/ 1881765 w 2211503"/>
                <a:gd name="connsiteY4" fmla="*/ 1047019 h 1493692"/>
                <a:gd name="connsiteX5" fmla="*/ 2053661 w 2211503"/>
                <a:gd name="connsiteY5" fmla="*/ 1023049 h 1493692"/>
                <a:gd name="connsiteX6" fmla="*/ 1967132 w 2211503"/>
                <a:gd name="connsiteY6" fmla="*/ 1493692 h 1493692"/>
                <a:gd name="connsiteX7" fmla="*/ 1561026 w 2211503"/>
                <a:gd name="connsiteY7" fmla="*/ 1052746 h 1493692"/>
                <a:gd name="connsiteX8" fmla="*/ 1727337 w 2211503"/>
                <a:gd name="connsiteY8" fmla="*/ 1044517 h 1493692"/>
                <a:gd name="connsiteX9" fmla="*/ 1728734 w 2211503"/>
                <a:gd name="connsiteY9" fmla="*/ 855529 h 1493692"/>
                <a:gd name="connsiteX10" fmla="*/ 0 w 2211503"/>
                <a:gd name="connsiteY10" fmla="*/ 844797 h 1493692"/>
                <a:gd name="connsiteX11" fmla="*/ 0 w 2211503"/>
                <a:gd name="connsiteY11" fmla="*/ 0 h 149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11503" h="1493692">
                  <a:moveTo>
                    <a:pt x="0" y="0"/>
                  </a:moveTo>
                  <a:lnTo>
                    <a:pt x="2211503" y="0"/>
                  </a:lnTo>
                  <a:lnTo>
                    <a:pt x="2211503" y="844797"/>
                  </a:lnTo>
                  <a:lnTo>
                    <a:pt x="1863807" y="844796"/>
                  </a:lnTo>
                  <a:lnTo>
                    <a:pt x="1881765" y="1047019"/>
                  </a:lnTo>
                  <a:lnTo>
                    <a:pt x="2053661" y="1023049"/>
                  </a:lnTo>
                  <a:lnTo>
                    <a:pt x="1967132" y="1493692"/>
                  </a:lnTo>
                  <a:lnTo>
                    <a:pt x="1561026" y="1052746"/>
                  </a:lnTo>
                  <a:lnTo>
                    <a:pt x="1727337" y="1044517"/>
                  </a:lnTo>
                  <a:cubicBezTo>
                    <a:pt x="1727803" y="981521"/>
                    <a:pt x="1728268" y="918525"/>
                    <a:pt x="1728734" y="855529"/>
                  </a:cubicBezTo>
                  <a:lnTo>
                    <a:pt x="0" y="844797"/>
                  </a:lnTo>
                  <a:lnTo>
                    <a:pt x="0" y="0"/>
                  </a:lnTo>
                  <a:close/>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20000"/>
                </a:spcBef>
                <a:spcAft>
                  <a:spcPct val="0"/>
                </a:spcAft>
                <a:buClrTx/>
                <a:buSzTx/>
                <a:buFontTx/>
                <a:buNone/>
                <a:tabLst/>
              </a:pPr>
              <a:endParaRPr kumimoji="0" lang="en-ME" sz="2400" b="1" i="0" u="none" strike="noStrike" cap="none" normalizeH="0" baseline="0" dirty="0">
                <a:ln>
                  <a:noFill/>
                </a:ln>
                <a:effectLst/>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59F045DB-5A41-7C1D-4073-9B45844ECBDC}"/>
                </a:ext>
              </a:extLst>
            </p:cNvPr>
            <p:cNvSpPr txBox="1"/>
            <p:nvPr/>
          </p:nvSpPr>
          <p:spPr>
            <a:xfrm>
              <a:off x="1604739" y="2172774"/>
              <a:ext cx="1623824" cy="478665"/>
            </a:xfrm>
            <a:prstGeom prst="rect">
              <a:avLst/>
            </a:prstGeom>
            <a:noFill/>
          </p:spPr>
          <p:txBody>
            <a:bodyPr wrap="square" rtlCol="0">
              <a:spAutoFit/>
            </a:bodyPr>
            <a:lstStyle/>
            <a:p>
              <a:pPr algn="l"/>
              <a:r>
                <a:rPr lang="en-US" sz="1050" dirty="0">
                  <a:solidFill>
                    <a:srgbClr val="C00000"/>
                  </a:solidFill>
                  <a:latin typeface="Arial" panose="020B0604020202020204" pitchFamily="34" charset="0"/>
                  <a:ea typeface="Times New Roman" panose="02020603050405020304" pitchFamily="18" charset="0"/>
                  <a:cs typeface="Arial" panose="020B0604020202020204" pitchFamily="34" charset="0"/>
                </a:rPr>
                <a:t>Vote share of right-wing pp</a:t>
              </a:r>
            </a:p>
            <a:p>
              <a:pPr algn="l"/>
              <a:r>
                <a:rPr lang="en-US" sz="1050" dirty="0">
                  <a:solidFill>
                    <a:srgbClr val="C00000"/>
                  </a:solidFill>
                  <a:latin typeface="Arial" panose="020B0604020202020204" pitchFamily="34" charset="0"/>
                  <a:cs typeface="Arial" panose="020B0604020202020204" pitchFamily="34" charset="0"/>
                </a:rPr>
                <a:t>Vote share of left-wing pp</a:t>
              </a:r>
              <a:endParaRPr lang="en-ME" sz="1050" dirty="0">
                <a:solidFill>
                  <a:srgbClr val="C00000"/>
                </a:solidFill>
                <a:latin typeface="Arial" panose="020B0604020202020204" pitchFamily="34" charset="0"/>
                <a:cs typeface="Arial" panose="020B0604020202020204" pitchFamily="34" charset="0"/>
              </a:endParaRPr>
            </a:p>
          </p:txBody>
        </p:sp>
      </p:gr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1B961DE-3020-ADFE-0919-95C119AE3801}"/>
                  </a:ext>
                </a:extLst>
              </p:cNvPr>
              <p:cNvSpPr txBox="1"/>
              <p:nvPr/>
            </p:nvSpPr>
            <p:spPr>
              <a:xfrm>
                <a:off x="-1862897" y="2854404"/>
                <a:ext cx="9540552"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ME" sz="1600" i="1" smtClean="0">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𝑣𝑠</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r>
                        <a:rPr lang="en-ME" sz="1600" i="1">
                          <a:solidFill>
                            <a:srgbClr val="002060"/>
                          </a:solidFill>
                          <a:latin typeface="Cambria Math" panose="02040503050406030204" pitchFamily="18" charset="0"/>
                        </a:rPr>
                        <m:t>𝛼</m:t>
                      </m:r>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ME" sz="1600" i="0">
                              <a:solidFill>
                                <a:srgbClr val="002060"/>
                              </a:solidFill>
                              <a:latin typeface="Cambria Math" panose="02040503050406030204" pitchFamily="18" charset="0"/>
                            </a:rPr>
                            <m:t>1</m:t>
                          </m:r>
                        </m:sub>
                      </m:sSub>
                      <m:sSub>
                        <m:sSubPr>
                          <m:ctrlPr>
                            <a:rPr lang="en-ME" sz="1600" i="1">
                              <a:solidFill>
                                <a:srgbClr val="002060"/>
                              </a:solidFill>
                              <a:latin typeface="Cambria Math" panose="02040503050406030204" pitchFamily="18" charset="0"/>
                            </a:rPr>
                          </m:ctrlPr>
                        </m:sSubPr>
                        <m:e>
                          <m:r>
                            <a:rPr lang="en-US" sz="1600" b="1" i="1" smtClean="0">
                              <a:solidFill>
                                <a:srgbClr val="002060"/>
                              </a:solidFill>
                              <a:latin typeface="Cambria Math" panose="02040503050406030204" pitchFamily="18" charset="0"/>
                            </a:rPr>
                            <m:t>𝒆𝒄𝒐𝒏</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ME" sz="1600" i="0">
                              <a:solidFill>
                                <a:srgbClr val="002060"/>
                              </a:solidFill>
                              <a:latin typeface="Cambria Math" panose="02040503050406030204" pitchFamily="18" charset="0"/>
                            </a:rPr>
                            <m:t>2</m:t>
                          </m:r>
                        </m:sub>
                      </m:sSub>
                      <m:sSub>
                        <m:sSubPr>
                          <m:ctrlPr>
                            <a:rPr lang="en-ME" sz="1600" i="1">
                              <a:solidFill>
                                <a:srgbClr val="002060"/>
                              </a:solidFill>
                              <a:latin typeface="Cambria Math" panose="02040503050406030204" pitchFamily="18" charset="0"/>
                            </a:rPr>
                          </m:ctrlPr>
                        </m:sSubPr>
                        <m:e>
                          <m:r>
                            <a:rPr lang="en-US" sz="1600" b="1" i="1" smtClean="0">
                              <a:solidFill>
                                <a:srgbClr val="002060"/>
                              </a:solidFill>
                              <a:latin typeface="Cambria Math" panose="02040503050406030204" pitchFamily="18" charset="0"/>
                            </a:rPr>
                            <m:t>𝒊𝒅𝒆𝒏𝒕𝒊𝒕𝒚</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US" sz="1600" b="1" i="0" smtClean="0">
                              <a:solidFill>
                                <a:srgbClr val="002060"/>
                              </a:solidFill>
                              <a:latin typeface="Cambria Math" panose="02040503050406030204" pitchFamily="18" charset="0"/>
                            </a:rPr>
                            <m:t>𝟑</m:t>
                          </m:r>
                        </m:sub>
                      </m:sSub>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𝑍</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r>
                        <a:rPr lang="en-ME" sz="1600" i="1">
                          <a:solidFill>
                            <a:srgbClr val="002060"/>
                          </a:solidFill>
                          <a:latin typeface="Cambria Math" panose="02040503050406030204" pitchFamily="18" charset="0"/>
                        </a:rPr>
                        <m:t>𝐶</m:t>
                      </m:r>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𝜀</m:t>
                          </m:r>
                        </m:e>
                        <m:sub>
                          <m:r>
                            <a:rPr lang="en-ME" sz="1600" i="1">
                              <a:solidFill>
                                <a:srgbClr val="002060"/>
                              </a:solidFill>
                              <a:latin typeface="Cambria Math" panose="02040503050406030204" pitchFamily="18" charset="0"/>
                            </a:rPr>
                            <m:t>𝑖𝑡</m:t>
                          </m:r>
                        </m:sub>
                      </m:sSub>
                    </m:oMath>
                  </m:oMathPara>
                </a14:m>
                <a:endParaRPr lang="en-ME" sz="1600" dirty="0">
                  <a:solidFill>
                    <a:srgbClr val="002060"/>
                  </a:solidFill>
                </a:endParaRPr>
              </a:p>
            </p:txBody>
          </p:sp>
        </mc:Choice>
        <mc:Fallback xmlns="">
          <p:sp>
            <p:nvSpPr>
              <p:cNvPr id="31" name="TextBox 30">
                <a:extLst>
                  <a:ext uri="{FF2B5EF4-FFF2-40B4-BE49-F238E27FC236}">
                    <a16:creationId xmlns:a16="http://schemas.microsoft.com/office/drawing/2014/main" id="{61B961DE-3020-ADFE-0919-95C119AE3801}"/>
                  </a:ext>
                </a:extLst>
              </p:cNvPr>
              <p:cNvSpPr txBox="1">
                <a:spLocks noRot="1" noChangeAspect="1" noMove="1" noResize="1" noEditPoints="1" noAdjustHandles="1" noChangeArrowheads="1" noChangeShapeType="1" noTextEdit="1"/>
              </p:cNvSpPr>
              <p:nvPr/>
            </p:nvSpPr>
            <p:spPr>
              <a:xfrm>
                <a:off x="-1862897" y="2854404"/>
                <a:ext cx="9540552" cy="338554"/>
              </a:xfrm>
              <a:prstGeom prst="rect">
                <a:avLst/>
              </a:prstGeom>
              <a:blipFill>
                <a:blip r:embed="rId3"/>
                <a:stretch>
                  <a:fillRect b="-7143"/>
                </a:stretch>
              </a:blipFill>
            </p:spPr>
            <p:txBody>
              <a:bodyPr/>
              <a:lstStyle/>
              <a:p>
                <a:r>
                  <a:rPr lang="en-ME">
                    <a:noFill/>
                  </a:rPr>
                  <a:t> </a:t>
                </a:r>
              </a:p>
            </p:txBody>
          </p:sp>
        </mc:Fallback>
      </mc:AlternateContent>
      <p:grpSp>
        <p:nvGrpSpPr>
          <p:cNvPr id="45" name="Group 44">
            <a:extLst>
              <a:ext uri="{FF2B5EF4-FFF2-40B4-BE49-F238E27FC236}">
                <a16:creationId xmlns:a16="http://schemas.microsoft.com/office/drawing/2014/main" id="{A163119B-7C5A-DA4E-C132-483F03F7E8A5}"/>
              </a:ext>
            </a:extLst>
          </p:cNvPr>
          <p:cNvGrpSpPr/>
          <p:nvPr/>
        </p:nvGrpSpPr>
        <p:grpSpPr>
          <a:xfrm>
            <a:off x="-1186068" y="3235404"/>
            <a:ext cx="5910468" cy="1438364"/>
            <a:chOff x="-1186068" y="2558281"/>
            <a:chExt cx="5910468" cy="1438364"/>
          </a:xfrm>
        </p:grpSpPr>
        <p:grpSp>
          <p:nvGrpSpPr>
            <p:cNvPr id="30" name="Group 29">
              <a:extLst>
                <a:ext uri="{FF2B5EF4-FFF2-40B4-BE49-F238E27FC236}">
                  <a16:creationId xmlns:a16="http://schemas.microsoft.com/office/drawing/2014/main" id="{4FB73236-3A35-9347-9CAC-723EF615BD74}"/>
                </a:ext>
              </a:extLst>
            </p:cNvPr>
            <p:cNvGrpSpPr/>
            <p:nvPr/>
          </p:nvGrpSpPr>
          <p:grpSpPr>
            <a:xfrm>
              <a:off x="-1186068" y="2786881"/>
              <a:ext cx="5910468" cy="1209764"/>
              <a:chOff x="-1186068" y="2786881"/>
              <a:chExt cx="5910468" cy="1209764"/>
            </a:xfrm>
          </p:grpSpPr>
          <p:grpSp>
            <p:nvGrpSpPr>
              <p:cNvPr id="23" name="Group 22">
                <a:extLst>
                  <a:ext uri="{FF2B5EF4-FFF2-40B4-BE49-F238E27FC236}">
                    <a16:creationId xmlns:a16="http://schemas.microsoft.com/office/drawing/2014/main" id="{6075DDA8-FCAD-7BC8-7D17-51141B93559B}"/>
                  </a:ext>
                </a:extLst>
              </p:cNvPr>
              <p:cNvGrpSpPr/>
              <p:nvPr/>
            </p:nvGrpSpPr>
            <p:grpSpPr>
              <a:xfrm>
                <a:off x="559263" y="3396481"/>
                <a:ext cx="2265446" cy="600164"/>
                <a:chOff x="1691680" y="4921815"/>
                <a:chExt cx="2265446" cy="765978"/>
              </a:xfrm>
            </p:grpSpPr>
            <p:sp>
              <p:nvSpPr>
                <p:cNvPr id="27" name="TextBox 26">
                  <a:extLst>
                    <a:ext uri="{FF2B5EF4-FFF2-40B4-BE49-F238E27FC236}">
                      <a16:creationId xmlns:a16="http://schemas.microsoft.com/office/drawing/2014/main" id="{0686B1E8-E469-FD1E-B5C6-52193A431BF4}"/>
                    </a:ext>
                  </a:extLst>
                </p:cNvPr>
                <p:cNvSpPr txBox="1"/>
                <p:nvPr/>
              </p:nvSpPr>
              <p:spPr>
                <a:xfrm rot="10800000">
                  <a:off x="1691680" y="5074307"/>
                  <a:ext cx="2265446" cy="324068"/>
                </a:xfrm>
                <a:prstGeom prst="rect">
                  <a:avLst/>
                </a:prstGeom>
                <a:noFill/>
              </p:spPr>
              <p:txBody>
                <a:bodyPr wrap="square">
                  <a:spAutoFit/>
                </a:bodyPr>
                <a:lstStyle/>
                <a:p>
                  <a:pPr algn="l"/>
                  <a:endParaRPr lang="en-US" sz="1050" b="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25" name="TextBox 24">
                  <a:extLst>
                    <a:ext uri="{FF2B5EF4-FFF2-40B4-BE49-F238E27FC236}">
                      <a16:creationId xmlns:a16="http://schemas.microsoft.com/office/drawing/2014/main" id="{E72A8F65-4394-DB3C-7100-E5A1B1D8310F}"/>
                    </a:ext>
                  </a:extLst>
                </p:cNvPr>
                <p:cNvSpPr txBox="1"/>
                <p:nvPr/>
              </p:nvSpPr>
              <p:spPr>
                <a:xfrm>
                  <a:off x="1742017" y="4921815"/>
                  <a:ext cx="2055680" cy="765978"/>
                </a:xfrm>
                <a:prstGeom prst="rect">
                  <a:avLst/>
                </a:prstGeom>
                <a:noFill/>
              </p:spPr>
              <p:txBody>
                <a:bodyPr wrap="square">
                  <a:spAutoFit/>
                </a:bodyPr>
                <a:lstStyle/>
                <a:p>
                  <a:pPr algn="ctr"/>
                  <a:r>
                    <a:rPr lang="en-US" sz="1100" b="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Market Gini deviation </a:t>
                  </a:r>
                </a:p>
                <a:p>
                  <a:pPr algn="ctr"/>
                  <a:r>
                    <a:rPr lang="en-US" sz="1100" b="0" dirty="0">
                      <a:solidFill>
                        <a:srgbClr val="002060"/>
                      </a:solidFill>
                      <a:latin typeface="Arial" panose="020B0604020202020204" pitchFamily="34" charset="0"/>
                      <a:ea typeface="Times New Roman" panose="02020603050405020304" pitchFamily="18" charset="0"/>
                      <a:cs typeface="Arial" panose="020B0604020202020204" pitchFamily="34" charset="0"/>
                    </a:rPr>
                    <a:t>Disposable Gini deviation </a:t>
                  </a:r>
                </a:p>
                <a:p>
                  <a:pPr algn="ctr"/>
                  <a:r>
                    <a:rPr lang="en-US" sz="1100" b="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Unemployment rate deviation </a:t>
                  </a:r>
                </a:p>
              </p:txBody>
            </p:sp>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F29BD68-761D-B21E-E6C4-0F205E1AA644}"/>
                      </a:ext>
                    </a:extLst>
                  </p:cNvPr>
                  <p:cNvSpPr txBox="1"/>
                  <p:nvPr/>
                </p:nvSpPr>
                <p:spPr>
                  <a:xfrm>
                    <a:off x="-1186068" y="2786881"/>
                    <a:ext cx="5910468" cy="36875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ctrlPr>
                                <a:rPr lang="en-ME" sz="1200" i="1" smtClean="0">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𝛽</m:t>
                                  </m:r>
                                </m:e>
                                <m:sub>
                                  <m:r>
                                    <a:rPr lang="en-ME" sz="1200" i="0">
                                      <a:solidFill>
                                        <a:srgbClr val="002060"/>
                                      </a:solidFill>
                                      <a:latin typeface="Cambria Math" panose="02040503050406030204" pitchFamily="18" charset="0"/>
                                    </a:rPr>
                                    <m:t>1</m:t>
                                  </m:r>
                                </m:sub>
                              </m:sSub>
                              <m:d>
                                <m:dPr>
                                  <m:ctrlPr>
                                    <a:rPr lang="en-ME" sz="1200" i="1">
                                      <a:solidFill>
                                        <a:srgbClr val="002060"/>
                                      </a:solidFill>
                                      <a:latin typeface="Cambria Math" panose="02040503050406030204" pitchFamily="18" charset="0"/>
                                    </a:rPr>
                                  </m:ctrlPr>
                                </m:dPr>
                                <m:e>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𝑔𝑖𝑛𝑖</m:t>
                                      </m:r>
                                    </m:e>
                                    <m:sub>
                                      <m:r>
                                        <a:rPr lang="en-ME" sz="1200" i="1">
                                          <a:solidFill>
                                            <a:srgbClr val="002060"/>
                                          </a:solidFill>
                                          <a:latin typeface="Cambria Math" panose="02040503050406030204" pitchFamily="18" charset="0"/>
                                        </a:rPr>
                                        <m:t>𝑖</m:t>
                                      </m:r>
                                      <m:r>
                                        <a:rPr lang="en-ME" sz="1200" i="0">
                                          <a:solidFill>
                                            <a:srgbClr val="002060"/>
                                          </a:solidFill>
                                          <a:latin typeface="Cambria Math" panose="02040503050406030204" pitchFamily="18" charset="0"/>
                                        </a:rPr>
                                        <m:t>,</m:t>
                                      </m:r>
                                      <m:r>
                                        <a:rPr lang="en-ME" sz="1200" i="1">
                                          <a:solidFill>
                                            <a:srgbClr val="002060"/>
                                          </a:solidFill>
                                          <a:latin typeface="Cambria Math" panose="02040503050406030204" pitchFamily="18" charset="0"/>
                                        </a:rPr>
                                        <m:t>𝑡</m:t>
                                      </m:r>
                                      <m:r>
                                        <a:rPr lang="en-ME" sz="1200" i="0">
                                          <a:solidFill>
                                            <a:srgbClr val="002060"/>
                                          </a:solidFill>
                                          <a:latin typeface="Cambria Math" panose="02040503050406030204" pitchFamily="18" charset="0"/>
                                        </a:rPr>
                                        <m:t>−1</m:t>
                                      </m:r>
                                    </m:sub>
                                  </m:sSub>
                                  <m:r>
                                    <a:rPr lang="en-ME" sz="1200" i="0">
                                      <a:solidFill>
                                        <a:srgbClr val="002060"/>
                                      </a:solidFill>
                                      <a:latin typeface="Cambria Math" panose="02040503050406030204" pitchFamily="18" charset="0"/>
                                    </a:rPr>
                                    <m:t>−</m:t>
                                  </m:r>
                                  <m:acc>
                                    <m:accPr>
                                      <m:chr m:val="̅"/>
                                      <m:ctrlPr>
                                        <a:rPr lang="en-ME" sz="1200" i="1">
                                          <a:solidFill>
                                            <a:srgbClr val="002060"/>
                                          </a:solidFill>
                                          <a:latin typeface="Cambria Math" panose="02040503050406030204" pitchFamily="18" charset="0"/>
                                        </a:rPr>
                                      </m:ctrlPr>
                                    </m:accPr>
                                    <m:e>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𝑔𝑖𝑛𝑖</m:t>
                                          </m:r>
                                        </m:e>
                                        <m:sub>
                                          <m:r>
                                            <a:rPr lang="en-ME" sz="1200" i="1">
                                              <a:solidFill>
                                                <a:srgbClr val="002060"/>
                                              </a:solidFill>
                                              <a:latin typeface="Cambria Math" panose="02040503050406030204" pitchFamily="18" charset="0"/>
                                            </a:rPr>
                                            <m:t>𝑖</m:t>
                                          </m:r>
                                        </m:sub>
                                      </m:sSub>
                                    </m:e>
                                  </m:acc>
                                </m:e>
                              </m:d>
                              <m:r>
                                <a:rPr lang="en-ME" sz="1200" i="0">
                                  <a:solidFill>
                                    <a:srgbClr val="002060"/>
                                  </a:solidFill>
                                  <a:latin typeface="Cambria Math" panose="02040503050406030204" pitchFamily="18" charset="0"/>
                                </a:rPr>
                                <m:t>+</m:t>
                              </m:r>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𝛽</m:t>
                                  </m:r>
                                </m:e>
                                <m:sub>
                                  <m:r>
                                    <a:rPr lang="en-ME" sz="1200" i="0">
                                      <a:solidFill>
                                        <a:srgbClr val="002060"/>
                                      </a:solidFill>
                                      <a:latin typeface="Cambria Math" panose="02040503050406030204" pitchFamily="18" charset="0"/>
                                    </a:rPr>
                                    <m:t>2</m:t>
                                  </m:r>
                                </m:sub>
                              </m:sSub>
                              <m:sSub>
                                <m:sSubPr>
                                  <m:ctrlPr>
                                    <a:rPr lang="en-ME" sz="1200" i="1">
                                      <a:solidFill>
                                        <a:srgbClr val="002060"/>
                                      </a:solidFill>
                                      <a:latin typeface="Cambria Math" panose="02040503050406030204" pitchFamily="18" charset="0"/>
                                    </a:rPr>
                                  </m:ctrlPr>
                                </m:sSubPr>
                                <m:e>
                                  <m:d>
                                    <m:dPr>
                                      <m:endChr m:val=""/>
                                      <m:ctrlPr>
                                        <a:rPr lang="en-ME" sz="1200" i="1">
                                          <a:solidFill>
                                            <a:srgbClr val="002060"/>
                                          </a:solidFill>
                                          <a:latin typeface="Cambria Math" panose="02040503050406030204" pitchFamily="18" charset="0"/>
                                        </a:rPr>
                                      </m:ctrlPr>
                                    </m:dPr>
                                    <m:e>
                                      <m:r>
                                        <a:rPr lang="en-ME" sz="1200" i="1">
                                          <a:solidFill>
                                            <a:srgbClr val="002060"/>
                                          </a:solidFill>
                                          <a:latin typeface="Cambria Math" panose="02040503050406030204" pitchFamily="18" charset="0"/>
                                        </a:rPr>
                                        <m:t>𝑢𝑛𝑒𝑚𝑝</m:t>
                                      </m:r>
                                    </m:e>
                                  </m:d>
                                </m:e>
                                <m:sub>
                                  <m:r>
                                    <a:rPr lang="en-ME" sz="1200" i="1">
                                      <a:solidFill>
                                        <a:srgbClr val="002060"/>
                                      </a:solidFill>
                                      <a:latin typeface="Cambria Math" panose="02040503050406030204" pitchFamily="18" charset="0"/>
                                    </a:rPr>
                                    <m:t>𝑖</m:t>
                                  </m:r>
                                  <m:r>
                                    <a:rPr lang="en-ME" sz="1200" i="0">
                                      <a:solidFill>
                                        <a:srgbClr val="002060"/>
                                      </a:solidFill>
                                      <a:latin typeface="Cambria Math" panose="02040503050406030204" pitchFamily="18" charset="0"/>
                                    </a:rPr>
                                    <m:t>,</m:t>
                                  </m:r>
                                  <m:r>
                                    <a:rPr lang="en-ME" sz="1200" i="1">
                                      <a:solidFill>
                                        <a:srgbClr val="002060"/>
                                      </a:solidFill>
                                      <a:latin typeface="Cambria Math" panose="02040503050406030204" pitchFamily="18" charset="0"/>
                                    </a:rPr>
                                    <m:t>𝑡</m:t>
                                  </m:r>
                                  <m:r>
                                    <a:rPr lang="en-ME" sz="1200" i="0">
                                      <a:solidFill>
                                        <a:srgbClr val="002060"/>
                                      </a:solidFill>
                                      <a:latin typeface="Cambria Math" panose="02040503050406030204" pitchFamily="18" charset="0"/>
                                    </a:rPr>
                                    <m:t>−1</m:t>
                                  </m:r>
                                </m:sub>
                              </m:sSub>
                              <m:r>
                                <a:rPr lang="en-ME" sz="1200" i="0">
                                  <a:solidFill>
                                    <a:srgbClr val="002060"/>
                                  </a:solidFill>
                                  <a:latin typeface="Cambria Math" panose="02040503050406030204" pitchFamily="18" charset="0"/>
                                </a:rPr>
                                <m:t>−</m:t>
                              </m:r>
                              <m:acc>
                                <m:accPr>
                                  <m:chr m:val="̅"/>
                                  <m:ctrlPr>
                                    <a:rPr lang="en-ME" sz="1200" i="1">
                                      <a:solidFill>
                                        <a:srgbClr val="002060"/>
                                      </a:solidFill>
                                      <a:latin typeface="Cambria Math" panose="02040503050406030204" pitchFamily="18" charset="0"/>
                                    </a:rPr>
                                  </m:ctrlPr>
                                </m:accPr>
                                <m:e>
                                  <m:sSub>
                                    <m:sSubPr>
                                      <m:ctrlPr>
                                        <a:rPr lang="en-ME" sz="1200" i="1">
                                          <a:solidFill>
                                            <a:srgbClr val="002060"/>
                                          </a:solidFill>
                                          <a:latin typeface="Cambria Math" panose="02040503050406030204" pitchFamily="18" charset="0"/>
                                        </a:rPr>
                                      </m:ctrlPr>
                                    </m:sSubPr>
                                    <m:e>
                                      <m:r>
                                        <a:rPr lang="en-ME" sz="1200" i="1">
                                          <a:solidFill>
                                            <a:srgbClr val="002060"/>
                                          </a:solidFill>
                                          <a:latin typeface="Cambria Math" panose="02040503050406030204" pitchFamily="18" charset="0"/>
                                        </a:rPr>
                                        <m:t>𝑢𝑛𝑒𝑚𝑝</m:t>
                                      </m:r>
                                    </m:e>
                                    <m:sub>
                                      <m:r>
                                        <a:rPr lang="en-ME" sz="1200" i="1">
                                          <a:solidFill>
                                            <a:srgbClr val="002060"/>
                                          </a:solidFill>
                                          <a:latin typeface="Cambria Math" panose="02040503050406030204" pitchFamily="18" charset="0"/>
                                        </a:rPr>
                                        <m:t>𝑖</m:t>
                                      </m:r>
                                    </m:sub>
                                  </m:sSub>
                                </m:e>
                              </m:acc>
                            </m:e>
                          </m:d>
                        </m:oMath>
                      </m:oMathPara>
                    </a14:m>
                    <a:endParaRPr lang="en-ME" sz="1200" dirty="0">
                      <a:solidFill>
                        <a:srgbClr val="002060"/>
                      </a:solidFill>
                    </a:endParaRPr>
                  </a:p>
                </p:txBody>
              </p:sp>
            </mc:Choice>
            <mc:Fallback xmlns="">
              <p:sp>
                <p:nvSpPr>
                  <p:cNvPr id="6" name="TextBox 5">
                    <a:extLst>
                      <a:ext uri="{FF2B5EF4-FFF2-40B4-BE49-F238E27FC236}">
                        <a16:creationId xmlns:a16="http://schemas.microsoft.com/office/drawing/2014/main" id="{8F29BD68-761D-B21E-E6C4-0F205E1AA644}"/>
                      </a:ext>
                    </a:extLst>
                  </p:cNvPr>
                  <p:cNvSpPr txBox="1">
                    <a:spLocks noRot="1" noChangeAspect="1" noMove="1" noResize="1" noEditPoints="1" noAdjustHandles="1" noChangeArrowheads="1" noChangeShapeType="1" noTextEdit="1"/>
                  </p:cNvSpPr>
                  <p:nvPr/>
                </p:nvSpPr>
                <p:spPr>
                  <a:xfrm>
                    <a:off x="-1186068" y="2786881"/>
                    <a:ext cx="5910468" cy="368755"/>
                  </a:xfrm>
                  <a:prstGeom prst="rect">
                    <a:avLst/>
                  </a:prstGeom>
                  <a:blipFill>
                    <a:blip r:embed="rId4"/>
                    <a:stretch>
                      <a:fillRect t="-146667" b="-223333"/>
                    </a:stretch>
                  </a:blipFill>
                </p:spPr>
                <p:txBody>
                  <a:bodyPr/>
                  <a:lstStyle/>
                  <a:p>
                    <a:r>
                      <a:rPr lang="en-ME">
                        <a:noFill/>
                      </a:rPr>
                      <a:t> </a:t>
                    </a:r>
                  </a:p>
                </p:txBody>
              </p:sp>
            </mc:Fallback>
          </mc:AlternateContent>
          <p:sp>
            <p:nvSpPr>
              <p:cNvPr id="9" name="Left Brace 8">
                <a:extLst>
                  <a:ext uri="{FF2B5EF4-FFF2-40B4-BE49-F238E27FC236}">
                    <a16:creationId xmlns:a16="http://schemas.microsoft.com/office/drawing/2014/main" id="{07BBFFA9-C6C5-8264-2B9A-5B01DCE9C6A0}"/>
                  </a:ext>
                </a:extLst>
              </p:cNvPr>
              <p:cNvSpPr/>
              <p:nvPr/>
            </p:nvSpPr>
            <p:spPr>
              <a:xfrm rot="16200000">
                <a:off x="1546383" y="1425418"/>
                <a:ext cx="412434" cy="3352800"/>
              </a:xfrm>
              <a:prstGeom prst="leftBrace">
                <a:avLst/>
              </a:prstGeom>
              <a:ln w="63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E" dirty="0"/>
              </a:p>
            </p:txBody>
          </p:sp>
        </p:grpSp>
        <p:sp>
          <p:nvSpPr>
            <p:cNvPr id="13" name="Down Arrow 12">
              <a:extLst>
                <a:ext uri="{FF2B5EF4-FFF2-40B4-BE49-F238E27FC236}">
                  <a16:creationId xmlns:a16="http://schemas.microsoft.com/office/drawing/2014/main" id="{F3FCEB04-E434-52BF-8A55-8D182137323B}"/>
                </a:ext>
              </a:extLst>
            </p:cNvPr>
            <p:cNvSpPr/>
            <p:nvPr/>
          </p:nvSpPr>
          <p:spPr>
            <a:xfrm>
              <a:off x="1676400" y="2558281"/>
              <a:ext cx="256641" cy="277956"/>
            </a:xfrm>
            <a:prstGeom prst="downArrow">
              <a:avLst/>
            </a:prstGeom>
            <a:solidFill>
              <a:schemeClr val="accent1">
                <a:lumMod val="20000"/>
                <a:lumOff val="80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ME" sz="800" dirty="0" err="1">
                <a:solidFill>
                  <a:schemeClr val="bg1"/>
                </a:solidFill>
                <a:latin typeface="Arial" panose="020B0604020202020204" pitchFamily="34" charset="0"/>
                <a:cs typeface="Arial" panose="020B0604020202020204" pitchFamily="34" charset="0"/>
              </a:endParaRPr>
            </a:p>
          </p:txBody>
        </p:sp>
      </p:grpSp>
      <p:grpSp>
        <p:nvGrpSpPr>
          <p:cNvPr id="44" name="Group 43">
            <a:extLst>
              <a:ext uri="{FF2B5EF4-FFF2-40B4-BE49-F238E27FC236}">
                <a16:creationId xmlns:a16="http://schemas.microsoft.com/office/drawing/2014/main" id="{615E2777-8117-ACA2-77E0-AC3360EFC189}"/>
              </a:ext>
            </a:extLst>
          </p:cNvPr>
          <p:cNvGrpSpPr/>
          <p:nvPr/>
        </p:nvGrpSpPr>
        <p:grpSpPr>
          <a:xfrm>
            <a:off x="1480932" y="3251333"/>
            <a:ext cx="5910468" cy="2463667"/>
            <a:chOff x="1480932" y="2606729"/>
            <a:chExt cx="5910468" cy="2463667"/>
          </a:xfrm>
        </p:grpSpPr>
        <p:grpSp>
          <p:nvGrpSpPr>
            <p:cNvPr id="43" name="Group 42">
              <a:extLst>
                <a:ext uri="{FF2B5EF4-FFF2-40B4-BE49-F238E27FC236}">
                  <a16:creationId xmlns:a16="http://schemas.microsoft.com/office/drawing/2014/main" id="{22C86EAC-DD8A-F9E3-FF69-16F4805ABEC4}"/>
                </a:ext>
              </a:extLst>
            </p:cNvPr>
            <p:cNvGrpSpPr/>
            <p:nvPr/>
          </p:nvGrpSpPr>
          <p:grpSpPr>
            <a:xfrm>
              <a:off x="1480932" y="3413071"/>
              <a:ext cx="5910468" cy="1657325"/>
              <a:chOff x="1480932" y="3413071"/>
              <a:chExt cx="5910468" cy="1657325"/>
            </a:xfrm>
          </p:grpSpPr>
          <p:sp>
            <p:nvSpPr>
              <p:cNvPr id="22" name="TextBox 21">
                <a:extLst>
                  <a:ext uri="{FF2B5EF4-FFF2-40B4-BE49-F238E27FC236}">
                    <a16:creationId xmlns:a16="http://schemas.microsoft.com/office/drawing/2014/main" id="{FD431A7D-94AB-15AE-8072-16498A05107C}"/>
                  </a:ext>
                </a:extLst>
              </p:cNvPr>
              <p:cNvSpPr txBox="1"/>
              <p:nvPr/>
            </p:nvSpPr>
            <p:spPr>
              <a:xfrm>
                <a:off x="2438400" y="3962400"/>
                <a:ext cx="3870435" cy="1107996"/>
              </a:xfrm>
              <a:prstGeom prst="rect">
                <a:avLst/>
              </a:prstGeom>
              <a:noFill/>
            </p:spPr>
            <p:txBody>
              <a:bodyPr wrap="square">
                <a:spAutoFit/>
              </a:bodyPr>
              <a:lstStyle/>
              <a:p>
                <a:pPr algn="ctr"/>
                <a:r>
                  <a:rPr lang="en-GB" sz="1100" b="0" dirty="0">
                    <a:solidFill>
                      <a:srgbClr val="002060"/>
                    </a:solidFill>
                    <a:latin typeface="Arial" panose="020B0604020202020204" pitchFamily="34" charset="0"/>
                    <a:ea typeface="Times New Roman" panose="02020603050405020304" pitchFamily="18" charset="0"/>
                    <a:cs typeface="Arial" panose="020B0604020202020204" pitchFamily="34" charset="0"/>
                  </a:rPr>
                  <a:t>Net migration rate </a:t>
                </a:r>
              </a:p>
              <a:p>
                <a:pPr algn="ctr"/>
                <a:r>
                  <a:rPr lang="en-GB" sz="1100" b="0" dirty="0">
                    <a:solidFill>
                      <a:srgbClr val="002060"/>
                    </a:solidFill>
                    <a:latin typeface="Arial" panose="020B0604020202020204" pitchFamily="34" charset="0"/>
                    <a:ea typeface="Times New Roman" panose="02020603050405020304" pitchFamily="18" charset="0"/>
                    <a:cs typeface="Arial" panose="020B0604020202020204" pitchFamily="34" charset="0"/>
                  </a:rPr>
                  <a:t>Share of foreign-born population </a:t>
                </a:r>
                <a:r>
                  <a:rPr lang="en-US" sz="1100" b="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endParaRPr lang="en-US" sz="1100" b="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gn="ctr"/>
                <a:r>
                  <a:rPr lang="en-US" sz="1100" b="0" dirty="0">
                    <a:solidFill>
                      <a:schemeClr val="bg2">
                        <a:lumMod val="75000"/>
                      </a:schemeClr>
                    </a:solidFill>
                    <a:latin typeface="Arial" panose="020B0604020202020204" pitchFamily="34" charset="0"/>
                    <a:ea typeface="Times New Roman" panose="02020603050405020304" pitchFamily="18" charset="0"/>
                    <a:cs typeface="Arial" panose="020B0604020202020204" pitchFamily="34" charset="0"/>
                  </a:rPr>
                  <a:t>Globalization (</a:t>
                </a:r>
                <a:r>
                  <a:rPr lang="en-GB" sz="1100" b="0" dirty="0">
                    <a:solidFill>
                      <a:schemeClr val="bg2">
                        <a:lumMod val="75000"/>
                      </a:schemeClr>
                    </a:solidFill>
                    <a:effectLst/>
                    <a:latin typeface="Arial" panose="020B0604020202020204" pitchFamily="34" charset="0"/>
                    <a:cs typeface="Arial" panose="020B0604020202020204" pitchFamily="34" charset="0"/>
                  </a:rPr>
                  <a:t>KOF Trade Globalization index, or</a:t>
                </a:r>
              </a:p>
              <a:p>
                <a:pPr algn="ctr"/>
                <a:r>
                  <a:rPr lang="en-GB" sz="1100" b="0" dirty="0">
                    <a:solidFill>
                      <a:schemeClr val="bg2">
                        <a:lumMod val="75000"/>
                      </a:schemeClr>
                    </a:solidFill>
                    <a:effectLst/>
                    <a:latin typeface="Arial" panose="020B0604020202020204" pitchFamily="34" charset="0"/>
                    <a:cs typeface="Arial" panose="020B0604020202020204" pitchFamily="34" charset="0"/>
                  </a:rPr>
                  <a:t>KOF Financial Globalization index, or</a:t>
                </a:r>
              </a:p>
              <a:p>
                <a:pPr algn="ctr"/>
                <a:r>
                  <a:rPr lang="en-US" sz="1100" b="0" dirty="0">
                    <a:solidFill>
                      <a:schemeClr val="bg2">
                        <a:lumMod val="75000"/>
                      </a:schemeClr>
                    </a:solidFill>
                    <a:effectLst/>
                    <a:latin typeface="Arial" panose="020B0604020202020204" pitchFamily="34" charset="0"/>
                    <a:ea typeface="Times New Roman" panose="02020603050405020304" pitchFamily="18" charset="0"/>
                    <a:cs typeface="Arial" panose="020B0604020202020204" pitchFamily="34" charset="0"/>
                  </a:rPr>
                  <a:t>Imports from China (% of total imports))         </a:t>
                </a:r>
              </a:p>
              <a:p>
                <a:pPr algn="ctr"/>
                <a:r>
                  <a:rPr lang="en-US" sz="11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100" b="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062EC95-67FA-3FAC-1D26-DB6352D42C48}"/>
                      </a:ext>
                    </a:extLst>
                  </p:cNvPr>
                  <p:cNvSpPr txBox="1"/>
                  <p:nvPr/>
                </p:nvSpPr>
                <p:spPr>
                  <a:xfrm>
                    <a:off x="1480932" y="3413071"/>
                    <a:ext cx="5910468" cy="320729"/>
                  </a:xfrm>
                  <a:prstGeom prst="rect">
                    <a:avLst/>
                  </a:prstGeom>
                  <a:noFill/>
                </p:spPr>
                <p:txBody>
                  <a:bodyPr wrap="square">
                    <a:spAutoFit/>
                  </a:bodyPr>
                  <a:lstStyle/>
                  <a:p>
                    <a:pPr algn="ctr">
                      <a:lnSpc>
                        <a:spcPct val="120000"/>
                      </a:lnSpc>
                      <a:buNone/>
                    </a:pPr>
                    <a14:m>
                      <m:oMath xmlns:m="http://schemas.openxmlformats.org/officeDocument/2006/math">
                        <m:sSub>
                          <m:sSubPr>
                            <m:ctrlPr>
                              <a:rPr lang="en-ME" sz="1200" i="1" smtClean="0">
                                <a:solidFill>
                                  <a:srgbClr val="002060"/>
                                </a:solidFill>
                                <a:effectLst/>
                                <a:latin typeface="Cambria Math" panose="02040503050406030204" pitchFamily="18" charset="0"/>
                                <a:ea typeface="Times New Roman" panose="02020603050405020304" pitchFamily="18" charset="0"/>
                              </a:rPr>
                            </m:ctrlPr>
                          </m:sSubPr>
                          <m:e>
                            <m:r>
                              <a:rPr lang="en-GB" sz="1200" i="1">
                                <a:solidFill>
                                  <a:srgbClr val="002060"/>
                                </a:solidFill>
                                <a:effectLst/>
                                <a:latin typeface="Cambria Math" panose="02040503050406030204" pitchFamily="18" charset="0"/>
                                <a:ea typeface="Times New Roman" panose="02020603050405020304" pitchFamily="18" charset="0"/>
                              </a:rPr>
                              <m:t>𝛽</m:t>
                            </m:r>
                          </m:e>
                          <m:sub>
                            <m:r>
                              <a:rPr lang="en-GB" sz="1200" i="1">
                                <a:solidFill>
                                  <a:srgbClr val="002060"/>
                                </a:solidFill>
                                <a:effectLst/>
                                <a:latin typeface="Cambria Math" panose="02040503050406030204" pitchFamily="18" charset="0"/>
                                <a:ea typeface="Times New Roman" panose="02020603050405020304" pitchFamily="18" charset="0"/>
                              </a:rPr>
                              <m:t>3</m:t>
                            </m:r>
                          </m:sub>
                        </m:sSub>
                        <m:nary>
                          <m:naryPr>
                            <m:chr m:val="∑"/>
                            <m:limLoc m:val="undOvr"/>
                            <m:ctrlPr>
                              <a:rPr lang="en-ME" sz="1200" i="1">
                                <a:solidFill>
                                  <a:srgbClr val="002060"/>
                                </a:solidFill>
                                <a:effectLst/>
                                <a:latin typeface="Cambria Math" panose="02040503050406030204" pitchFamily="18" charset="0"/>
                                <a:ea typeface="Times New Roman" panose="02020603050405020304" pitchFamily="18" charset="0"/>
                              </a:rPr>
                            </m:ctrlPr>
                          </m:naryPr>
                          <m:sub>
                            <m:r>
                              <a:rPr lang="en-GB" sz="1200" i="1">
                                <a:solidFill>
                                  <a:srgbClr val="002060"/>
                                </a:solidFill>
                                <a:effectLst/>
                                <a:latin typeface="Cambria Math" panose="02040503050406030204" pitchFamily="18" charset="0"/>
                                <a:ea typeface="Times New Roman" panose="02020603050405020304" pitchFamily="18" charset="0"/>
                              </a:rPr>
                              <m:t>𝑘</m:t>
                            </m:r>
                            <m:r>
                              <a:rPr lang="en-GB" sz="1200" i="1">
                                <a:solidFill>
                                  <a:srgbClr val="002060"/>
                                </a:solidFill>
                                <a:effectLst/>
                                <a:latin typeface="Cambria Math" panose="02040503050406030204" pitchFamily="18" charset="0"/>
                                <a:ea typeface="Times New Roman" panose="02020603050405020304" pitchFamily="18" charset="0"/>
                              </a:rPr>
                              <m:t>=2</m:t>
                            </m:r>
                          </m:sub>
                          <m:sup>
                            <m:r>
                              <a:rPr lang="en-GB" sz="1200" i="1">
                                <a:solidFill>
                                  <a:srgbClr val="002060"/>
                                </a:solidFill>
                                <a:effectLst/>
                                <a:latin typeface="Cambria Math" panose="02040503050406030204" pitchFamily="18" charset="0"/>
                                <a:ea typeface="Times New Roman" panose="02020603050405020304" pitchFamily="18" charset="0"/>
                              </a:rPr>
                              <m:t>6</m:t>
                            </m:r>
                          </m:sup>
                          <m:e>
                            <m:sSub>
                              <m:sSubPr>
                                <m:ctrlPr>
                                  <a:rPr lang="en-ME" sz="1200" i="1">
                                    <a:solidFill>
                                      <a:srgbClr val="002060"/>
                                    </a:solidFill>
                                    <a:effectLst/>
                                    <a:latin typeface="Cambria Math" panose="02040503050406030204" pitchFamily="18" charset="0"/>
                                    <a:ea typeface="Times New Roman" panose="02020603050405020304" pitchFamily="18" charset="0"/>
                                  </a:rPr>
                                </m:ctrlPr>
                              </m:sSubPr>
                              <m:e>
                                <m:r>
                                  <a:rPr lang="en-GB" sz="1200" i="1">
                                    <a:solidFill>
                                      <a:srgbClr val="002060"/>
                                    </a:solidFill>
                                    <a:effectLst/>
                                    <a:latin typeface="Cambria Math" panose="02040503050406030204" pitchFamily="18" charset="0"/>
                                    <a:ea typeface="Times New Roman" panose="02020603050405020304" pitchFamily="18" charset="0"/>
                                  </a:rPr>
                                  <m:t>𝑛𝑒𝑡𝑚𝑖𝑔</m:t>
                                </m:r>
                              </m:e>
                              <m:sub>
                                <m:r>
                                  <a:rPr lang="en-GB" sz="1200" i="1">
                                    <a:solidFill>
                                      <a:srgbClr val="002060"/>
                                    </a:solidFill>
                                    <a:effectLst/>
                                    <a:latin typeface="Cambria Math" panose="02040503050406030204" pitchFamily="18" charset="0"/>
                                    <a:ea typeface="Times New Roman" panose="02020603050405020304" pitchFamily="18" charset="0"/>
                                  </a:rPr>
                                  <m:t>𝑖</m:t>
                                </m:r>
                                <m:r>
                                  <a:rPr lang="en-GB" sz="1200" i="1">
                                    <a:solidFill>
                                      <a:srgbClr val="002060"/>
                                    </a:solidFill>
                                    <a:effectLst/>
                                    <a:latin typeface="Cambria Math" panose="02040503050406030204" pitchFamily="18" charset="0"/>
                                    <a:ea typeface="Times New Roman" panose="02020603050405020304" pitchFamily="18" charset="0"/>
                                  </a:rPr>
                                  <m:t>,</m:t>
                                </m:r>
                                <m:r>
                                  <a:rPr lang="en-GB" sz="1200" i="1">
                                    <a:solidFill>
                                      <a:srgbClr val="002060"/>
                                    </a:solidFill>
                                    <a:effectLst/>
                                    <a:latin typeface="Cambria Math" panose="02040503050406030204" pitchFamily="18" charset="0"/>
                                    <a:ea typeface="Times New Roman" panose="02020603050405020304" pitchFamily="18" charset="0"/>
                                  </a:rPr>
                                  <m:t>𝑡</m:t>
                                </m:r>
                                <m:r>
                                  <a:rPr lang="en-GB" sz="1200" i="1">
                                    <a:solidFill>
                                      <a:srgbClr val="002060"/>
                                    </a:solidFill>
                                    <a:effectLst/>
                                    <a:latin typeface="Cambria Math" panose="02040503050406030204" pitchFamily="18" charset="0"/>
                                    <a:ea typeface="Times New Roman" panose="02020603050405020304" pitchFamily="18" charset="0"/>
                                  </a:rPr>
                                  <m:t>−</m:t>
                                </m:r>
                                <m:r>
                                  <a:rPr lang="en-GB" sz="1200" i="1">
                                    <a:solidFill>
                                      <a:srgbClr val="002060"/>
                                    </a:solidFill>
                                    <a:effectLst/>
                                    <a:latin typeface="Cambria Math" panose="02040503050406030204" pitchFamily="18" charset="0"/>
                                    <a:ea typeface="Times New Roman" panose="02020603050405020304" pitchFamily="18" charset="0"/>
                                  </a:rPr>
                                  <m:t>𝑘</m:t>
                                </m:r>
                              </m:sub>
                            </m:sSub>
                          </m:e>
                        </m:nary>
                        <m:r>
                          <a:rPr lang="en-GB" sz="1200" i="1">
                            <a:solidFill>
                              <a:srgbClr val="002060"/>
                            </a:solidFill>
                            <a:effectLst/>
                            <a:latin typeface="Cambria Math" panose="02040503050406030204" pitchFamily="18" charset="0"/>
                            <a:ea typeface="Times New Roman" panose="02020603050405020304" pitchFamily="18" charset="0"/>
                          </a:rPr>
                          <m:t>+</m:t>
                        </m:r>
                        <m:sSub>
                          <m:sSubPr>
                            <m:ctrlPr>
                              <a:rPr lang="en-ME" sz="1200" i="1">
                                <a:solidFill>
                                  <a:srgbClr val="002060"/>
                                </a:solidFill>
                                <a:effectLst/>
                                <a:latin typeface="Cambria Math" panose="02040503050406030204" pitchFamily="18" charset="0"/>
                              </a:rPr>
                            </m:ctrlPr>
                          </m:sSubPr>
                          <m:e>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𝛽</m:t>
                            </m:r>
                          </m:e>
                          <m:sub>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4</m:t>
                            </m:r>
                          </m:sub>
                        </m:sSub>
                        <m:sSub>
                          <m:sSubPr>
                            <m:ctrlPr>
                              <a:rPr lang="en-ME" sz="1200" i="1">
                                <a:solidFill>
                                  <a:srgbClr val="002060"/>
                                </a:solidFill>
                                <a:effectLst/>
                                <a:latin typeface="Cambria Math" panose="02040503050406030204" pitchFamily="18" charset="0"/>
                              </a:rPr>
                            </m:ctrlPr>
                          </m:sSubPr>
                          <m:e>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𝑓𝑜𝑟𝑏𝑜𝑟𝑛</m:t>
                            </m:r>
                          </m:e>
                          <m:sub>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ME" sz="1200" i="1">
                                <a:solidFill>
                                  <a:srgbClr val="002060"/>
                                </a:solidFill>
                                <a:effectLst/>
                                <a:latin typeface="Cambria Math" panose="02040503050406030204" pitchFamily="18" charset="0"/>
                              </a:rPr>
                            </m:ctrlPr>
                          </m:sSubPr>
                          <m:e>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𝛽</m:t>
                            </m:r>
                          </m:e>
                          <m:sub>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5</m:t>
                            </m:r>
                          </m:sub>
                        </m:sSub>
                        <m:sSub>
                          <m:sSubPr>
                            <m:ctrlPr>
                              <a:rPr lang="en-ME" sz="1200" i="1">
                                <a:solidFill>
                                  <a:srgbClr val="002060"/>
                                </a:solidFill>
                                <a:effectLst/>
                                <a:latin typeface="Cambria Math" panose="02040503050406030204" pitchFamily="18" charset="0"/>
                              </a:rPr>
                            </m:ctrlPr>
                          </m:sSubPr>
                          <m:e>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𝑔𝑙𝑜𝑏</m:t>
                            </m:r>
                          </m:e>
                          <m:sub>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oMath>
                    </a14:m>
                    <a:r>
                      <a:rPr lang="en-ME" sz="1200" dirty="0">
                        <a:solidFill>
                          <a:srgbClr val="002060"/>
                        </a:solidFill>
                        <a:effectLst/>
                      </a:rPr>
                      <a:t> </a:t>
                    </a:r>
                    <a:endParaRPr lang="en-ME" sz="1200" dirty="0">
                      <a:solidFill>
                        <a:srgbClr val="002060"/>
                      </a:solidFill>
                    </a:endParaRPr>
                  </a:p>
                </p:txBody>
              </p:sp>
            </mc:Choice>
            <mc:Fallback xmlns="">
              <p:sp>
                <p:nvSpPr>
                  <p:cNvPr id="8" name="TextBox 7">
                    <a:extLst>
                      <a:ext uri="{FF2B5EF4-FFF2-40B4-BE49-F238E27FC236}">
                        <a16:creationId xmlns:a16="http://schemas.microsoft.com/office/drawing/2014/main" id="{C062EC95-67FA-3FAC-1D26-DB6352D42C48}"/>
                      </a:ext>
                    </a:extLst>
                  </p:cNvPr>
                  <p:cNvSpPr txBox="1">
                    <a:spLocks noRot="1" noChangeAspect="1" noMove="1" noResize="1" noEditPoints="1" noAdjustHandles="1" noChangeArrowheads="1" noChangeShapeType="1" noTextEdit="1"/>
                  </p:cNvSpPr>
                  <p:nvPr/>
                </p:nvSpPr>
                <p:spPr>
                  <a:xfrm>
                    <a:off x="1480932" y="3413071"/>
                    <a:ext cx="5910468" cy="320729"/>
                  </a:xfrm>
                  <a:prstGeom prst="rect">
                    <a:avLst/>
                  </a:prstGeom>
                  <a:blipFill>
                    <a:blip r:embed="rId5"/>
                    <a:stretch>
                      <a:fillRect t="-69231" b="-130769"/>
                    </a:stretch>
                  </a:blipFill>
                </p:spPr>
                <p:txBody>
                  <a:bodyPr/>
                  <a:lstStyle/>
                  <a:p>
                    <a:r>
                      <a:rPr lang="en-ME">
                        <a:noFill/>
                      </a:rPr>
                      <a:t> </a:t>
                    </a:r>
                  </a:p>
                </p:txBody>
              </p:sp>
            </mc:Fallback>
          </mc:AlternateContent>
          <p:sp>
            <p:nvSpPr>
              <p:cNvPr id="10" name="Left Brace 9">
                <a:extLst>
                  <a:ext uri="{FF2B5EF4-FFF2-40B4-BE49-F238E27FC236}">
                    <a16:creationId xmlns:a16="http://schemas.microsoft.com/office/drawing/2014/main" id="{F7F97911-29CF-E23C-A0A6-7E5C4FEA62A9}"/>
                  </a:ext>
                </a:extLst>
              </p:cNvPr>
              <p:cNvSpPr/>
              <p:nvPr/>
            </p:nvSpPr>
            <p:spPr>
              <a:xfrm rot="16200000">
                <a:off x="4247489" y="2000911"/>
                <a:ext cx="347404" cy="3508382"/>
              </a:xfrm>
              <a:prstGeom prst="leftBrace">
                <a:avLst/>
              </a:prstGeom>
              <a:ln w="63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E" dirty="0"/>
              </a:p>
            </p:txBody>
          </p:sp>
        </p:grpSp>
        <p:sp>
          <p:nvSpPr>
            <p:cNvPr id="14" name="Down Arrow 13">
              <a:extLst>
                <a:ext uri="{FF2B5EF4-FFF2-40B4-BE49-F238E27FC236}">
                  <a16:creationId xmlns:a16="http://schemas.microsoft.com/office/drawing/2014/main" id="{0992DADB-DCA7-9999-6A37-2C7677E09B7D}"/>
                </a:ext>
              </a:extLst>
            </p:cNvPr>
            <p:cNvSpPr/>
            <p:nvPr/>
          </p:nvSpPr>
          <p:spPr>
            <a:xfrm>
              <a:off x="3444027" y="2606729"/>
              <a:ext cx="289773" cy="822271"/>
            </a:xfrm>
            <a:prstGeom prst="downArrow">
              <a:avLst/>
            </a:prstGeom>
            <a:solidFill>
              <a:schemeClr val="accent1">
                <a:lumMod val="20000"/>
                <a:lumOff val="80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ME" sz="800" dirty="0" err="1">
                <a:solidFill>
                  <a:schemeClr val="bg1"/>
                </a:solidFill>
                <a:latin typeface="Arial" panose="020B0604020202020204" pitchFamily="34" charset="0"/>
                <a:cs typeface="Arial" panose="020B0604020202020204" pitchFamily="34" charset="0"/>
              </a:endParaRPr>
            </a:p>
          </p:txBody>
        </p:sp>
      </p:grpSp>
      <p:grpSp>
        <p:nvGrpSpPr>
          <p:cNvPr id="46" name="Group 45">
            <a:extLst>
              <a:ext uri="{FF2B5EF4-FFF2-40B4-BE49-F238E27FC236}">
                <a16:creationId xmlns:a16="http://schemas.microsoft.com/office/drawing/2014/main" id="{7CFFCC93-3641-BDB6-AEC8-FE00CF753EEA}"/>
              </a:ext>
            </a:extLst>
          </p:cNvPr>
          <p:cNvGrpSpPr/>
          <p:nvPr/>
        </p:nvGrpSpPr>
        <p:grpSpPr>
          <a:xfrm>
            <a:off x="2839230" y="1670503"/>
            <a:ext cx="3366102" cy="1183901"/>
            <a:chOff x="2839230" y="1143000"/>
            <a:chExt cx="3366102" cy="1183901"/>
          </a:xfrm>
        </p:grpSpPr>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D6B2570-774D-E8B9-3704-66E0A3453F9A}"/>
                    </a:ext>
                  </a:extLst>
                </p:cNvPr>
                <p:cNvSpPr txBox="1"/>
                <p:nvPr/>
              </p:nvSpPr>
              <p:spPr>
                <a:xfrm>
                  <a:off x="2872365" y="1703136"/>
                  <a:ext cx="3332967" cy="406650"/>
                </a:xfrm>
                <a:prstGeom prst="rect">
                  <a:avLst/>
                </a:prstGeom>
                <a:noFill/>
              </p:spPr>
              <p:txBody>
                <a:bodyPr wrap="square">
                  <a:spAutoFit/>
                </a:bodyPr>
                <a:lstStyle/>
                <a:p>
                  <a:pPr>
                    <a:lnSpc>
                      <a:spcPct val="120000"/>
                    </a:lnSpc>
                    <a:buNone/>
                  </a:pPr>
                  <a14:m>
                    <m:oMath xmlns:m="http://schemas.openxmlformats.org/officeDocument/2006/math">
                      <m:sSub>
                        <m:sSubPr>
                          <m:ctrlPr>
                            <a:rPr lang="en-ME" sz="1200" i="1" smtClean="0">
                              <a:solidFill>
                                <a:srgbClr val="002060"/>
                              </a:solidFill>
                              <a:effectLst/>
                              <a:latin typeface="Cambria Math" panose="02040503050406030204" pitchFamily="18" charset="0"/>
                              <a:ea typeface="Times New Roman" panose="02020603050405020304" pitchFamily="18" charset="0"/>
                            </a:rPr>
                          </m:ctrlPr>
                        </m:sSubPr>
                        <m:e>
                          <m:r>
                            <a:rPr lang="en-GB" sz="1200" i="1">
                              <a:solidFill>
                                <a:srgbClr val="002060"/>
                              </a:solidFill>
                              <a:effectLst/>
                              <a:latin typeface="Cambria Math" panose="02040503050406030204" pitchFamily="18" charset="0"/>
                              <a:ea typeface="Times New Roman" panose="02020603050405020304" pitchFamily="18" charset="0"/>
                            </a:rPr>
                            <m:t>𝛽</m:t>
                          </m:r>
                        </m:e>
                        <m:sub>
                          <m:r>
                            <a:rPr lang="en-GB" sz="1200" i="1">
                              <a:solidFill>
                                <a:srgbClr val="002060"/>
                              </a:solidFill>
                              <a:effectLst/>
                              <a:latin typeface="Cambria Math" panose="02040503050406030204" pitchFamily="18" charset="0"/>
                              <a:ea typeface="Times New Roman" panose="02020603050405020304" pitchFamily="18" charset="0"/>
                            </a:rPr>
                            <m:t>6</m:t>
                          </m:r>
                        </m:sub>
                      </m:sSub>
                      <m:sSub>
                        <m:sSubPr>
                          <m:ctrlPr>
                            <a:rPr lang="en-ME" sz="1200" i="1">
                              <a:solidFill>
                                <a:srgbClr val="002060"/>
                              </a:solidFill>
                              <a:effectLst/>
                              <a:latin typeface="Cambria Math" panose="02040503050406030204" pitchFamily="18" charset="0"/>
                              <a:ea typeface="Times New Roman" panose="02020603050405020304" pitchFamily="18" charset="0"/>
                            </a:rPr>
                          </m:ctrlPr>
                        </m:sSubPr>
                        <m:e>
                          <m:r>
                            <a:rPr lang="en-GB" sz="1200" i="1">
                              <a:solidFill>
                                <a:srgbClr val="002060"/>
                              </a:solidFill>
                              <a:effectLst/>
                              <a:latin typeface="Cambria Math" panose="02040503050406030204" pitchFamily="18" charset="0"/>
                              <a:ea typeface="Times New Roman" panose="02020603050405020304" pitchFamily="18" charset="0"/>
                            </a:rPr>
                            <m:t>𝑣𝑡𝑢𝑟𝑛</m:t>
                          </m:r>
                        </m:e>
                        <m:sub>
                          <m:r>
                            <a:rPr lang="en-GB" sz="1200" i="1">
                              <a:solidFill>
                                <a:srgbClr val="002060"/>
                              </a:solidFill>
                              <a:effectLst/>
                              <a:latin typeface="Cambria Math" panose="02040503050406030204" pitchFamily="18" charset="0"/>
                              <a:ea typeface="Times New Roman" panose="02020603050405020304" pitchFamily="18" charset="0"/>
                            </a:rPr>
                            <m:t>𝑖</m:t>
                          </m:r>
                          <m:r>
                            <a:rPr lang="en-GB" sz="1200" i="1">
                              <a:solidFill>
                                <a:srgbClr val="002060"/>
                              </a:solidFill>
                              <a:effectLst/>
                              <a:latin typeface="Cambria Math" panose="02040503050406030204" pitchFamily="18" charset="0"/>
                              <a:ea typeface="Times New Roman" panose="02020603050405020304" pitchFamily="18" charset="0"/>
                            </a:rPr>
                            <m:t>,</m:t>
                          </m:r>
                          <m:r>
                            <a:rPr lang="en-GB" sz="1200" i="1">
                              <a:solidFill>
                                <a:srgbClr val="002060"/>
                              </a:solidFill>
                              <a:effectLst/>
                              <a:latin typeface="Cambria Math" panose="02040503050406030204" pitchFamily="18" charset="0"/>
                              <a:ea typeface="Times New Roman" panose="02020603050405020304" pitchFamily="18" charset="0"/>
                            </a:rPr>
                            <m:t>𝑡</m:t>
                          </m:r>
                          <m:r>
                            <a:rPr lang="en-GB" sz="1200" i="1">
                              <a:solidFill>
                                <a:srgbClr val="002060"/>
                              </a:solidFill>
                              <a:effectLst/>
                              <a:latin typeface="Cambria Math" panose="02040503050406030204" pitchFamily="18" charset="0"/>
                              <a:ea typeface="Times New Roman" panose="02020603050405020304" pitchFamily="18" charset="0"/>
                            </a:rPr>
                            <m:t>−1</m:t>
                          </m:r>
                        </m:sub>
                      </m:sSub>
                      <m:r>
                        <a:rPr lang="en-GB" sz="1200" i="1">
                          <a:solidFill>
                            <a:srgbClr val="002060"/>
                          </a:solidFill>
                          <a:effectLst/>
                          <a:latin typeface="Cambria Math" panose="02040503050406030204" pitchFamily="18" charset="0"/>
                          <a:ea typeface="Times New Roman" panose="02020603050405020304" pitchFamily="18" charset="0"/>
                        </a:rPr>
                        <m:t>+</m:t>
                      </m:r>
                      <m:sSub>
                        <m:sSubPr>
                          <m:ctrlPr>
                            <a:rPr lang="en-ME" sz="1200" i="1">
                              <a:solidFill>
                                <a:srgbClr val="002060"/>
                              </a:solidFill>
                              <a:effectLst/>
                              <a:latin typeface="Cambria Math" panose="02040503050406030204" pitchFamily="18" charset="0"/>
                            </a:rPr>
                          </m:ctrlPr>
                        </m:sSubPr>
                        <m:e>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𝛽</m:t>
                          </m:r>
                        </m:e>
                        <m:sub>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7</m:t>
                          </m:r>
                        </m:sub>
                      </m:sSub>
                      <m:sSub>
                        <m:sSubPr>
                          <m:ctrlPr>
                            <a:rPr lang="en-ME" sz="1200" i="1">
                              <a:solidFill>
                                <a:srgbClr val="002060"/>
                              </a:solidFill>
                              <a:effectLst/>
                              <a:latin typeface="Cambria Math" panose="02040503050406030204" pitchFamily="18" charset="0"/>
                            </a:rPr>
                          </m:ctrlPr>
                        </m:sSubPr>
                        <m:e>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𝑔𝑑𝑝</m:t>
                          </m:r>
                        </m:e>
                        <m:sub>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ME" sz="1200" i="1">
                              <a:solidFill>
                                <a:srgbClr val="002060"/>
                              </a:solidFill>
                              <a:effectLst/>
                              <a:latin typeface="Cambria Math" panose="02040503050406030204" pitchFamily="18" charset="0"/>
                            </a:rPr>
                          </m:ctrlPr>
                        </m:fPr>
                        <m:num>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5</m:t>
                          </m:r>
                        </m:den>
                      </m:f>
                      <m:nary>
                        <m:naryPr>
                          <m:chr m:val="∑"/>
                          <m:limLoc m:val="undOvr"/>
                          <m:ctrlPr>
                            <a:rPr lang="en-ME" sz="1200" i="1">
                              <a:solidFill>
                                <a:srgbClr val="002060"/>
                              </a:solidFill>
                              <a:effectLst/>
                              <a:latin typeface="Cambria Math" panose="02040503050406030204" pitchFamily="18" charset="0"/>
                            </a:rPr>
                          </m:ctrlPr>
                        </m:naryPr>
                        <m:sub>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𝑘</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=1</m:t>
                          </m:r>
                        </m:sub>
                        <m:sup>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5</m:t>
                          </m:r>
                        </m:sup>
                        <m:e>
                          <m:sSub>
                            <m:sSubPr>
                              <m:ctrlPr>
                                <a:rPr lang="en-ME" sz="1200" i="1">
                                  <a:solidFill>
                                    <a:srgbClr val="002060"/>
                                  </a:solidFill>
                                  <a:effectLst/>
                                  <a:latin typeface="Cambria Math" panose="02040503050406030204" pitchFamily="18" charset="0"/>
                                </a:rPr>
                              </m:ctrlPr>
                            </m:sSubPr>
                            <m:e>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𝑔𝑑𝑝</m:t>
                              </m:r>
                            </m:e>
                            <m:sub>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𝑘</m:t>
                              </m:r>
                            </m:sub>
                          </m:sSub>
                        </m:e>
                      </m:nary>
                      <m:r>
                        <a:rPr lang="en-GB" sz="1200" i="1" ker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ME" sz="1200" dirty="0">
                      <a:solidFill>
                        <a:srgbClr val="002060"/>
                      </a:solidFill>
                      <a:effectLst/>
                    </a:rPr>
                    <a:t> </a:t>
                  </a:r>
                  <a:endParaRPr lang="en-ME" sz="1200" dirty="0">
                    <a:solidFill>
                      <a:srgbClr val="002060"/>
                    </a:solidFill>
                  </a:endParaRPr>
                </a:p>
              </p:txBody>
            </p:sp>
          </mc:Choice>
          <mc:Fallback xmlns="">
            <p:sp>
              <p:nvSpPr>
                <p:cNvPr id="16" name="TextBox 15">
                  <a:extLst>
                    <a:ext uri="{FF2B5EF4-FFF2-40B4-BE49-F238E27FC236}">
                      <a16:creationId xmlns:a16="http://schemas.microsoft.com/office/drawing/2014/main" id="{4D6B2570-774D-E8B9-3704-66E0A3453F9A}"/>
                    </a:ext>
                  </a:extLst>
                </p:cNvPr>
                <p:cNvSpPr txBox="1">
                  <a:spLocks noRot="1" noChangeAspect="1" noMove="1" noResize="1" noEditPoints="1" noAdjustHandles="1" noChangeArrowheads="1" noChangeShapeType="1" noTextEdit="1"/>
                </p:cNvSpPr>
                <p:nvPr/>
              </p:nvSpPr>
              <p:spPr>
                <a:xfrm>
                  <a:off x="2872365" y="1703136"/>
                  <a:ext cx="3332967" cy="406650"/>
                </a:xfrm>
                <a:prstGeom prst="rect">
                  <a:avLst/>
                </a:prstGeom>
                <a:blipFill>
                  <a:blip r:embed="rId6"/>
                  <a:stretch>
                    <a:fillRect t="-42424" b="-96970"/>
                  </a:stretch>
                </a:blipFill>
              </p:spPr>
              <p:txBody>
                <a:bodyPr/>
                <a:lstStyle/>
                <a:p>
                  <a:r>
                    <a:rPr lang="en-ME">
                      <a:noFill/>
                    </a:rPr>
                    <a:t> </a:t>
                  </a:r>
                </a:p>
              </p:txBody>
            </p:sp>
          </mc:Fallback>
        </mc:AlternateContent>
        <p:sp>
          <p:nvSpPr>
            <p:cNvPr id="20" name="Down Arrow 19">
              <a:extLst>
                <a:ext uri="{FF2B5EF4-FFF2-40B4-BE49-F238E27FC236}">
                  <a16:creationId xmlns:a16="http://schemas.microsoft.com/office/drawing/2014/main" id="{FF64E503-2CCC-00CA-6A06-AE57A3AC0E2E}"/>
                </a:ext>
              </a:extLst>
            </p:cNvPr>
            <p:cNvSpPr/>
            <p:nvPr/>
          </p:nvSpPr>
          <p:spPr>
            <a:xfrm rot="10800000">
              <a:off x="4086759" y="2057400"/>
              <a:ext cx="256641" cy="269501"/>
            </a:xfrm>
            <a:prstGeom prst="downArrow">
              <a:avLst/>
            </a:prstGeom>
            <a:solidFill>
              <a:schemeClr val="accent1">
                <a:lumMod val="20000"/>
                <a:lumOff val="80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ME" sz="800" dirty="0" err="1">
                <a:solidFill>
                  <a:schemeClr val="bg1"/>
                </a:solidFill>
                <a:latin typeface="Arial" panose="020B0604020202020204" pitchFamily="34" charset="0"/>
                <a:cs typeface="Arial" panose="020B0604020202020204" pitchFamily="34" charset="0"/>
              </a:endParaRPr>
            </a:p>
          </p:txBody>
        </p:sp>
        <p:sp>
          <p:nvSpPr>
            <p:cNvPr id="21" name="Left Brace 20">
              <a:extLst>
                <a:ext uri="{FF2B5EF4-FFF2-40B4-BE49-F238E27FC236}">
                  <a16:creationId xmlns:a16="http://schemas.microsoft.com/office/drawing/2014/main" id="{CF9AF9DB-07B7-098C-0228-EF6FED780C5B}"/>
                </a:ext>
              </a:extLst>
            </p:cNvPr>
            <p:cNvSpPr/>
            <p:nvPr/>
          </p:nvSpPr>
          <p:spPr>
            <a:xfrm rot="5400000">
              <a:off x="4149677" y="254455"/>
              <a:ext cx="483476" cy="3104369"/>
            </a:xfrm>
            <a:prstGeom prst="leftBrace">
              <a:avLst/>
            </a:prstGeom>
            <a:ln w="63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E"/>
            </a:p>
          </p:txBody>
        </p:sp>
        <p:sp>
          <p:nvSpPr>
            <p:cNvPr id="29" name="TextBox 28">
              <a:extLst>
                <a:ext uri="{FF2B5EF4-FFF2-40B4-BE49-F238E27FC236}">
                  <a16:creationId xmlns:a16="http://schemas.microsoft.com/office/drawing/2014/main" id="{0DDE5993-0A78-1840-9E03-36DA023E49A3}"/>
                </a:ext>
              </a:extLst>
            </p:cNvPr>
            <p:cNvSpPr txBox="1"/>
            <p:nvPr/>
          </p:nvSpPr>
          <p:spPr>
            <a:xfrm>
              <a:off x="3733800" y="1143000"/>
              <a:ext cx="1186068" cy="430887"/>
            </a:xfrm>
            <a:prstGeom prst="rect">
              <a:avLst/>
            </a:prstGeom>
            <a:noFill/>
          </p:spPr>
          <p:txBody>
            <a:bodyPr wrap="square">
              <a:spAutoFit/>
            </a:bodyPr>
            <a:lstStyle/>
            <a:p>
              <a:pPr algn="ctr"/>
              <a:r>
                <a:rPr lang="en-ME" sz="1100" dirty="0">
                  <a:solidFill>
                    <a:srgbClr val="002060"/>
                  </a:solidFill>
                  <a:latin typeface="Arial" panose="020B0604020202020204" pitchFamily="34" charset="0"/>
                  <a:cs typeface="Arial" panose="020B0604020202020204" pitchFamily="34" charset="0"/>
                </a:rPr>
                <a:t> Voter turnout</a:t>
              </a:r>
            </a:p>
            <a:p>
              <a:pPr algn="ctr"/>
              <a:r>
                <a:rPr lang="en-ME" sz="1100" dirty="0">
                  <a:solidFill>
                    <a:srgbClr val="002060"/>
                  </a:solidFill>
                  <a:latin typeface="Arial" panose="020B0604020202020204" pitchFamily="34" charset="0"/>
                  <a:cs typeface="Arial" panose="020B0604020202020204" pitchFamily="34" charset="0"/>
                </a:rPr>
                <a:t>GDP deviation</a:t>
              </a:r>
            </a:p>
          </p:txBody>
        </p:sp>
      </p:grpSp>
    </p:spTree>
    <p:extLst>
      <p:ext uri="{BB962C8B-B14F-4D97-AF65-F5344CB8AC3E}">
        <p14:creationId xmlns:p14="http://schemas.microsoft.com/office/powerpoint/2010/main" val="3458601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xEl>
                                              <p:pRg st="14" end="1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allAtOnce" animBg="1"/>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95088-00DD-AD75-1732-FE4E4F4DD7E5}"/>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FFD938D5-BE36-6731-DF03-9D634594EB01}"/>
              </a:ext>
            </a:extLst>
          </p:cNvPr>
          <p:cNvSpPr txBox="1">
            <a:spLocks/>
          </p:cNvSpPr>
          <p:nvPr/>
        </p:nvSpPr>
        <p:spPr>
          <a:xfrm>
            <a:off x="735716" y="838866"/>
            <a:ext cx="6941939" cy="433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endParaRPr lang="sr-Latn-ME" dirty="0"/>
          </a:p>
        </p:txBody>
      </p:sp>
      <p:sp>
        <p:nvSpPr>
          <p:cNvPr id="5" name="Title 3">
            <a:extLst>
              <a:ext uri="{FF2B5EF4-FFF2-40B4-BE49-F238E27FC236}">
                <a16:creationId xmlns:a16="http://schemas.microsoft.com/office/drawing/2014/main" id="{592B7C68-3961-9DB2-EA44-1AFA8C4C3D38}"/>
              </a:ext>
            </a:extLst>
          </p:cNvPr>
          <p:cNvSpPr txBox="1">
            <a:spLocks/>
          </p:cNvSpPr>
          <p:nvPr/>
        </p:nvSpPr>
        <p:spPr>
          <a:xfrm>
            <a:off x="607128" y="862012"/>
            <a:ext cx="9222672" cy="4333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dirty="0">
                <a:solidFill>
                  <a:srgbClr val="002060"/>
                </a:solidFill>
                <a:latin typeface="Arial" panose="020B0604020202020204" pitchFamily="34" charset="0"/>
                <a:ea typeface="+mj-ea"/>
                <a:cs typeface="+mj-cs"/>
              </a:defRPr>
            </a:lvl1pPr>
          </a:lstStyle>
          <a:p>
            <a:pPr algn="just"/>
            <a:r>
              <a:rPr lang="en-GB" sz="1600" b="1" i="1" dirty="0">
                <a:solidFill>
                  <a:srgbClr val="C00000"/>
                </a:solidFill>
                <a:cs typeface="Arial" panose="020B0604020202020204" pitchFamily="34" charset="0"/>
              </a:rPr>
              <a:t>Unequal roots of populism: Testing Rodrik’s hypothesis</a:t>
            </a:r>
            <a:endParaRPr lang="en-GB" sz="1600" b="1" dirty="0">
              <a:solidFill>
                <a:srgbClr val="C00000"/>
              </a:solidFill>
              <a:cs typeface="Arial" panose="020B0604020202020204" pitchFamily="34" charset="0"/>
            </a:endParaRPr>
          </a:p>
        </p:txBody>
      </p:sp>
      <p:sp>
        <p:nvSpPr>
          <p:cNvPr id="11" name="Title 3">
            <a:extLst>
              <a:ext uri="{FF2B5EF4-FFF2-40B4-BE49-F238E27FC236}">
                <a16:creationId xmlns:a16="http://schemas.microsoft.com/office/drawing/2014/main" id="{8EB377A4-2289-F1E5-8EDE-ED8A31DC14F2}"/>
              </a:ext>
            </a:extLst>
          </p:cNvPr>
          <p:cNvSpPr>
            <a:spLocks noGrp="1"/>
          </p:cNvSpPr>
          <p:nvPr>
            <p:ph type="title"/>
          </p:nvPr>
        </p:nvSpPr>
        <p:spPr>
          <a:xfrm>
            <a:off x="583317" y="533400"/>
            <a:ext cx="6122283" cy="433388"/>
          </a:xfrm>
        </p:spPr>
        <p:txBody>
          <a:bodyPr>
            <a:noAutofit/>
          </a:bodyPr>
          <a:lstStyle/>
          <a:p>
            <a:r>
              <a:rPr lang="en-GB" dirty="0">
                <a:cs typeface="Arial" panose="020B0604020202020204" pitchFamily="34" charset="0"/>
              </a:rPr>
              <a:t>Chapter 4 – Data and methodology </a:t>
            </a:r>
            <a:endParaRPr lang="en-ME" dirty="0">
              <a:cs typeface="Arial" panose="020B0604020202020204" pitchFamily="34" charset="0"/>
            </a:endParaRPr>
          </a:p>
        </p:txBody>
      </p:sp>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29FAC371-7A00-B4F4-7482-3BDE57247BDA}"/>
                  </a:ext>
                </a:extLst>
              </p:cNvPr>
              <p:cNvSpPr txBox="1"/>
              <p:nvPr/>
            </p:nvSpPr>
            <p:spPr>
              <a:xfrm>
                <a:off x="559547" y="6019800"/>
                <a:ext cx="7365253" cy="338554"/>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ME" sz="1600" i="1" smtClean="0">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𝑣𝑠</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r>
                        <a:rPr lang="en-ME" sz="1600" i="1">
                          <a:solidFill>
                            <a:srgbClr val="002060"/>
                          </a:solidFill>
                          <a:latin typeface="Cambria Math" panose="02040503050406030204" pitchFamily="18" charset="0"/>
                        </a:rPr>
                        <m:t>𝛼</m:t>
                      </m:r>
                      <m:r>
                        <a:rPr lang="en-ME" sz="1600" i="0">
                          <a:solidFill>
                            <a:srgbClr val="002060"/>
                          </a:solidFill>
                          <a:latin typeface="Cambria Math" panose="02040503050406030204" pitchFamily="18" charset="0"/>
                        </a:rPr>
                        <m:t>+</m:t>
                      </m:r>
                      <m:d>
                        <m:dPr>
                          <m:ctrlPr>
                            <a:rPr lang="en-US" sz="1600" b="1" i="1" smtClean="0">
                              <a:solidFill>
                                <a:srgbClr val="002060"/>
                              </a:solidFill>
                              <a:latin typeface="Cambria Math" panose="02040503050406030204" pitchFamily="18" charset="0"/>
                            </a:rPr>
                          </m:ctrlPr>
                        </m:dPr>
                        <m:e>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ME" sz="1600" i="0">
                                  <a:solidFill>
                                    <a:srgbClr val="002060"/>
                                  </a:solidFill>
                                  <a:latin typeface="Cambria Math" panose="02040503050406030204" pitchFamily="18" charset="0"/>
                                </a:rPr>
                                <m:t>1</m:t>
                              </m:r>
                            </m:sub>
                          </m:sSub>
                          <m:sSub>
                            <m:sSubPr>
                              <m:ctrlPr>
                                <a:rPr lang="en-ME" sz="1600" i="1">
                                  <a:solidFill>
                                    <a:srgbClr val="002060"/>
                                  </a:solidFill>
                                  <a:latin typeface="Cambria Math" panose="02040503050406030204" pitchFamily="18" charset="0"/>
                                </a:rPr>
                              </m:ctrlPr>
                            </m:sSubPr>
                            <m:e>
                              <m:r>
                                <a:rPr lang="en-US" sz="1600" b="1" i="1" smtClean="0">
                                  <a:solidFill>
                                    <a:srgbClr val="002060"/>
                                  </a:solidFill>
                                  <a:latin typeface="Cambria Math" panose="02040503050406030204" pitchFamily="18" charset="0"/>
                                </a:rPr>
                                <m:t>𝒆𝒄𝒐𝒏</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ME" sz="1600" i="0">
                                  <a:solidFill>
                                    <a:srgbClr val="002060"/>
                                  </a:solidFill>
                                  <a:latin typeface="Cambria Math" panose="02040503050406030204" pitchFamily="18" charset="0"/>
                                </a:rPr>
                                <m:t>2</m:t>
                              </m:r>
                            </m:sub>
                          </m:sSub>
                          <m:sSub>
                            <m:sSubPr>
                              <m:ctrlPr>
                                <a:rPr lang="en-ME" sz="1600" i="1">
                                  <a:solidFill>
                                    <a:srgbClr val="002060"/>
                                  </a:solidFill>
                                  <a:latin typeface="Cambria Math" panose="02040503050406030204" pitchFamily="18" charset="0"/>
                                </a:rPr>
                              </m:ctrlPr>
                            </m:sSubPr>
                            <m:e>
                              <m:r>
                                <a:rPr lang="en-US" sz="1600" b="1" i="1" smtClean="0">
                                  <a:solidFill>
                                    <a:srgbClr val="002060"/>
                                  </a:solidFill>
                                  <a:latin typeface="Cambria Math" panose="02040503050406030204" pitchFamily="18" charset="0"/>
                                </a:rPr>
                                <m:t>𝒊𝒅𝒆𝒏𝒕𝒊𝒕𝒚</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US" sz="1600" b="1" i="0" smtClean="0">
                                  <a:solidFill>
                                    <a:srgbClr val="002060"/>
                                  </a:solidFill>
                                  <a:latin typeface="Cambria Math" panose="02040503050406030204" pitchFamily="18" charset="0"/>
                                </a:rPr>
                                <m:t>𝟑</m:t>
                              </m:r>
                            </m:sub>
                          </m:sSub>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𝑍</m:t>
                              </m:r>
                            </m:e>
                            <m:sub>
                              <m:r>
                                <a:rPr lang="en-ME" sz="1600" i="1">
                                  <a:solidFill>
                                    <a:srgbClr val="002060"/>
                                  </a:solidFill>
                                  <a:latin typeface="Cambria Math" panose="02040503050406030204" pitchFamily="18" charset="0"/>
                                </a:rPr>
                                <m:t>𝑖𝑡</m:t>
                              </m:r>
                            </m:sub>
                          </m:sSub>
                        </m:e>
                      </m:d>
                      <m:r>
                        <a:rPr lang="en-US" sz="1600" b="1" i="1" smtClean="0">
                          <a:solidFill>
                            <a:srgbClr val="002060"/>
                          </a:solidFill>
                          <a:latin typeface="Cambria Math" panose="02040503050406030204" pitchFamily="18" charset="0"/>
                        </a:rPr>
                        <m:t>∗</m:t>
                      </m:r>
                      <m:r>
                        <a:rPr lang="en-US" sz="1600" b="1" i="1" smtClean="0">
                          <a:solidFill>
                            <a:srgbClr val="002060"/>
                          </a:solidFill>
                          <a:latin typeface="Cambria Math" panose="02040503050406030204" pitchFamily="18" charset="0"/>
                        </a:rPr>
                        <m:t>𝒏𝒐𝒓𝒅𝒔𝒐</m:t>
                      </m:r>
                      <m:r>
                        <a:rPr lang="en-US" sz="1600" b="1" i="0" smtClean="0">
                          <a:solidFill>
                            <a:srgbClr val="002060"/>
                          </a:solidFill>
                          <a:latin typeface="Cambria Math" panose="02040503050406030204" pitchFamily="18" charset="0"/>
                        </a:rPr>
                        <m:t>𝐜</m:t>
                      </m:r>
                      <m:r>
                        <a:rPr lang="en-ME" sz="1600" i="0">
                          <a:solidFill>
                            <a:srgbClr val="002060"/>
                          </a:solidFill>
                          <a:latin typeface="Cambria Math" panose="02040503050406030204" pitchFamily="18" charset="0"/>
                        </a:rPr>
                        <m:t>+</m:t>
                      </m:r>
                      <m:r>
                        <a:rPr lang="en-ME" sz="1600" i="1">
                          <a:solidFill>
                            <a:srgbClr val="002060"/>
                          </a:solidFill>
                          <a:latin typeface="Cambria Math" panose="02040503050406030204" pitchFamily="18" charset="0"/>
                        </a:rPr>
                        <m:t>𝐶</m:t>
                      </m:r>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𝜀</m:t>
                          </m:r>
                        </m:e>
                        <m:sub>
                          <m:r>
                            <a:rPr lang="en-ME" sz="1600" i="1">
                              <a:solidFill>
                                <a:srgbClr val="002060"/>
                              </a:solidFill>
                              <a:latin typeface="Cambria Math" panose="02040503050406030204" pitchFamily="18" charset="0"/>
                            </a:rPr>
                            <m:t>𝑖𝑡</m:t>
                          </m:r>
                        </m:sub>
                      </m:sSub>
                    </m:oMath>
                  </m:oMathPara>
                </a14:m>
                <a:endParaRPr lang="en-ME" sz="1600" dirty="0">
                  <a:solidFill>
                    <a:srgbClr val="002060"/>
                  </a:solidFill>
                  <a:latin typeface="Arial" panose="020B0604020202020204" pitchFamily="34" charset="0"/>
                  <a:cs typeface="Arial" panose="020B0604020202020204" pitchFamily="34" charset="0"/>
                </a:endParaRPr>
              </a:p>
            </p:txBody>
          </p:sp>
        </mc:Choice>
        <mc:Fallback>
          <p:sp>
            <p:nvSpPr>
              <p:cNvPr id="33" name="TextBox 32">
                <a:extLst>
                  <a:ext uri="{FF2B5EF4-FFF2-40B4-BE49-F238E27FC236}">
                    <a16:creationId xmlns:a16="http://schemas.microsoft.com/office/drawing/2014/main" id="{29FAC371-7A00-B4F4-7482-3BDE57247BDA}"/>
                  </a:ext>
                </a:extLst>
              </p:cNvPr>
              <p:cNvSpPr txBox="1">
                <a:spLocks noRot="1" noChangeAspect="1" noMove="1" noResize="1" noEditPoints="1" noAdjustHandles="1" noChangeArrowheads="1" noChangeShapeType="1" noTextEdit="1"/>
              </p:cNvSpPr>
              <p:nvPr/>
            </p:nvSpPr>
            <p:spPr>
              <a:xfrm>
                <a:off x="559547" y="6019800"/>
                <a:ext cx="7365253" cy="338554"/>
              </a:xfrm>
              <a:prstGeom prst="rect">
                <a:avLst/>
              </a:prstGeom>
              <a:blipFill>
                <a:blip r:embed="rId3"/>
                <a:stretch>
                  <a:fillRect b="-14815"/>
                </a:stretch>
              </a:blipFill>
            </p:spPr>
            <p:txBody>
              <a:bodyPr/>
              <a:lstStyle/>
              <a:p>
                <a:r>
                  <a:rPr lang="en-ME">
                    <a:noFill/>
                  </a:rPr>
                  <a:t> </a:t>
                </a:r>
              </a:p>
            </p:txBody>
          </p:sp>
        </mc:Fallback>
      </mc:AlternateContent>
      <mc:AlternateContent xmlns:mc="http://schemas.openxmlformats.org/markup-compatibility/2006">
        <mc:Choice xmlns:a14="http://schemas.microsoft.com/office/drawing/2010/main" Requires="a14">
          <p:sp>
            <p:nvSpPr>
              <p:cNvPr id="34" name="TextBox 33">
                <a:extLst>
                  <a:ext uri="{FF2B5EF4-FFF2-40B4-BE49-F238E27FC236}">
                    <a16:creationId xmlns:a16="http://schemas.microsoft.com/office/drawing/2014/main" id="{5F1FE2D2-C857-B302-A451-27EA3C4F5559}"/>
                  </a:ext>
                </a:extLst>
              </p:cNvPr>
              <p:cNvSpPr txBox="1"/>
              <p:nvPr/>
            </p:nvSpPr>
            <p:spPr>
              <a:xfrm>
                <a:off x="559546" y="4426461"/>
                <a:ext cx="6603253" cy="338554"/>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ME" sz="1600" i="1" smtClean="0">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𝑣𝑠</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r>
                        <a:rPr lang="en-ME" sz="1600" i="1">
                          <a:solidFill>
                            <a:srgbClr val="002060"/>
                          </a:solidFill>
                          <a:latin typeface="Cambria Math" panose="02040503050406030204" pitchFamily="18" charset="0"/>
                        </a:rPr>
                        <m:t>𝛼</m:t>
                      </m:r>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ME" sz="1600" i="0">
                              <a:solidFill>
                                <a:srgbClr val="002060"/>
                              </a:solidFill>
                              <a:latin typeface="Cambria Math" panose="02040503050406030204" pitchFamily="18" charset="0"/>
                            </a:rPr>
                            <m:t>1</m:t>
                          </m:r>
                        </m:sub>
                      </m:sSub>
                      <m:sSub>
                        <m:sSubPr>
                          <m:ctrlPr>
                            <a:rPr lang="en-ME" sz="1600" i="1">
                              <a:solidFill>
                                <a:srgbClr val="002060"/>
                              </a:solidFill>
                              <a:latin typeface="Cambria Math" panose="02040503050406030204" pitchFamily="18" charset="0"/>
                            </a:rPr>
                          </m:ctrlPr>
                        </m:sSubPr>
                        <m:e>
                          <m:r>
                            <a:rPr lang="en-US" sz="1600" b="1" i="1" smtClean="0">
                              <a:solidFill>
                                <a:srgbClr val="002060"/>
                              </a:solidFill>
                              <a:latin typeface="Cambria Math" panose="02040503050406030204" pitchFamily="18" charset="0"/>
                            </a:rPr>
                            <m:t>𝒆𝒄𝒐𝒏</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ME" sz="1600" i="0">
                              <a:solidFill>
                                <a:srgbClr val="002060"/>
                              </a:solidFill>
                              <a:latin typeface="Cambria Math" panose="02040503050406030204" pitchFamily="18" charset="0"/>
                            </a:rPr>
                            <m:t>2</m:t>
                          </m:r>
                        </m:sub>
                      </m:sSub>
                      <m:sSub>
                        <m:sSubPr>
                          <m:ctrlPr>
                            <a:rPr lang="en-ME" sz="1600" i="1">
                              <a:solidFill>
                                <a:srgbClr val="002060"/>
                              </a:solidFill>
                              <a:latin typeface="Cambria Math" panose="02040503050406030204" pitchFamily="18" charset="0"/>
                            </a:rPr>
                          </m:ctrlPr>
                        </m:sSubPr>
                        <m:e>
                          <m:r>
                            <a:rPr lang="en-US" sz="1600" b="1" i="1" smtClean="0">
                              <a:solidFill>
                                <a:srgbClr val="002060"/>
                              </a:solidFill>
                              <a:latin typeface="Cambria Math" panose="02040503050406030204" pitchFamily="18" charset="0"/>
                            </a:rPr>
                            <m:t>𝒊𝒅𝒆𝒏𝒕𝒊𝒕𝒚</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US" sz="1600" b="1" i="0" smtClean="0">
                              <a:solidFill>
                                <a:srgbClr val="002060"/>
                              </a:solidFill>
                              <a:latin typeface="Cambria Math" panose="02040503050406030204" pitchFamily="18" charset="0"/>
                            </a:rPr>
                            <m:t>𝟑</m:t>
                          </m:r>
                        </m:sub>
                      </m:sSub>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𝑍</m:t>
                          </m:r>
                        </m:e>
                        <m:sub>
                          <m:r>
                            <a:rPr lang="en-ME" sz="1600" i="1">
                              <a:solidFill>
                                <a:srgbClr val="002060"/>
                              </a:solidFill>
                              <a:latin typeface="Cambria Math" panose="02040503050406030204" pitchFamily="18" charset="0"/>
                            </a:rPr>
                            <m:t>𝑖𝑡</m:t>
                          </m:r>
                        </m:sub>
                      </m:sSub>
                      <m:r>
                        <a:rPr lang="en-US" sz="1600" b="1" i="1" smtClean="0">
                          <a:solidFill>
                            <a:srgbClr val="002060"/>
                          </a:solidFill>
                          <a:latin typeface="Cambria Math" panose="02040503050406030204" pitchFamily="18" charset="0"/>
                        </a:rPr>
                        <m:t>+</m:t>
                      </m:r>
                      <m:sSub>
                        <m:sSubPr>
                          <m:ctrlPr>
                            <a:rPr lang="en-ME" sz="1600" i="1" smtClean="0">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US" sz="1600" b="1" i="1" smtClean="0">
                              <a:solidFill>
                                <a:srgbClr val="002060"/>
                              </a:solidFill>
                              <a:latin typeface="Cambria Math" panose="02040503050406030204" pitchFamily="18" charset="0"/>
                            </a:rPr>
                            <m:t>𝟒</m:t>
                          </m:r>
                        </m:sub>
                      </m:sSub>
                      <m:sSub>
                        <m:sSubPr>
                          <m:ctrlPr>
                            <a:rPr lang="en-ME" sz="1600" i="1">
                              <a:solidFill>
                                <a:srgbClr val="002060"/>
                              </a:solidFill>
                              <a:latin typeface="Cambria Math" panose="02040503050406030204" pitchFamily="18" charset="0"/>
                            </a:rPr>
                          </m:ctrlPr>
                        </m:sSubPr>
                        <m:e>
                          <m:r>
                            <a:rPr lang="en-US" sz="1600" b="1" i="1" smtClean="0">
                              <a:solidFill>
                                <a:srgbClr val="002060"/>
                              </a:solidFill>
                              <a:latin typeface="Cambria Math" panose="02040503050406030204" pitchFamily="18" charset="0"/>
                            </a:rPr>
                            <m:t>𝒆𝒅𝒖𝒄</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r>
                        <a:rPr lang="en-ME" sz="1600" i="1">
                          <a:solidFill>
                            <a:srgbClr val="002060"/>
                          </a:solidFill>
                          <a:latin typeface="Cambria Math" panose="02040503050406030204" pitchFamily="18" charset="0"/>
                        </a:rPr>
                        <m:t>𝐶</m:t>
                      </m:r>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𝜀</m:t>
                          </m:r>
                        </m:e>
                        <m:sub>
                          <m:r>
                            <a:rPr lang="en-ME" sz="1600" i="1">
                              <a:solidFill>
                                <a:srgbClr val="002060"/>
                              </a:solidFill>
                              <a:latin typeface="Cambria Math" panose="02040503050406030204" pitchFamily="18" charset="0"/>
                            </a:rPr>
                            <m:t>𝑖𝑡</m:t>
                          </m:r>
                        </m:sub>
                      </m:sSub>
                    </m:oMath>
                  </m:oMathPara>
                </a14:m>
                <a:endParaRPr lang="en-ME" sz="1600" dirty="0">
                  <a:solidFill>
                    <a:srgbClr val="002060"/>
                  </a:solidFill>
                  <a:latin typeface="Arial" panose="020B0604020202020204" pitchFamily="34" charset="0"/>
                  <a:cs typeface="Arial" panose="020B0604020202020204" pitchFamily="34" charset="0"/>
                </a:endParaRPr>
              </a:p>
            </p:txBody>
          </p:sp>
        </mc:Choice>
        <mc:Fallback>
          <p:sp>
            <p:nvSpPr>
              <p:cNvPr id="34" name="TextBox 33">
                <a:extLst>
                  <a:ext uri="{FF2B5EF4-FFF2-40B4-BE49-F238E27FC236}">
                    <a16:creationId xmlns:a16="http://schemas.microsoft.com/office/drawing/2014/main" id="{5F1FE2D2-C857-B302-A451-27EA3C4F5559}"/>
                  </a:ext>
                </a:extLst>
              </p:cNvPr>
              <p:cNvSpPr txBox="1">
                <a:spLocks noRot="1" noChangeAspect="1" noMove="1" noResize="1" noEditPoints="1" noAdjustHandles="1" noChangeArrowheads="1" noChangeShapeType="1" noTextEdit="1"/>
              </p:cNvSpPr>
              <p:nvPr/>
            </p:nvSpPr>
            <p:spPr>
              <a:xfrm>
                <a:off x="559546" y="4426461"/>
                <a:ext cx="6603253" cy="338554"/>
              </a:xfrm>
              <a:prstGeom prst="rect">
                <a:avLst/>
              </a:prstGeom>
              <a:blipFill>
                <a:blip r:embed="rId4"/>
                <a:stretch>
                  <a:fillRect b="-10714"/>
                </a:stretch>
              </a:blipFill>
            </p:spPr>
            <p:txBody>
              <a:bodyPr/>
              <a:lstStyle/>
              <a:p>
                <a:r>
                  <a:rPr lang="en-ME">
                    <a:noFill/>
                  </a:rPr>
                  <a:t> </a:t>
                </a:r>
              </a:p>
            </p:txBody>
          </p:sp>
        </mc:Fallback>
      </mc:AlternateContent>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AFA84A30-97C5-7AA0-2849-EC35736C158C}"/>
                  </a:ext>
                </a:extLst>
              </p:cNvPr>
              <p:cNvSpPr txBox="1"/>
              <p:nvPr/>
            </p:nvSpPr>
            <p:spPr>
              <a:xfrm>
                <a:off x="553117" y="5102423"/>
                <a:ext cx="7124538" cy="338554"/>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ME" sz="1600" i="1" smtClean="0">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𝑣𝑠</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r>
                        <a:rPr lang="en-ME" sz="1600" i="1">
                          <a:solidFill>
                            <a:srgbClr val="002060"/>
                          </a:solidFill>
                          <a:latin typeface="Cambria Math" panose="02040503050406030204" pitchFamily="18" charset="0"/>
                        </a:rPr>
                        <m:t>𝛼</m:t>
                      </m:r>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ME" sz="1600" i="0">
                              <a:solidFill>
                                <a:srgbClr val="002060"/>
                              </a:solidFill>
                              <a:latin typeface="Cambria Math" panose="02040503050406030204" pitchFamily="18" charset="0"/>
                            </a:rPr>
                            <m:t>1</m:t>
                          </m:r>
                        </m:sub>
                      </m:sSub>
                      <m:sSub>
                        <m:sSubPr>
                          <m:ctrlPr>
                            <a:rPr lang="en-ME" sz="1600" i="1">
                              <a:solidFill>
                                <a:srgbClr val="002060"/>
                              </a:solidFill>
                              <a:latin typeface="Cambria Math" panose="02040503050406030204" pitchFamily="18" charset="0"/>
                            </a:rPr>
                          </m:ctrlPr>
                        </m:sSubPr>
                        <m:e>
                          <m:r>
                            <a:rPr lang="en-US" sz="1600" b="1" i="1" smtClean="0">
                              <a:solidFill>
                                <a:srgbClr val="002060"/>
                              </a:solidFill>
                              <a:latin typeface="Cambria Math" panose="02040503050406030204" pitchFamily="18" charset="0"/>
                            </a:rPr>
                            <m:t>𝒆𝒄𝒐𝒏</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ME" sz="1600" i="0">
                              <a:solidFill>
                                <a:srgbClr val="002060"/>
                              </a:solidFill>
                              <a:latin typeface="Cambria Math" panose="02040503050406030204" pitchFamily="18" charset="0"/>
                            </a:rPr>
                            <m:t>2</m:t>
                          </m:r>
                        </m:sub>
                      </m:sSub>
                      <m:sSub>
                        <m:sSubPr>
                          <m:ctrlPr>
                            <a:rPr lang="en-ME" sz="1600" i="1">
                              <a:solidFill>
                                <a:srgbClr val="002060"/>
                              </a:solidFill>
                              <a:latin typeface="Cambria Math" panose="02040503050406030204" pitchFamily="18" charset="0"/>
                            </a:rPr>
                          </m:ctrlPr>
                        </m:sSubPr>
                        <m:e>
                          <m:r>
                            <a:rPr lang="en-US" sz="1600" b="1" i="1" smtClean="0">
                              <a:solidFill>
                                <a:srgbClr val="002060"/>
                              </a:solidFill>
                              <a:latin typeface="Cambria Math" panose="02040503050406030204" pitchFamily="18" charset="0"/>
                            </a:rPr>
                            <m:t>𝒊𝒅𝒆𝒏𝒕𝒊𝒕𝒚</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US" sz="1600" b="1" i="0" smtClean="0">
                              <a:solidFill>
                                <a:srgbClr val="002060"/>
                              </a:solidFill>
                              <a:latin typeface="Cambria Math" panose="02040503050406030204" pitchFamily="18" charset="0"/>
                            </a:rPr>
                            <m:t>𝟑</m:t>
                          </m:r>
                        </m:sub>
                      </m:sSub>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𝑍</m:t>
                          </m:r>
                        </m:e>
                        <m:sub>
                          <m:r>
                            <a:rPr lang="en-ME" sz="1600" i="1">
                              <a:solidFill>
                                <a:srgbClr val="002060"/>
                              </a:solidFill>
                              <a:latin typeface="Cambria Math" panose="02040503050406030204" pitchFamily="18" charset="0"/>
                            </a:rPr>
                            <m:t>𝑖𝑡</m:t>
                          </m:r>
                        </m:sub>
                      </m:sSub>
                      <m:r>
                        <a:rPr lang="en-US" sz="1600" b="1" i="1" smtClean="0">
                          <a:solidFill>
                            <a:srgbClr val="002060"/>
                          </a:solidFill>
                          <a:latin typeface="Cambria Math" panose="02040503050406030204" pitchFamily="18" charset="0"/>
                        </a:rPr>
                        <m:t>+</m:t>
                      </m:r>
                      <m:sSub>
                        <m:sSubPr>
                          <m:ctrlPr>
                            <a:rPr lang="en-ME" sz="1600" i="1" smtClean="0">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𝛽</m:t>
                          </m:r>
                        </m:e>
                        <m:sub>
                          <m:r>
                            <a:rPr lang="en-US" sz="1600" b="1" i="1" smtClean="0">
                              <a:solidFill>
                                <a:srgbClr val="002060"/>
                              </a:solidFill>
                              <a:latin typeface="Cambria Math" panose="02040503050406030204" pitchFamily="18" charset="0"/>
                            </a:rPr>
                            <m:t>𝟒</m:t>
                          </m:r>
                        </m:sub>
                      </m:sSub>
                      <m:sSub>
                        <m:sSubPr>
                          <m:ctrlPr>
                            <a:rPr lang="en-ME" sz="1600" i="1">
                              <a:solidFill>
                                <a:srgbClr val="002060"/>
                              </a:solidFill>
                              <a:latin typeface="Cambria Math" panose="02040503050406030204" pitchFamily="18" charset="0"/>
                            </a:rPr>
                          </m:ctrlPr>
                        </m:sSubPr>
                        <m:e>
                          <m:r>
                            <a:rPr lang="en-US" sz="1600" b="1" i="1" smtClean="0">
                              <a:solidFill>
                                <a:srgbClr val="002060"/>
                              </a:solidFill>
                              <a:latin typeface="Cambria Math" panose="02040503050406030204" pitchFamily="18" charset="0"/>
                            </a:rPr>
                            <m:t>𝒄𝒐𝒓𝒓𝒖𝒑𝒕𝒊𝒐𝒏</m:t>
                          </m:r>
                        </m:e>
                        <m:sub>
                          <m:r>
                            <a:rPr lang="en-ME" sz="1600" i="1">
                              <a:solidFill>
                                <a:srgbClr val="002060"/>
                              </a:solidFill>
                              <a:latin typeface="Cambria Math" panose="02040503050406030204" pitchFamily="18" charset="0"/>
                            </a:rPr>
                            <m:t>𝑖𝑡</m:t>
                          </m:r>
                        </m:sub>
                      </m:sSub>
                      <m:r>
                        <a:rPr lang="en-ME" sz="1600" i="0">
                          <a:solidFill>
                            <a:srgbClr val="002060"/>
                          </a:solidFill>
                          <a:latin typeface="Cambria Math" panose="02040503050406030204" pitchFamily="18" charset="0"/>
                        </a:rPr>
                        <m:t>+</m:t>
                      </m:r>
                      <m:r>
                        <a:rPr lang="en-ME" sz="1600" i="1">
                          <a:solidFill>
                            <a:srgbClr val="002060"/>
                          </a:solidFill>
                          <a:latin typeface="Cambria Math" panose="02040503050406030204" pitchFamily="18" charset="0"/>
                        </a:rPr>
                        <m:t>𝐶</m:t>
                      </m:r>
                      <m:r>
                        <a:rPr lang="en-ME" sz="1600" i="0">
                          <a:solidFill>
                            <a:srgbClr val="002060"/>
                          </a:solidFill>
                          <a:latin typeface="Cambria Math" panose="02040503050406030204" pitchFamily="18" charset="0"/>
                        </a:rPr>
                        <m:t>+</m:t>
                      </m:r>
                      <m:sSub>
                        <m:sSubPr>
                          <m:ctrlPr>
                            <a:rPr lang="en-ME" sz="1600" i="1">
                              <a:solidFill>
                                <a:srgbClr val="002060"/>
                              </a:solidFill>
                              <a:latin typeface="Cambria Math" panose="02040503050406030204" pitchFamily="18" charset="0"/>
                            </a:rPr>
                          </m:ctrlPr>
                        </m:sSubPr>
                        <m:e>
                          <m:r>
                            <a:rPr lang="en-ME" sz="1600" i="1">
                              <a:solidFill>
                                <a:srgbClr val="002060"/>
                              </a:solidFill>
                              <a:latin typeface="Cambria Math" panose="02040503050406030204" pitchFamily="18" charset="0"/>
                            </a:rPr>
                            <m:t>𝜀</m:t>
                          </m:r>
                        </m:e>
                        <m:sub>
                          <m:r>
                            <a:rPr lang="en-ME" sz="1600" i="1">
                              <a:solidFill>
                                <a:srgbClr val="002060"/>
                              </a:solidFill>
                              <a:latin typeface="Cambria Math" panose="02040503050406030204" pitchFamily="18" charset="0"/>
                            </a:rPr>
                            <m:t>𝑖𝑡</m:t>
                          </m:r>
                        </m:sub>
                      </m:sSub>
                    </m:oMath>
                  </m:oMathPara>
                </a14:m>
                <a:endParaRPr lang="en-ME" sz="1600" dirty="0">
                  <a:solidFill>
                    <a:srgbClr val="002060"/>
                  </a:solidFill>
                  <a:latin typeface="Arial" panose="020B0604020202020204" pitchFamily="34" charset="0"/>
                  <a:cs typeface="Arial" panose="020B0604020202020204" pitchFamily="34" charset="0"/>
                </a:endParaRPr>
              </a:p>
            </p:txBody>
          </p:sp>
        </mc:Choice>
        <mc:Fallback>
          <p:sp>
            <p:nvSpPr>
              <p:cNvPr id="35" name="TextBox 34">
                <a:extLst>
                  <a:ext uri="{FF2B5EF4-FFF2-40B4-BE49-F238E27FC236}">
                    <a16:creationId xmlns:a16="http://schemas.microsoft.com/office/drawing/2014/main" id="{AFA84A30-97C5-7AA0-2849-EC35736C158C}"/>
                  </a:ext>
                </a:extLst>
              </p:cNvPr>
              <p:cNvSpPr txBox="1">
                <a:spLocks noRot="1" noChangeAspect="1" noMove="1" noResize="1" noEditPoints="1" noAdjustHandles="1" noChangeArrowheads="1" noChangeShapeType="1" noTextEdit="1"/>
              </p:cNvSpPr>
              <p:nvPr/>
            </p:nvSpPr>
            <p:spPr>
              <a:xfrm>
                <a:off x="553117" y="5102423"/>
                <a:ext cx="7124538" cy="338554"/>
              </a:xfrm>
              <a:prstGeom prst="rect">
                <a:avLst/>
              </a:prstGeom>
              <a:blipFill>
                <a:blip r:embed="rId5"/>
                <a:stretch>
                  <a:fillRect b="-10714"/>
                </a:stretch>
              </a:blipFill>
            </p:spPr>
            <p:txBody>
              <a:bodyPr/>
              <a:lstStyle/>
              <a:p>
                <a:r>
                  <a:rPr lang="en-ME">
                    <a:noFill/>
                  </a:rPr>
                  <a:t> </a:t>
                </a:r>
              </a:p>
            </p:txBody>
          </p:sp>
        </mc:Fallback>
      </mc:AlternateContent>
      <p:sp>
        <p:nvSpPr>
          <p:cNvPr id="36" name="TextBox 35">
            <a:extLst>
              <a:ext uri="{FF2B5EF4-FFF2-40B4-BE49-F238E27FC236}">
                <a16:creationId xmlns:a16="http://schemas.microsoft.com/office/drawing/2014/main" id="{54EE25EF-E070-4F7F-F001-7BCBFFFC2D1F}"/>
              </a:ext>
            </a:extLst>
          </p:cNvPr>
          <p:cNvSpPr txBox="1"/>
          <p:nvPr/>
        </p:nvSpPr>
        <p:spPr>
          <a:xfrm>
            <a:off x="512737" y="4188023"/>
            <a:ext cx="6219010" cy="338554"/>
          </a:xfrm>
          <a:prstGeom prst="rect">
            <a:avLst/>
          </a:prstGeom>
          <a:noFill/>
        </p:spPr>
        <p:txBody>
          <a:bodyPr wrap="square" rtlCol="0">
            <a:spAutoFit/>
          </a:bodyPr>
          <a:lstStyle>
            <a:defPPr>
              <a:defRPr lang="en-US"/>
            </a:defPPr>
            <a:lvl1pPr>
              <a:defRPr sz="2000" b="0">
                <a:latin typeface="+mn-lt"/>
              </a:defRPr>
            </a:lvl1pPr>
          </a:lstStyle>
          <a:p>
            <a:r>
              <a:rPr lang="en-US" sz="1600" b="1" dirty="0">
                <a:solidFill>
                  <a:srgbClr val="002060"/>
                </a:solidFill>
                <a:latin typeface="Arial" panose="020B0604020202020204" pitchFamily="34" charset="0"/>
                <a:cs typeface="Arial" panose="020B0604020202020204" pitchFamily="34" charset="0"/>
              </a:rPr>
              <a:t>The role of education and political populism</a:t>
            </a:r>
            <a:endParaRPr lang="en-ME" sz="1600" b="1" dirty="0">
              <a:solidFill>
                <a:srgbClr val="002060"/>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33AAEA4D-EA9C-5A24-20E7-F92E78336188}"/>
              </a:ext>
            </a:extLst>
          </p:cNvPr>
          <p:cNvSpPr txBox="1"/>
          <p:nvPr/>
        </p:nvSpPr>
        <p:spPr>
          <a:xfrm>
            <a:off x="512737" y="4870846"/>
            <a:ext cx="6219010" cy="338554"/>
          </a:xfrm>
          <a:prstGeom prst="rect">
            <a:avLst/>
          </a:prstGeom>
          <a:noFill/>
        </p:spPr>
        <p:txBody>
          <a:bodyPr wrap="square" rtlCol="0">
            <a:spAutoFit/>
          </a:bodyPr>
          <a:lstStyle>
            <a:defPPr>
              <a:defRPr lang="en-US"/>
            </a:defPPr>
            <a:lvl1pPr>
              <a:defRPr sz="2000" b="0">
                <a:latin typeface="+mn-lt"/>
              </a:defRPr>
            </a:lvl1pPr>
          </a:lstStyle>
          <a:p>
            <a:r>
              <a:rPr lang="en-US" sz="1600" b="1" dirty="0">
                <a:solidFill>
                  <a:srgbClr val="002060"/>
                </a:solidFill>
                <a:latin typeface="Arial" panose="020B0604020202020204" pitchFamily="34" charset="0"/>
                <a:cs typeface="Arial" panose="020B0604020202020204" pitchFamily="34" charset="0"/>
              </a:rPr>
              <a:t>Trust in institutions and political populism </a:t>
            </a:r>
          </a:p>
        </p:txBody>
      </p:sp>
      <p:sp>
        <p:nvSpPr>
          <p:cNvPr id="38" name="TextBox 37">
            <a:extLst>
              <a:ext uri="{FF2B5EF4-FFF2-40B4-BE49-F238E27FC236}">
                <a16:creationId xmlns:a16="http://schemas.microsoft.com/office/drawing/2014/main" id="{2F18DE4F-9BF6-57A9-E191-FA3E24D314BC}"/>
              </a:ext>
            </a:extLst>
          </p:cNvPr>
          <p:cNvSpPr txBox="1"/>
          <p:nvPr/>
        </p:nvSpPr>
        <p:spPr>
          <a:xfrm>
            <a:off x="457200" y="5556636"/>
            <a:ext cx="5969747" cy="584775"/>
          </a:xfrm>
          <a:prstGeom prst="rect">
            <a:avLst/>
          </a:prstGeom>
          <a:noFill/>
        </p:spPr>
        <p:txBody>
          <a:bodyPr wrap="square" rtlCol="0">
            <a:spAutoFit/>
          </a:bodyPr>
          <a:lstStyle>
            <a:defPPr>
              <a:defRPr lang="en-US"/>
            </a:defPPr>
            <a:lvl1pPr>
              <a:defRPr sz="2000" b="0">
                <a:latin typeface="+mn-lt"/>
              </a:defRPr>
            </a:lvl1pPr>
          </a:lstStyle>
          <a:p>
            <a:r>
              <a:rPr lang="en-US" sz="1600" b="1" dirty="0">
                <a:solidFill>
                  <a:srgbClr val="002060"/>
                </a:solidFill>
                <a:latin typeface="Arial" panose="020B0604020202020204" pitchFamily="34" charset="0"/>
                <a:cs typeface="Arial" panose="020B0604020202020204" pitchFamily="34" charset="0"/>
              </a:rPr>
              <a:t>Systemic differences between countries and political populism</a:t>
            </a:r>
            <a:endParaRPr lang="en-ME" sz="1600" b="1" dirty="0">
              <a:solidFill>
                <a:srgbClr val="002060"/>
              </a:solidFill>
              <a:latin typeface="Arial" panose="020B0604020202020204" pitchFamily="34" charset="0"/>
              <a:cs typeface="Arial" panose="020B0604020202020204" pitchFamily="34" charset="0"/>
            </a:endParaRPr>
          </a:p>
        </p:txBody>
      </p:sp>
      <p:sp>
        <p:nvSpPr>
          <p:cNvPr id="39" name="Content Placeholder 4">
            <a:extLst>
              <a:ext uri="{FF2B5EF4-FFF2-40B4-BE49-F238E27FC236}">
                <a16:creationId xmlns:a16="http://schemas.microsoft.com/office/drawing/2014/main" id="{398D2D8A-4B21-3980-647E-A297161379BA}"/>
              </a:ext>
            </a:extLst>
          </p:cNvPr>
          <p:cNvSpPr>
            <a:spLocks noGrp="1"/>
          </p:cNvSpPr>
          <p:nvPr>
            <p:ph idx="1"/>
          </p:nvPr>
        </p:nvSpPr>
        <p:spPr>
          <a:xfrm>
            <a:off x="275305" y="3886200"/>
            <a:ext cx="3687095" cy="381000"/>
          </a:xfrm>
          <a:noFill/>
        </p:spPr>
        <p:txBody>
          <a:bodyPr>
            <a:normAutofit/>
          </a:bodyPr>
          <a:lstStyle/>
          <a:p>
            <a:r>
              <a:rPr lang="sl-SI" sz="1800" b="1" dirty="0">
                <a:solidFill>
                  <a:srgbClr val="002060"/>
                </a:solidFill>
              </a:rPr>
              <a:t>Alternative model specifications:</a:t>
            </a:r>
          </a:p>
        </p:txBody>
      </p:sp>
      <p:sp>
        <p:nvSpPr>
          <p:cNvPr id="3" name="Content Placeholder 4">
            <a:extLst>
              <a:ext uri="{FF2B5EF4-FFF2-40B4-BE49-F238E27FC236}">
                <a16:creationId xmlns:a16="http://schemas.microsoft.com/office/drawing/2014/main" id="{561B38CD-FC1B-DA8D-7C5F-CC92E66189E2}"/>
              </a:ext>
            </a:extLst>
          </p:cNvPr>
          <p:cNvSpPr txBox="1">
            <a:spLocks/>
          </p:cNvSpPr>
          <p:nvPr/>
        </p:nvSpPr>
        <p:spPr>
          <a:xfrm>
            <a:off x="325463" y="1524000"/>
            <a:ext cx="9580537" cy="2127646"/>
          </a:xfrm>
          <a:prstGeom prst="rect">
            <a:avLst/>
          </a:prstGeom>
          <a:noFill/>
        </p:spPr>
        <p:txBody>
          <a:bodyPr vert="horz" lIns="0" tIns="0" rIns="0" bIns="0" rtlCol="0">
            <a:normAutofit/>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r>
              <a:rPr lang="sl-SI" sz="1800" b="1" dirty="0">
                <a:solidFill>
                  <a:srgbClr val="002060"/>
                </a:solidFill>
              </a:rPr>
              <a:t>Robustness specifications </a:t>
            </a:r>
            <a:r>
              <a:rPr lang="sl-SI" sz="1800" dirty="0">
                <a:solidFill>
                  <a:srgbClr val="002060"/>
                </a:solidFill>
              </a:rPr>
              <a:t>due to methodlogical issues</a:t>
            </a:r>
            <a:r>
              <a:rPr lang="sl-SI" sz="1800" b="1" dirty="0">
                <a:solidFill>
                  <a:srgbClr val="002060"/>
                </a:solidFill>
              </a:rPr>
              <a:t>:</a:t>
            </a:r>
          </a:p>
          <a:p>
            <a:pPr marL="285750" indent="-285750">
              <a:buFont typeface="Arial" panose="020B0604020202020204" pitchFamily="34" charset="0"/>
              <a:buChar char="•"/>
            </a:pPr>
            <a:r>
              <a:rPr lang="en-GB" sz="1600" dirty="0">
                <a:solidFill>
                  <a:srgbClr val="002060"/>
                </a:solidFill>
              </a:rPr>
              <a:t>Sensitivity of the baseline results </a:t>
            </a:r>
            <a:r>
              <a:rPr lang="en-GB" sz="1600" b="1" dirty="0">
                <a:solidFill>
                  <a:srgbClr val="002060"/>
                </a:solidFill>
              </a:rPr>
              <a:t>to ideological classification of political parties </a:t>
            </a:r>
            <a:r>
              <a:rPr lang="en-GB" sz="1600" dirty="0">
                <a:solidFill>
                  <a:srgbClr val="002060"/>
                </a:solidFill>
              </a:rPr>
              <a:t>– Timbro database </a:t>
            </a:r>
            <a:endParaRPr lang="sl-SI" sz="1600" dirty="0">
              <a:solidFill>
                <a:srgbClr val="002060"/>
              </a:solidFill>
            </a:endParaRPr>
          </a:p>
          <a:p>
            <a:pPr marL="285750" indent="-285750">
              <a:buFont typeface="Arial" panose="020B0604020202020204" pitchFamily="34" charset="0"/>
              <a:buChar char="•"/>
            </a:pPr>
            <a:r>
              <a:rPr lang="sl-SI" sz="1600" b="1" dirty="0">
                <a:solidFill>
                  <a:srgbClr val="002060"/>
                </a:solidFill>
              </a:rPr>
              <a:t>Voter turnout enodgenity </a:t>
            </a:r>
          </a:p>
          <a:p>
            <a:pPr marL="457200" lvl="2" indent="-285750"/>
            <a:r>
              <a:rPr lang="sl-SI" sz="1450" dirty="0">
                <a:solidFill>
                  <a:srgbClr val="002060"/>
                </a:solidFill>
              </a:rPr>
              <a:t>Baseline model without voter turnout FE estimation</a:t>
            </a:r>
          </a:p>
          <a:p>
            <a:pPr marL="457200" lvl="2" indent="-285750"/>
            <a:r>
              <a:rPr lang="sl-SI" sz="1450" dirty="0">
                <a:solidFill>
                  <a:srgbClr val="002060"/>
                </a:solidFill>
              </a:rPr>
              <a:t>Baseline model including voter turnout GMM estimation </a:t>
            </a:r>
          </a:p>
          <a:p>
            <a:pPr marL="285750" indent="-285750">
              <a:buFont typeface="Arial" panose="020B0604020202020204" pitchFamily="34" charset="0"/>
              <a:buChar char="•"/>
            </a:pPr>
            <a:r>
              <a:rPr lang="en-GB" sz="1600" b="1" dirty="0">
                <a:solidFill>
                  <a:srgbClr val="002060"/>
                </a:solidFill>
              </a:rPr>
              <a:t>The effect of election year on data structure </a:t>
            </a:r>
            <a:r>
              <a:rPr lang="en-GB" sz="1600" dirty="0">
                <a:solidFill>
                  <a:srgbClr val="002060"/>
                </a:solidFill>
              </a:rPr>
              <a:t>– estimation of the baseline model only for election years. </a:t>
            </a:r>
          </a:p>
          <a:p>
            <a:pPr marL="285750" indent="-285750">
              <a:buFont typeface="Arial" panose="020B0604020202020204" pitchFamily="34" charset="0"/>
              <a:buChar char="•"/>
            </a:pPr>
            <a:endParaRPr lang="sl-SI" sz="1600" dirty="0">
              <a:solidFill>
                <a:srgbClr val="002060"/>
              </a:solidFill>
            </a:endParaRPr>
          </a:p>
          <a:p>
            <a:pPr marL="285750" indent="-285750">
              <a:buFont typeface="Arial" panose="020B0604020202020204" pitchFamily="34" charset="0"/>
              <a:buChar char="•"/>
            </a:pPr>
            <a:endParaRPr lang="sl-SI" sz="1600" b="1" dirty="0">
              <a:solidFill>
                <a:srgbClr val="002060"/>
              </a:solidFill>
            </a:endParaRPr>
          </a:p>
        </p:txBody>
      </p:sp>
    </p:spTree>
    <p:extLst>
      <p:ext uri="{BB962C8B-B14F-4D97-AF65-F5344CB8AC3E}">
        <p14:creationId xmlns:p14="http://schemas.microsoft.com/office/powerpoint/2010/main" val="20162216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build="p"/>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41EC9-5F5E-CB12-7976-DF737D31CC4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0CD193-5493-2DD8-AFB0-D0EB4DF9577D}"/>
              </a:ext>
            </a:extLst>
          </p:cNvPr>
          <p:cNvSpPr>
            <a:spLocks noGrp="1"/>
          </p:cNvSpPr>
          <p:nvPr>
            <p:ph type="sldNum" sz="quarter" idx="12"/>
          </p:nvPr>
        </p:nvSpPr>
        <p:spPr/>
        <p:txBody>
          <a:bodyPr/>
          <a:lstStyle/>
          <a:p>
            <a:pPr>
              <a:defRPr/>
            </a:pPr>
            <a:endParaRPr lang="en-US" dirty="0"/>
          </a:p>
        </p:txBody>
      </p:sp>
      <p:pic>
        <p:nvPicPr>
          <p:cNvPr id="6" name="Picture 5">
            <a:extLst>
              <a:ext uri="{FF2B5EF4-FFF2-40B4-BE49-F238E27FC236}">
                <a16:creationId xmlns:a16="http://schemas.microsoft.com/office/drawing/2014/main" id="{EB840C62-45A0-D08A-E657-89A3E3E44D73}"/>
              </a:ext>
            </a:extLst>
          </p:cNvPr>
          <p:cNvPicPr>
            <a:picLocks noChangeAspect="1"/>
          </p:cNvPicPr>
          <p:nvPr/>
        </p:nvPicPr>
        <p:blipFill>
          <a:blip r:embed="rId3"/>
          <a:srcRect t="4990"/>
          <a:stretch>
            <a:fillRect/>
          </a:stretch>
        </p:blipFill>
        <p:spPr>
          <a:xfrm>
            <a:off x="1752600" y="1371072"/>
            <a:ext cx="6753946" cy="4469936"/>
          </a:xfrm>
          <a:prstGeom prst="rect">
            <a:avLst/>
          </a:prstGeom>
        </p:spPr>
      </p:pic>
      <p:pic>
        <p:nvPicPr>
          <p:cNvPr id="7" name="Picture 6">
            <a:extLst>
              <a:ext uri="{FF2B5EF4-FFF2-40B4-BE49-F238E27FC236}">
                <a16:creationId xmlns:a16="http://schemas.microsoft.com/office/drawing/2014/main" id="{B28EFD6D-6D80-AFA6-E608-116EC2517B1A}"/>
              </a:ext>
            </a:extLst>
          </p:cNvPr>
          <p:cNvPicPr>
            <a:picLocks noChangeAspect="1"/>
          </p:cNvPicPr>
          <p:nvPr/>
        </p:nvPicPr>
        <p:blipFill>
          <a:blip r:embed="rId4"/>
          <a:srcRect t="4990"/>
          <a:stretch>
            <a:fillRect/>
          </a:stretch>
        </p:blipFill>
        <p:spPr>
          <a:xfrm>
            <a:off x="1752600" y="1371072"/>
            <a:ext cx="6753947" cy="4469936"/>
          </a:xfrm>
          <a:prstGeom prst="rect">
            <a:avLst/>
          </a:prstGeom>
        </p:spPr>
      </p:pic>
      <p:sp>
        <p:nvSpPr>
          <p:cNvPr id="11" name="Text Placeholder 4">
            <a:extLst>
              <a:ext uri="{FF2B5EF4-FFF2-40B4-BE49-F238E27FC236}">
                <a16:creationId xmlns:a16="http://schemas.microsoft.com/office/drawing/2014/main" id="{7D11EBB2-3CC4-A871-3C38-973D7AE20DE2}"/>
              </a:ext>
            </a:extLst>
          </p:cNvPr>
          <p:cNvSpPr txBox="1">
            <a:spLocks/>
          </p:cNvSpPr>
          <p:nvPr/>
        </p:nvSpPr>
        <p:spPr>
          <a:xfrm>
            <a:off x="808507" y="5721664"/>
            <a:ext cx="8641373" cy="1003315"/>
          </a:xfrm>
          <a:prstGeom prst="rect">
            <a:avLst/>
          </a:prstGeom>
          <a:solidFill>
            <a:schemeClr val="bg1">
              <a:lumMod val="95000"/>
            </a:schemeClr>
          </a:solidFill>
          <a:ln w="3175">
            <a:solidFill>
              <a:schemeClr val="bg1">
                <a:lumMod val="75000"/>
              </a:schemeClr>
            </a:solidFill>
          </a:ln>
        </p:spPr>
        <p:txBody>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0" lvl="2" indent="0" algn="just" defTabSz="779173">
              <a:spcBef>
                <a:spcPts val="341"/>
              </a:spcBef>
              <a:buClr>
                <a:srgbClr val="7F7F7F"/>
              </a:buClr>
              <a:buNone/>
            </a:pPr>
            <a:r>
              <a:rPr lang="sr-Latn-ME" sz="1846" b="1" dirty="0">
                <a:solidFill>
                  <a:srgbClr val="002060"/>
                </a:solidFill>
              </a:rPr>
              <a:t>Income inequality and unemployment </a:t>
            </a:r>
            <a:r>
              <a:rPr lang="sr-Latn-ME" sz="1846" dirty="0">
                <a:solidFill>
                  <a:srgbClr val="002060"/>
                </a:solidFill>
              </a:rPr>
              <a:t>are main</a:t>
            </a:r>
            <a:r>
              <a:rPr lang="sr-Latn-ME" sz="1846" b="1" dirty="0">
                <a:solidFill>
                  <a:srgbClr val="002060"/>
                </a:solidFill>
              </a:rPr>
              <a:t> </a:t>
            </a:r>
            <a:r>
              <a:rPr lang="sr-Latn-ME" sz="1846" dirty="0">
                <a:solidFill>
                  <a:srgbClr val="002060"/>
                </a:solidFill>
              </a:rPr>
              <a:t>drivers of </a:t>
            </a:r>
            <a:r>
              <a:rPr lang="sr-Latn-ME" sz="1846" dirty="0">
                <a:solidFill>
                  <a:srgbClr val="C00000"/>
                </a:solidFill>
              </a:rPr>
              <a:t>left-wing populism,</a:t>
            </a:r>
            <a:r>
              <a:rPr lang="sr-Latn-ME" sz="1846" b="1" dirty="0">
                <a:solidFill>
                  <a:srgbClr val="002060"/>
                </a:solidFill>
              </a:rPr>
              <a:t> immigration </a:t>
            </a:r>
            <a:r>
              <a:rPr lang="sr-Latn-ME" sz="1846" dirty="0">
                <a:solidFill>
                  <a:srgbClr val="002060"/>
                </a:solidFill>
              </a:rPr>
              <a:t>and </a:t>
            </a:r>
            <a:r>
              <a:rPr lang="sr-Latn-ME" sz="1846" b="1" dirty="0">
                <a:solidFill>
                  <a:srgbClr val="002060"/>
                </a:solidFill>
              </a:rPr>
              <a:t>voter turnout </a:t>
            </a:r>
            <a:r>
              <a:rPr lang="sr-Latn-ME" sz="1846" dirty="0">
                <a:solidFill>
                  <a:srgbClr val="002060"/>
                </a:solidFill>
              </a:rPr>
              <a:t>decrease support for the left, while </a:t>
            </a:r>
            <a:r>
              <a:rPr lang="sr-Latn-ME" sz="1846" b="1" dirty="0">
                <a:solidFill>
                  <a:srgbClr val="002060"/>
                </a:solidFill>
              </a:rPr>
              <a:t>trade and financial globalization</a:t>
            </a:r>
            <a:r>
              <a:rPr lang="sr-Latn-ME" sz="1846" dirty="0">
                <a:solidFill>
                  <a:srgbClr val="002060"/>
                </a:solidFill>
              </a:rPr>
              <a:t> have small positive, statistically significant effect. </a:t>
            </a:r>
            <a:endParaRPr lang="sl-SI" sz="2000" dirty="0">
              <a:solidFill>
                <a:srgbClr val="002060"/>
              </a:solidFill>
            </a:endParaRPr>
          </a:p>
          <a:p>
            <a:pPr lvl="2" defTabSz="779173">
              <a:spcBef>
                <a:spcPts val="341"/>
              </a:spcBef>
              <a:buClr>
                <a:srgbClr val="7F7F7F"/>
              </a:buClr>
            </a:pPr>
            <a:endParaRPr lang="sl-SI" sz="1846" b="1" dirty="0">
              <a:solidFill>
                <a:srgbClr val="002060"/>
              </a:solidFill>
            </a:endParaRPr>
          </a:p>
        </p:txBody>
      </p:sp>
      <p:sp>
        <p:nvSpPr>
          <p:cNvPr id="5" name="Title 3">
            <a:extLst>
              <a:ext uri="{FF2B5EF4-FFF2-40B4-BE49-F238E27FC236}">
                <a16:creationId xmlns:a16="http://schemas.microsoft.com/office/drawing/2014/main" id="{46EE14DA-37A8-C366-0EC6-B15959DB6873}"/>
              </a:ext>
            </a:extLst>
          </p:cNvPr>
          <p:cNvSpPr>
            <a:spLocks noGrp="1"/>
          </p:cNvSpPr>
          <p:nvPr>
            <p:ph type="title"/>
          </p:nvPr>
        </p:nvSpPr>
        <p:spPr>
          <a:xfrm>
            <a:off x="583317" y="533400"/>
            <a:ext cx="5207883" cy="433388"/>
          </a:xfrm>
        </p:spPr>
        <p:txBody>
          <a:bodyPr>
            <a:noAutofit/>
          </a:bodyPr>
          <a:lstStyle/>
          <a:p>
            <a:r>
              <a:rPr lang="en-GB" dirty="0">
                <a:solidFill>
                  <a:srgbClr val="002060"/>
                </a:solidFill>
                <a:cs typeface="Arial" panose="020B0604020202020204" pitchFamily="34" charset="0"/>
              </a:rPr>
              <a:t>Chapter 4 - Results and contribution</a:t>
            </a:r>
            <a:endParaRPr lang="en-ME" dirty="0">
              <a:solidFill>
                <a:srgbClr val="002060"/>
              </a:solidFill>
              <a:cs typeface="Arial" panose="020B0604020202020204" pitchFamily="34" charset="0"/>
            </a:endParaRPr>
          </a:p>
        </p:txBody>
      </p:sp>
      <p:sp>
        <p:nvSpPr>
          <p:cNvPr id="9" name="TextBox 8">
            <a:extLst>
              <a:ext uri="{FF2B5EF4-FFF2-40B4-BE49-F238E27FC236}">
                <a16:creationId xmlns:a16="http://schemas.microsoft.com/office/drawing/2014/main" id="{767050FF-FDB0-0287-C8D2-526C2CE69EBC}"/>
              </a:ext>
            </a:extLst>
          </p:cNvPr>
          <p:cNvSpPr txBox="1"/>
          <p:nvPr/>
        </p:nvSpPr>
        <p:spPr>
          <a:xfrm>
            <a:off x="1752600" y="1066800"/>
            <a:ext cx="6630157" cy="293721"/>
          </a:xfrm>
          <a:prstGeom prst="rect">
            <a:avLst/>
          </a:prstGeom>
          <a:solidFill>
            <a:schemeClr val="bg1"/>
          </a:solidFill>
        </p:spPr>
        <p:txBody>
          <a:bodyPr wrap="square" lIns="54000" tIns="54000" rIns="54000" bIns="54000" rtlCol="0">
            <a:spAutoFit/>
          </a:bodyPr>
          <a:lstStyle/>
          <a:p>
            <a:r>
              <a:rPr lang="en-ME" sz="1200" b="1" dirty="0"/>
              <a:t>Table 6: Drivers of left-wing populism </a:t>
            </a:r>
          </a:p>
        </p:txBody>
      </p:sp>
    </p:spTree>
    <p:extLst>
      <p:ext uri="{BB962C8B-B14F-4D97-AF65-F5344CB8AC3E}">
        <p14:creationId xmlns:p14="http://schemas.microsoft.com/office/powerpoint/2010/main" val="151826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48E7D5F-BF8B-CA07-B83A-38AA0ED39656}"/>
              </a:ext>
            </a:extLst>
          </p:cNvPr>
          <p:cNvSpPr>
            <a:spLocks noGrp="1"/>
          </p:cNvSpPr>
          <p:nvPr>
            <p:ph type="sldNum" sz="quarter" idx="12"/>
          </p:nvPr>
        </p:nvSpPr>
        <p:spPr/>
        <p:txBody>
          <a:bodyPr/>
          <a:lstStyle/>
          <a:p>
            <a:pPr>
              <a:defRPr/>
            </a:pPr>
            <a:endParaRPr lang="en-US" dirty="0"/>
          </a:p>
        </p:txBody>
      </p:sp>
      <p:pic>
        <p:nvPicPr>
          <p:cNvPr id="5" name="Picture 4">
            <a:extLst>
              <a:ext uri="{FF2B5EF4-FFF2-40B4-BE49-F238E27FC236}">
                <a16:creationId xmlns:a16="http://schemas.microsoft.com/office/drawing/2014/main" id="{4947686E-3460-C4E9-20AB-ECFD2ECFF111}"/>
              </a:ext>
            </a:extLst>
          </p:cNvPr>
          <p:cNvPicPr>
            <a:picLocks noChangeAspect="1"/>
          </p:cNvPicPr>
          <p:nvPr/>
        </p:nvPicPr>
        <p:blipFill>
          <a:blip r:embed="rId3"/>
          <a:srcRect t="4789"/>
          <a:stretch>
            <a:fillRect/>
          </a:stretch>
        </p:blipFill>
        <p:spPr>
          <a:xfrm>
            <a:off x="1661098" y="1371600"/>
            <a:ext cx="6292903" cy="4544862"/>
          </a:xfrm>
          <a:prstGeom prst="rect">
            <a:avLst/>
          </a:prstGeom>
        </p:spPr>
      </p:pic>
      <p:pic>
        <p:nvPicPr>
          <p:cNvPr id="7" name="Picture 6">
            <a:extLst>
              <a:ext uri="{FF2B5EF4-FFF2-40B4-BE49-F238E27FC236}">
                <a16:creationId xmlns:a16="http://schemas.microsoft.com/office/drawing/2014/main" id="{BAE545ED-3623-34D3-1D0E-CF971725FE4D}"/>
              </a:ext>
            </a:extLst>
          </p:cNvPr>
          <p:cNvPicPr>
            <a:picLocks noChangeAspect="1"/>
          </p:cNvPicPr>
          <p:nvPr/>
        </p:nvPicPr>
        <p:blipFill>
          <a:blip r:embed="rId4"/>
          <a:srcRect t="10818"/>
          <a:stretch>
            <a:fillRect/>
          </a:stretch>
        </p:blipFill>
        <p:spPr>
          <a:xfrm>
            <a:off x="1661097" y="1371600"/>
            <a:ext cx="6292903" cy="4544862"/>
          </a:xfrm>
          <a:prstGeom prst="rect">
            <a:avLst/>
          </a:prstGeom>
        </p:spPr>
      </p:pic>
      <p:sp>
        <p:nvSpPr>
          <p:cNvPr id="10" name="Text Placeholder 4">
            <a:extLst>
              <a:ext uri="{FF2B5EF4-FFF2-40B4-BE49-F238E27FC236}">
                <a16:creationId xmlns:a16="http://schemas.microsoft.com/office/drawing/2014/main" id="{F422B670-9C58-4C31-B07D-1A68E73464F8}"/>
              </a:ext>
            </a:extLst>
          </p:cNvPr>
          <p:cNvSpPr txBox="1">
            <a:spLocks/>
          </p:cNvSpPr>
          <p:nvPr/>
        </p:nvSpPr>
        <p:spPr>
          <a:xfrm>
            <a:off x="685800" y="5715000"/>
            <a:ext cx="8641373" cy="1003315"/>
          </a:xfrm>
          <a:prstGeom prst="rect">
            <a:avLst/>
          </a:prstGeom>
          <a:solidFill>
            <a:schemeClr val="bg1">
              <a:lumMod val="95000"/>
            </a:schemeClr>
          </a:solidFill>
          <a:ln w="3175">
            <a:solidFill>
              <a:schemeClr val="bg1">
                <a:lumMod val="75000"/>
              </a:schemeClr>
            </a:solidFill>
          </a:ln>
        </p:spPr>
        <p:txBody>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0" lvl="2" indent="0" algn="just" defTabSz="779173">
              <a:spcBef>
                <a:spcPts val="341"/>
              </a:spcBef>
              <a:buClr>
                <a:srgbClr val="7F7F7F"/>
              </a:buClr>
              <a:buNone/>
            </a:pPr>
            <a:r>
              <a:rPr lang="sr-Latn-ME" sz="1846" dirty="0">
                <a:solidFill>
                  <a:srgbClr val="002060"/>
                </a:solidFill>
              </a:rPr>
              <a:t>Higher exposure to </a:t>
            </a:r>
            <a:r>
              <a:rPr lang="sr-Latn-ME" sz="1846" b="1" dirty="0">
                <a:solidFill>
                  <a:srgbClr val="002060"/>
                </a:solidFill>
              </a:rPr>
              <a:t>financial and trade globalization, </a:t>
            </a:r>
            <a:r>
              <a:rPr lang="sr-Latn-ME" sz="1846" dirty="0">
                <a:solidFill>
                  <a:srgbClr val="002060"/>
                </a:solidFill>
              </a:rPr>
              <a:t>as well as </a:t>
            </a:r>
            <a:r>
              <a:rPr lang="sr-Latn-ME" sz="1846" b="1" dirty="0">
                <a:solidFill>
                  <a:srgbClr val="002060"/>
                </a:solidFill>
              </a:rPr>
              <a:t>immigration drive </a:t>
            </a:r>
            <a:r>
              <a:rPr lang="sr-Latn-ME" sz="1846" dirty="0">
                <a:solidFill>
                  <a:srgbClr val="C00000"/>
                </a:solidFill>
              </a:rPr>
              <a:t>right-wing populism,</a:t>
            </a:r>
            <a:r>
              <a:rPr lang="sr-Latn-ME" sz="1846" b="1" dirty="0">
                <a:solidFill>
                  <a:srgbClr val="002060"/>
                </a:solidFill>
              </a:rPr>
              <a:t> voter turnout  and unemployment </a:t>
            </a:r>
            <a:r>
              <a:rPr lang="sr-Latn-ME" sz="1846" dirty="0">
                <a:solidFill>
                  <a:srgbClr val="002060"/>
                </a:solidFill>
              </a:rPr>
              <a:t>decrease support for the right. </a:t>
            </a:r>
            <a:endParaRPr lang="sl-SI" sz="2000" dirty="0">
              <a:solidFill>
                <a:srgbClr val="002060"/>
              </a:solidFill>
            </a:endParaRPr>
          </a:p>
          <a:p>
            <a:pPr lvl="2" defTabSz="779173">
              <a:spcBef>
                <a:spcPts val="341"/>
              </a:spcBef>
              <a:buClr>
                <a:srgbClr val="7F7F7F"/>
              </a:buClr>
            </a:pPr>
            <a:endParaRPr lang="sl-SI" sz="1846" b="1" dirty="0">
              <a:solidFill>
                <a:srgbClr val="002060"/>
              </a:solidFill>
            </a:endParaRPr>
          </a:p>
        </p:txBody>
      </p:sp>
      <p:sp>
        <p:nvSpPr>
          <p:cNvPr id="9" name="Title 3">
            <a:extLst>
              <a:ext uri="{FF2B5EF4-FFF2-40B4-BE49-F238E27FC236}">
                <a16:creationId xmlns:a16="http://schemas.microsoft.com/office/drawing/2014/main" id="{8158B0DE-E1B1-723A-7A1C-85F2C799AAD8}"/>
              </a:ext>
            </a:extLst>
          </p:cNvPr>
          <p:cNvSpPr>
            <a:spLocks noGrp="1"/>
          </p:cNvSpPr>
          <p:nvPr>
            <p:ph type="title"/>
          </p:nvPr>
        </p:nvSpPr>
        <p:spPr>
          <a:xfrm>
            <a:off x="583317" y="533400"/>
            <a:ext cx="5207883" cy="433388"/>
          </a:xfrm>
        </p:spPr>
        <p:txBody>
          <a:bodyPr>
            <a:noAutofit/>
          </a:bodyPr>
          <a:lstStyle/>
          <a:p>
            <a:r>
              <a:rPr lang="en-GB" dirty="0">
                <a:solidFill>
                  <a:srgbClr val="002060"/>
                </a:solidFill>
                <a:cs typeface="Arial" panose="020B0604020202020204" pitchFamily="34" charset="0"/>
              </a:rPr>
              <a:t>Chapter 4 - Results and contribution</a:t>
            </a:r>
            <a:endParaRPr lang="en-ME" dirty="0">
              <a:solidFill>
                <a:srgbClr val="002060"/>
              </a:solidFill>
              <a:cs typeface="Arial" panose="020B0604020202020204" pitchFamily="34" charset="0"/>
            </a:endParaRPr>
          </a:p>
        </p:txBody>
      </p:sp>
      <p:sp>
        <p:nvSpPr>
          <p:cNvPr id="11" name="TextBox 10">
            <a:extLst>
              <a:ext uri="{FF2B5EF4-FFF2-40B4-BE49-F238E27FC236}">
                <a16:creationId xmlns:a16="http://schemas.microsoft.com/office/drawing/2014/main" id="{C4279E82-0414-3EBF-61D0-9BD95FA82EDF}"/>
              </a:ext>
            </a:extLst>
          </p:cNvPr>
          <p:cNvSpPr txBox="1"/>
          <p:nvPr/>
        </p:nvSpPr>
        <p:spPr>
          <a:xfrm>
            <a:off x="1600200" y="1066800"/>
            <a:ext cx="6630157" cy="293721"/>
          </a:xfrm>
          <a:prstGeom prst="rect">
            <a:avLst/>
          </a:prstGeom>
          <a:solidFill>
            <a:schemeClr val="bg1"/>
          </a:solidFill>
        </p:spPr>
        <p:txBody>
          <a:bodyPr wrap="square" lIns="54000" tIns="54000" rIns="54000" bIns="54000" rtlCol="0">
            <a:spAutoFit/>
          </a:bodyPr>
          <a:lstStyle/>
          <a:p>
            <a:r>
              <a:rPr lang="en-ME" sz="1200" b="1" dirty="0"/>
              <a:t>Table 7: Drivers of right-wing populism </a:t>
            </a:r>
          </a:p>
        </p:txBody>
      </p:sp>
    </p:spTree>
    <p:extLst>
      <p:ext uri="{BB962C8B-B14F-4D97-AF65-F5344CB8AC3E}">
        <p14:creationId xmlns:p14="http://schemas.microsoft.com/office/powerpoint/2010/main" val="15013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D3B5551-C282-7908-DC35-CF8C940A9799}"/>
              </a:ext>
            </a:extLst>
          </p:cNvPr>
          <p:cNvSpPr>
            <a:spLocks noGrp="1"/>
          </p:cNvSpPr>
          <p:nvPr>
            <p:ph type="sldNum" sz="quarter" idx="12"/>
          </p:nvPr>
        </p:nvSpPr>
        <p:spPr/>
        <p:txBody>
          <a:bodyPr/>
          <a:lstStyle/>
          <a:p>
            <a:pPr>
              <a:defRPr/>
            </a:pPr>
            <a:endParaRPr lang="en-US" dirty="0"/>
          </a:p>
        </p:txBody>
      </p:sp>
      <p:sp>
        <p:nvSpPr>
          <p:cNvPr id="17" name="Rounded Rectangle 1">
            <a:extLst>
              <a:ext uri="{FF2B5EF4-FFF2-40B4-BE49-F238E27FC236}">
                <a16:creationId xmlns:a16="http://schemas.microsoft.com/office/drawing/2014/main" id="{916CA114-404A-F364-9610-3E49DD96F781}"/>
              </a:ext>
            </a:extLst>
          </p:cNvPr>
          <p:cNvSpPr/>
          <p:nvPr/>
        </p:nvSpPr>
        <p:spPr>
          <a:xfrm>
            <a:off x="1180691" y="4047431"/>
            <a:ext cx="3200809" cy="790575"/>
          </a:xfrm>
          <a:custGeom>
            <a:avLst/>
            <a:gdLst/>
            <a:ahLst/>
            <a:cxnLst/>
            <a:rect l="0" t="0" r="0" b="0"/>
            <a:pathLst>
              <a:path w="3200809" h="790575">
                <a:moveTo>
                  <a:pt x="3086509" y="733425"/>
                </a:moveTo>
                <a:cubicBezTo>
                  <a:pt x="3086509" y="701859"/>
                  <a:pt x="3112093" y="676275"/>
                  <a:pt x="3143659" y="676275"/>
                </a:cubicBezTo>
                <a:cubicBezTo>
                  <a:pt x="3175225" y="676275"/>
                  <a:pt x="3200809" y="701859"/>
                  <a:pt x="3200809" y="733425"/>
                </a:cubicBezTo>
                <a:cubicBezTo>
                  <a:pt x="3200809" y="764990"/>
                  <a:pt x="3175225" y="790575"/>
                  <a:pt x="3143659" y="790575"/>
                </a:cubicBezTo>
                <a:cubicBezTo>
                  <a:pt x="3112093" y="790575"/>
                  <a:pt x="3086509" y="764990"/>
                  <a:pt x="3086509" y="733425"/>
                </a:cubicBezTo>
                <a:close/>
                <a:moveTo>
                  <a:pt x="0" y="276225"/>
                </a:moveTo>
                <a:cubicBezTo>
                  <a:pt x="0" y="244659"/>
                  <a:pt x="25679" y="219075"/>
                  <a:pt x="57359" y="219075"/>
                </a:cubicBezTo>
                <a:cubicBezTo>
                  <a:pt x="89030" y="219075"/>
                  <a:pt x="114709" y="244659"/>
                  <a:pt x="114709" y="276225"/>
                </a:cubicBezTo>
                <a:cubicBezTo>
                  <a:pt x="114709" y="307790"/>
                  <a:pt x="89030" y="333375"/>
                  <a:pt x="57359" y="333375"/>
                </a:cubicBezTo>
                <a:cubicBezTo>
                  <a:pt x="25679" y="333375"/>
                  <a:pt x="0" y="307790"/>
                  <a:pt x="0" y="276225"/>
                </a:cubicBezTo>
                <a:close/>
                <a:moveTo>
                  <a:pt x="3143659" y="676275"/>
                </a:moveTo>
                <a:lnTo>
                  <a:pt x="3143659" y="454818"/>
                </a:lnTo>
                <a:moveTo>
                  <a:pt x="57559" y="0"/>
                </a:moveTo>
                <a:lnTo>
                  <a:pt x="57559" y="219075"/>
                </a:lnTo>
                <a:moveTo>
                  <a:pt x="1767478" y="529523"/>
                </a:moveTo>
                <a:lnTo>
                  <a:pt x="3087481" y="724947"/>
                </a:lnTo>
                <a:moveTo>
                  <a:pt x="1448190" y="482288"/>
                </a:moveTo>
                <a:lnTo>
                  <a:pt x="114566" y="284835"/>
                </a:lnTo>
              </a:path>
            </a:pathLst>
          </a:custGeom>
          <a:noFill/>
          <a:ln w="14287">
            <a:solidFill>
              <a:srgbClr val="969696"/>
            </a:solidFill>
          </a:ln>
        </p:spPr>
        <p:txBody>
          <a:bodyPr rtlCol="0" anchor="ctr"/>
          <a:lstStyle/>
          <a:p>
            <a:pPr algn="ctr"/>
            <a:endParaRPr>
              <a:latin typeface="Arial" panose="020B0604020202020204" pitchFamily="34" charset="0"/>
              <a:cs typeface="Arial" panose="020B0604020202020204" pitchFamily="34" charset="0"/>
            </a:endParaRPr>
          </a:p>
        </p:txBody>
      </p:sp>
      <p:grpSp>
        <p:nvGrpSpPr>
          <p:cNvPr id="18" name="Group 17">
            <a:extLst>
              <a:ext uri="{FF2B5EF4-FFF2-40B4-BE49-F238E27FC236}">
                <a16:creationId xmlns:a16="http://schemas.microsoft.com/office/drawing/2014/main" id="{F256CAF3-D562-F70E-939F-2D4DE2CA5162}"/>
              </a:ext>
            </a:extLst>
          </p:cNvPr>
          <p:cNvGrpSpPr/>
          <p:nvPr/>
        </p:nvGrpSpPr>
        <p:grpSpPr>
          <a:xfrm>
            <a:off x="2329796" y="4399856"/>
            <a:ext cx="903008" cy="1123949"/>
            <a:chOff x="2405996" y="2419350"/>
            <a:chExt cx="903008" cy="1123949"/>
          </a:xfrm>
        </p:grpSpPr>
        <p:sp>
          <p:nvSpPr>
            <p:cNvPr id="19" name="Rounded Rectangle 2">
              <a:extLst>
                <a:ext uri="{FF2B5EF4-FFF2-40B4-BE49-F238E27FC236}">
                  <a16:creationId xmlns:a16="http://schemas.microsoft.com/office/drawing/2014/main" id="{75AC1334-AFB1-B808-B515-3F9EB9EB4C74}"/>
                </a:ext>
              </a:extLst>
            </p:cNvPr>
            <p:cNvSpPr/>
            <p:nvPr/>
          </p:nvSpPr>
          <p:spPr>
            <a:xfrm>
              <a:off x="2405996" y="2419350"/>
              <a:ext cx="903008" cy="1123949"/>
            </a:xfrm>
            <a:custGeom>
              <a:avLst/>
              <a:gdLst/>
              <a:ahLst/>
              <a:cxnLst/>
              <a:rect l="0" t="0" r="0" b="0"/>
              <a:pathLst>
                <a:path w="903008" h="1123949">
                  <a:moveTo>
                    <a:pt x="599236" y="114814"/>
                  </a:moveTo>
                  <a:lnTo>
                    <a:pt x="897369" y="1086992"/>
                  </a:lnTo>
                  <a:cubicBezTo>
                    <a:pt x="903008" y="1105366"/>
                    <a:pt x="889263" y="1123949"/>
                    <a:pt x="870051" y="1123949"/>
                  </a:cubicBezTo>
                  <a:lnTo>
                    <a:pt x="32956" y="1123949"/>
                  </a:lnTo>
                  <a:cubicBezTo>
                    <a:pt x="13735" y="1123949"/>
                    <a:pt x="0" y="1105366"/>
                    <a:pt x="5638" y="1086992"/>
                  </a:cubicBezTo>
                  <a:lnTo>
                    <a:pt x="303790" y="114747"/>
                  </a:lnTo>
                  <a:cubicBezTo>
                    <a:pt x="320544" y="48787"/>
                    <a:pt x="380323" y="0"/>
                    <a:pt x="451504" y="0"/>
                  </a:cubicBezTo>
                  <a:cubicBezTo>
                    <a:pt x="522703" y="0"/>
                    <a:pt x="582491" y="48825"/>
                    <a:pt x="599236" y="114814"/>
                  </a:cubicBezTo>
                  <a:close/>
                  <a:moveTo>
                    <a:pt x="451504" y="219074"/>
                  </a:moveTo>
                  <a:cubicBezTo>
                    <a:pt x="488327" y="219074"/>
                    <a:pt x="518179" y="189223"/>
                    <a:pt x="518179" y="152399"/>
                  </a:cubicBezTo>
                  <a:cubicBezTo>
                    <a:pt x="518179" y="115576"/>
                    <a:pt x="488327" y="85724"/>
                    <a:pt x="451504" y="85724"/>
                  </a:cubicBezTo>
                  <a:cubicBezTo>
                    <a:pt x="414680" y="85724"/>
                    <a:pt x="384829" y="115576"/>
                    <a:pt x="384829" y="152399"/>
                  </a:cubicBezTo>
                  <a:cubicBezTo>
                    <a:pt x="384829" y="189223"/>
                    <a:pt x="414680" y="219074"/>
                    <a:pt x="451504" y="219074"/>
                  </a:cubicBezTo>
                  <a:close/>
                </a:path>
              </a:pathLst>
            </a:custGeom>
            <a:solidFill>
              <a:srgbClr val="F5F5F5"/>
            </a:solidFill>
            <a:ln>
              <a:noFill/>
            </a:ln>
          </p:spPr>
          <p:txBody>
            <a:bodyPr rtlCol="0" anchor="ctr"/>
            <a:lstStyle/>
            <a:p>
              <a:pPr algn="ctr"/>
              <a:endParaRPr>
                <a:latin typeface="Arial" panose="020B0604020202020204" pitchFamily="34" charset="0"/>
                <a:cs typeface="Arial" panose="020B0604020202020204" pitchFamily="34" charset="0"/>
              </a:endParaRPr>
            </a:p>
          </p:txBody>
        </p:sp>
        <p:sp>
          <p:nvSpPr>
            <p:cNvPr id="20" name="Rounded Rectangle 3">
              <a:extLst>
                <a:ext uri="{FF2B5EF4-FFF2-40B4-BE49-F238E27FC236}">
                  <a16:creationId xmlns:a16="http://schemas.microsoft.com/office/drawing/2014/main" id="{4BBA99F5-FAF1-25AB-FBBB-E4A77FA50829}"/>
                </a:ext>
              </a:extLst>
            </p:cNvPr>
            <p:cNvSpPr/>
            <p:nvPr/>
          </p:nvSpPr>
          <p:spPr>
            <a:xfrm>
              <a:off x="2405996" y="2419350"/>
              <a:ext cx="903008" cy="1123949"/>
            </a:xfrm>
            <a:custGeom>
              <a:avLst/>
              <a:gdLst/>
              <a:ahLst/>
              <a:cxnLst/>
              <a:rect l="0" t="0" r="0" b="0"/>
              <a:pathLst>
                <a:path w="903008" h="1123949">
                  <a:moveTo>
                    <a:pt x="599236" y="114814"/>
                  </a:moveTo>
                  <a:lnTo>
                    <a:pt x="897369" y="1086992"/>
                  </a:lnTo>
                  <a:cubicBezTo>
                    <a:pt x="903008" y="1105366"/>
                    <a:pt x="889263" y="1123949"/>
                    <a:pt x="870051" y="1123949"/>
                  </a:cubicBezTo>
                  <a:lnTo>
                    <a:pt x="32956" y="1123949"/>
                  </a:lnTo>
                  <a:cubicBezTo>
                    <a:pt x="13735" y="1123949"/>
                    <a:pt x="0" y="1105366"/>
                    <a:pt x="5638" y="1086992"/>
                  </a:cubicBezTo>
                  <a:lnTo>
                    <a:pt x="303790" y="114747"/>
                  </a:lnTo>
                  <a:cubicBezTo>
                    <a:pt x="320544" y="48787"/>
                    <a:pt x="380323" y="0"/>
                    <a:pt x="451504" y="0"/>
                  </a:cubicBezTo>
                  <a:cubicBezTo>
                    <a:pt x="522703" y="0"/>
                    <a:pt x="582491" y="48825"/>
                    <a:pt x="599236" y="114814"/>
                  </a:cubicBezTo>
                  <a:close/>
                  <a:moveTo>
                    <a:pt x="451504" y="219074"/>
                  </a:moveTo>
                  <a:cubicBezTo>
                    <a:pt x="488327" y="219074"/>
                    <a:pt x="518179" y="189223"/>
                    <a:pt x="518179" y="152399"/>
                  </a:cubicBezTo>
                  <a:cubicBezTo>
                    <a:pt x="518179" y="115576"/>
                    <a:pt x="488327" y="85724"/>
                    <a:pt x="451504" y="85724"/>
                  </a:cubicBezTo>
                  <a:cubicBezTo>
                    <a:pt x="414680" y="85724"/>
                    <a:pt x="384829" y="115576"/>
                    <a:pt x="384829" y="152399"/>
                  </a:cubicBezTo>
                  <a:cubicBezTo>
                    <a:pt x="384829" y="189223"/>
                    <a:pt x="414680" y="219074"/>
                    <a:pt x="451504" y="219074"/>
                  </a:cubicBezTo>
                  <a:close/>
                </a:path>
              </a:pathLst>
            </a:custGeom>
            <a:noFill/>
            <a:ln w="14287">
              <a:solidFill>
                <a:srgbClr val="969696"/>
              </a:solidFill>
            </a:ln>
          </p:spPr>
          <p:txBody>
            <a:bodyPr rtlCol="0" anchor="ctr"/>
            <a:lstStyle/>
            <a:p>
              <a:pPr algn="ctr"/>
              <a:endParaRPr>
                <a:latin typeface="Arial" panose="020B0604020202020204" pitchFamily="34" charset="0"/>
                <a:cs typeface="Arial" panose="020B0604020202020204" pitchFamily="34" charset="0"/>
              </a:endParaRPr>
            </a:p>
          </p:txBody>
        </p:sp>
      </p:grpSp>
      <p:grpSp>
        <p:nvGrpSpPr>
          <p:cNvPr id="21" name="Group 20">
            <a:extLst>
              <a:ext uri="{FF2B5EF4-FFF2-40B4-BE49-F238E27FC236}">
                <a16:creationId xmlns:a16="http://schemas.microsoft.com/office/drawing/2014/main" id="{62438F50-DD47-2B30-4140-31F36261BE8A}"/>
              </a:ext>
            </a:extLst>
          </p:cNvPr>
          <p:cNvGrpSpPr/>
          <p:nvPr/>
        </p:nvGrpSpPr>
        <p:grpSpPr>
          <a:xfrm>
            <a:off x="3238500" y="4152204"/>
            <a:ext cx="2171700" cy="342900"/>
            <a:chOff x="3314700" y="2171699"/>
            <a:chExt cx="2171700" cy="342900"/>
          </a:xfrm>
          <a:solidFill>
            <a:schemeClr val="bg1">
              <a:lumMod val="85000"/>
            </a:schemeClr>
          </a:solidFill>
        </p:grpSpPr>
        <p:sp>
          <p:nvSpPr>
            <p:cNvPr id="22" name="Rounded Rectangle 5">
              <a:extLst>
                <a:ext uri="{FF2B5EF4-FFF2-40B4-BE49-F238E27FC236}">
                  <a16:creationId xmlns:a16="http://schemas.microsoft.com/office/drawing/2014/main" id="{98C45F3E-ED21-D7FC-7B69-8FEB97A7090F}"/>
                </a:ext>
              </a:extLst>
            </p:cNvPr>
            <p:cNvSpPr/>
            <p:nvPr/>
          </p:nvSpPr>
          <p:spPr>
            <a:xfrm>
              <a:off x="3314700" y="2171699"/>
              <a:ext cx="2171700" cy="342900"/>
            </a:xfrm>
            <a:custGeom>
              <a:avLst/>
              <a:gdLst/>
              <a:ahLst/>
              <a:cxnLst/>
              <a:rect l="0" t="0" r="0" b="0"/>
              <a:pathLst>
                <a:path w="2171700" h="342900">
                  <a:moveTo>
                    <a:pt x="10296" y="54568"/>
                  </a:moveTo>
                  <a:cubicBezTo>
                    <a:pt x="3219" y="46710"/>
                    <a:pt x="0" y="36442"/>
                    <a:pt x="0" y="25869"/>
                  </a:cubicBezTo>
                  <a:lnTo>
                    <a:pt x="0" y="25869"/>
                  </a:lnTo>
                  <a:cubicBezTo>
                    <a:pt x="0" y="11582"/>
                    <a:pt x="11582" y="0"/>
                    <a:pt x="25869" y="0"/>
                  </a:cubicBezTo>
                  <a:lnTo>
                    <a:pt x="2145830" y="0"/>
                  </a:lnTo>
                  <a:cubicBezTo>
                    <a:pt x="2160117" y="0"/>
                    <a:pt x="2171700" y="11582"/>
                    <a:pt x="2171700" y="25869"/>
                  </a:cubicBezTo>
                  <a:lnTo>
                    <a:pt x="2171700" y="25869"/>
                  </a:lnTo>
                  <a:cubicBezTo>
                    <a:pt x="2171700" y="36442"/>
                    <a:pt x="2168480" y="46710"/>
                    <a:pt x="2161403" y="54568"/>
                  </a:cubicBezTo>
                  <a:cubicBezTo>
                    <a:pt x="2110273" y="111366"/>
                    <a:pt x="1854679" y="342900"/>
                    <a:pt x="1085850" y="342900"/>
                  </a:cubicBezTo>
                  <a:cubicBezTo>
                    <a:pt x="317020" y="342900"/>
                    <a:pt x="61426" y="111366"/>
                    <a:pt x="10296" y="54568"/>
                  </a:cubicBezTo>
                  <a:close/>
                </a:path>
              </a:pathLst>
            </a:custGeom>
            <a:grpFill/>
            <a:ln/>
          </p:spPr>
          <p:style>
            <a:lnRef idx="2">
              <a:schemeClr val="dk1"/>
            </a:lnRef>
            <a:fillRef idx="1">
              <a:schemeClr val="lt1"/>
            </a:fillRef>
            <a:effectRef idx="0">
              <a:schemeClr val="dk1"/>
            </a:effectRef>
            <a:fontRef idx="minor">
              <a:schemeClr val="dk1"/>
            </a:fontRef>
          </p:style>
          <p:txBody>
            <a:bodyPr rtlCol="0" anchor="ctr"/>
            <a:lstStyle/>
            <a:p>
              <a:pPr algn="ctr"/>
              <a:endParaRPr>
                <a:latin typeface="Arial" panose="020B0604020202020204" pitchFamily="34" charset="0"/>
                <a:cs typeface="Arial" panose="020B0604020202020204" pitchFamily="34" charset="0"/>
              </a:endParaRPr>
            </a:p>
          </p:txBody>
        </p:sp>
        <p:sp>
          <p:nvSpPr>
            <p:cNvPr id="23" name="Rounded Rectangle 6">
              <a:extLst>
                <a:ext uri="{FF2B5EF4-FFF2-40B4-BE49-F238E27FC236}">
                  <a16:creationId xmlns:a16="http://schemas.microsoft.com/office/drawing/2014/main" id="{9CE54B18-23AF-F38F-83AE-ED41E1949901}"/>
                </a:ext>
              </a:extLst>
            </p:cNvPr>
            <p:cNvSpPr/>
            <p:nvPr/>
          </p:nvSpPr>
          <p:spPr>
            <a:xfrm>
              <a:off x="3314700" y="2171699"/>
              <a:ext cx="2171700" cy="342900"/>
            </a:xfrm>
            <a:custGeom>
              <a:avLst/>
              <a:gdLst/>
              <a:ahLst/>
              <a:cxnLst/>
              <a:rect l="0" t="0" r="0" b="0"/>
              <a:pathLst>
                <a:path w="2171700" h="342900">
                  <a:moveTo>
                    <a:pt x="10296" y="54568"/>
                  </a:moveTo>
                  <a:cubicBezTo>
                    <a:pt x="3219" y="46710"/>
                    <a:pt x="0" y="36442"/>
                    <a:pt x="0" y="25869"/>
                  </a:cubicBezTo>
                  <a:lnTo>
                    <a:pt x="0" y="25869"/>
                  </a:lnTo>
                  <a:cubicBezTo>
                    <a:pt x="0" y="11582"/>
                    <a:pt x="11582" y="0"/>
                    <a:pt x="25869" y="0"/>
                  </a:cubicBezTo>
                  <a:lnTo>
                    <a:pt x="2145830" y="0"/>
                  </a:lnTo>
                  <a:cubicBezTo>
                    <a:pt x="2160117" y="0"/>
                    <a:pt x="2171700" y="11582"/>
                    <a:pt x="2171700" y="25869"/>
                  </a:cubicBezTo>
                  <a:lnTo>
                    <a:pt x="2171700" y="25869"/>
                  </a:lnTo>
                  <a:cubicBezTo>
                    <a:pt x="2171700" y="36442"/>
                    <a:pt x="2168480" y="46710"/>
                    <a:pt x="2161403" y="54568"/>
                  </a:cubicBezTo>
                  <a:cubicBezTo>
                    <a:pt x="2110273" y="111366"/>
                    <a:pt x="1854679" y="342900"/>
                    <a:pt x="1085850" y="342900"/>
                  </a:cubicBezTo>
                  <a:cubicBezTo>
                    <a:pt x="317020" y="342900"/>
                    <a:pt x="61426" y="111366"/>
                    <a:pt x="10296" y="54568"/>
                  </a:cubicBezTo>
                  <a:close/>
                </a:path>
              </a:pathLst>
            </a:custGeom>
            <a:grpFill/>
            <a:ln/>
          </p:spPr>
          <p:style>
            <a:lnRef idx="2">
              <a:schemeClr val="dk1"/>
            </a:lnRef>
            <a:fillRef idx="1">
              <a:schemeClr val="lt1"/>
            </a:fillRef>
            <a:effectRef idx="0">
              <a:schemeClr val="dk1"/>
            </a:effectRef>
            <a:fontRef idx="minor">
              <a:schemeClr val="dk1"/>
            </a:fontRef>
          </p:style>
          <p:txBody>
            <a:bodyPr rtlCol="0" anchor="ctr"/>
            <a:lstStyle/>
            <a:p>
              <a:pPr algn="ctr"/>
              <a:endParaRPr>
                <a:latin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1A192BFB-63CD-A705-8F0A-537E5E15E833}"/>
              </a:ext>
            </a:extLst>
          </p:cNvPr>
          <p:cNvGrpSpPr/>
          <p:nvPr/>
        </p:nvGrpSpPr>
        <p:grpSpPr>
          <a:xfrm>
            <a:off x="152400" y="3695004"/>
            <a:ext cx="2171700" cy="342900"/>
            <a:chOff x="228600" y="1714499"/>
            <a:chExt cx="2171700" cy="342900"/>
          </a:xfrm>
        </p:grpSpPr>
        <p:sp>
          <p:nvSpPr>
            <p:cNvPr id="25" name="Rounded Rectangle 8">
              <a:extLst>
                <a:ext uri="{FF2B5EF4-FFF2-40B4-BE49-F238E27FC236}">
                  <a16:creationId xmlns:a16="http://schemas.microsoft.com/office/drawing/2014/main" id="{E904D7DE-63C0-5F4C-F0F1-441119D5D4AB}"/>
                </a:ext>
              </a:extLst>
            </p:cNvPr>
            <p:cNvSpPr/>
            <p:nvPr/>
          </p:nvSpPr>
          <p:spPr>
            <a:xfrm>
              <a:off x="228600" y="1714499"/>
              <a:ext cx="2171700" cy="342900"/>
            </a:xfrm>
            <a:custGeom>
              <a:avLst/>
              <a:gdLst/>
              <a:ahLst/>
              <a:cxnLst/>
              <a:rect l="0" t="0" r="0" b="0"/>
              <a:pathLst>
                <a:path w="2171700" h="342900">
                  <a:moveTo>
                    <a:pt x="10298" y="54568"/>
                  </a:moveTo>
                  <a:cubicBezTo>
                    <a:pt x="3223" y="46710"/>
                    <a:pt x="0" y="36442"/>
                    <a:pt x="0" y="25869"/>
                  </a:cubicBezTo>
                  <a:lnTo>
                    <a:pt x="0" y="25869"/>
                  </a:lnTo>
                  <a:cubicBezTo>
                    <a:pt x="0" y="11582"/>
                    <a:pt x="11580" y="0"/>
                    <a:pt x="25867" y="0"/>
                  </a:cubicBezTo>
                  <a:lnTo>
                    <a:pt x="2145830" y="0"/>
                  </a:lnTo>
                  <a:cubicBezTo>
                    <a:pt x="2160117" y="0"/>
                    <a:pt x="2171700" y="11582"/>
                    <a:pt x="2171700" y="25869"/>
                  </a:cubicBezTo>
                  <a:lnTo>
                    <a:pt x="2171700" y="25869"/>
                  </a:lnTo>
                  <a:cubicBezTo>
                    <a:pt x="2171700" y="36442"/>
                    <a:pt x="2168480" y="46710"/>
                    <a:pt x="2161403" y="54568"/>
                  </a:cubicBezTo>
                  <a:cubicBezTo>
                    <a:pt x="2110273" y="111366"/>
                    <a:pt x="1854679" y="342900"/>
                    <a:pt x="1085850" y="342900"/>
                  </a:cubicBezTo>
                  <a:cubicBezTo>
                    <a:pt x="317016" y="342900"/>
                    <a:pt x="61424" y="111366"/>
                    <a:pt x="10298" y="54568"/>
                  </a:cubicBezTo>
                  <a:close/>
                </a:path>
              </a:pathLst>
            </a:custGeom>
            <a:solidFill>
              <a:srgbClr val="FFECEB"/>
            </a:solidFill>
            <a:ln>
              <a:noFill/>
            </a:ln>
          </p:spPr>
          <p:txBody>
            <a:bodyPr rtlCol="0" anchor="ctr"/>
            <a:lstStyle/>
            <a:p>
              <a:pPr algn="ctr"/>
              <a:endParaRPr/>
            </a:p>
          </p:txBody>
        </p:sp>
        <p:sp>
          <p:nvSpPr>
            <p:cNvPr id="26" name="Rounded Rectangle 9">
              <a:extLst>
                <a:ext uri="{FF2B5EF4-FFF2-40B4-BE49-F238E27FC236}">
                  <a16:creationId xmlns:a16="http://schemas.microsoft.com/office/drawing/2014/main" id="{941993D2-957C-3769-8347-3DFFDB8C0F38}"/>
                </a:ext>
              </a:extLst>
            </p:cNvPr>
            <p:cNvSpPr/>
            <p:nvPr/>
          </p:nvSpPr>
          <p:spPr>
            <a:xfrm>
              <a:off x="228600" y="1714499"/>
              <a:ext cx="2171700" cy="342900"/>
            </a:xfrm>
            <a:custGeom>
              <a:avLst/>
              <a:gdLst/>
              <a:ahLst/>
              <a:cxnLst/>
              <a:rect l="0" t="0" r="0" b="0"/>
              <a:pathLst>
                <a:path w="2171700" h="342900">
                  <a:moveTo>
                    <a:pt x="10298" y="54568"/>
                  </a:moveTo>
                  <a:cubicBezTo>
                    <a:pt x="3223" y="46710"/>
                    <a:pt x="0" y="36442"/>
                    <a:pt x="0" y="25869"/>
                  </a:cubicBezTo>
                  <a:lnTo>
                    <a:pt x="0" y="25869"/>
                  </a:lnTo>
                  <a:cubicBezTo>
                    <a:pt x="0" y="11582"/>
                    <a:pt x="11580" y="0"/>
                    <a:pt x="25867" y="0"/>
                  </a:cubicBezTo>
                  <a:lnTo>
                    <a:pt x="2145830" y="0"/>
                  </a:lnTo>
                  <a:cubicBezTo>
                    <a:pt x="2160117" y="0"/>
                    <a:pt x="2171700" y="11582"/>
                    <a:pt x="2171700" y="25869"/>
                  </a:cubicBezTo>
                  <a:lnTo>
                    <a:pt x="2171700" y="25869"/>
                  </a:lnTo>
                  <a:cubicBezTo>
                    <a:pt x="2171700" y="36442"/>
                    <a:pt x="2168480" y="46710"/>
                    <a:pt x="2161403" y="54568"/>
                  </a:cubicBezTo>
                  <a:cubicBezTo>
                    <a:pt x="2110273" y="111366"/>
                    <a:pt x="1854679" y="342900"/>
                    <a:pt x="1085850" y="342900"/>
                  </a:cubicBezTo>
                  <a:cubicBezTo>
                    <a:pt x="317016" y="342900"/>
                    <a:pt x="61424" y="111366"/>
                    <a:pt x="10298" y="54568"/>
                  </a:cubicBezTo>
                  <a:close/>
                </a:path>
              </a:pathLst>
            </a:custGeom>
            <a:noFill/>
            <a:ln w="14287">
              <a:solidFill>
                <a:srgbClr val="E55753"/>
              </a:solidFill>
            </a:ln>
          </p:spPr>
          <p:txBody>
            <a:bodyPr rtlCol="0" anchor="ctr"/>
            <a:lstStyle/>
            <a:p>
              <a:pPr algn="ctr"/>
              <a:endParaRPr/>
            </a:p>
          </p:txBody>
        </p:sp>
      </p:grpSp>
      <p:sp>
        <p:nvSpPr>
          <p:cNvPr id="27" name="Rounded Rectangle 11">
            <a:extLst>
              <a:ext uri="{FF2B5EF4-FFF2-40B4-BE49-F238E27FC236}">
                <a16:creationId xmlns:a16="http://schemas.microsoft.com/office/drawing/2014/main" id="{679377BC-EC0C-0654-7AF1-B355125F5B8C}"/>
              </a:ext>
            </a:extLst>
          </p:cNvPr>
          <p:cNvSpPr/>
          <p:nvPr/>
        </p:nvSpPr>
        <p:spPr>
          <a:xfrm>
            <a:off x="266868" y="2176350"/>
            <a:ext cx="344835" cy="342900"/>
          </a:xfrm>
          <a:custGeom>
            <a:avLst/>
            <a:gdLst/>
            <a:ahLst/>
            <a:cxnLst/>
            <a:rect l="0" t="0" r="0" b="0"/>
            <a:pathLst>
              <a:path w="438150" h="438150">
                <a:moveTo>
                  <a:pt x="120381" y="304148"/>
                </a:moveTo>
                <a:cubicBezTo>
                  <a:pt x="124043" y="305568"/>
                  <a:pt x="128203" y="304594"/>
                  <a:pt x="130854" y="301694"/>
                </a:cubicBezTo>
                <a:lnTo>
                  <a:pt x="215569" y="209283"/>
                </a:lnTo>
                <a:cubicBezTo>
                  <a:pt x="216475" y="208301"/>
                  <a:pt x="217749" y="207743"/>
                  <a:pt x="219084" y="207743"/>
                </a:cubicBezTo>
                <a:cubicBezTo>
                  <a:pt x="220419" y="207743"/>
                  <a:pt x="221693" y="208301"/>
                  <a:pt x="222599" y="209283"/>
                </a:cubicBezTo>
                <a:lnTo>
                  <a:pt x="307295" y="301713"/>
                </a:lnTo>
                <a:cubicBezTo>
                  <a:pt x="309949" y="304615"/>
                  <a:pt x="314112" y="305589"/>
                  <a:pt x="317777" y="304163"/>
                </a:cubicBezTo>
                <a:cubicBezTo>
                  <a:pt x="321442" y="302738"/>
                  <a:pt x="323854" y="299207"/>
                  <a:pt x="323850" y="295275"/>
                </a:cubicBezTo>
                <a:lnTo>
                  <a:pt x="323850" y="218694"/>
                </a:lnTo>
                <a:cubicBezTo>
                  <a:pt x="323852" y="216311"/>
                  <a:pt x="322962" y="214013"/>
                  <a:pt x="321354" y="212255"/>
                </a:cubicBezTo>
                <a:lnTo>
                  <a:pt x="226104" y="108337"/>
                </a:lnTo>
                <a:cubicBezTo>
                  <a:pt x="224299" y="106363"/>
                  <a:pt x="221749" y="105239"/>
                  <a:pt x="219075" y="105239"/>
                </a:cubicBezTo>
                <a:cubicBezTo>
                  <a:pt x="216400" y="105239"/>
                  <a:pt x="213850" y="106363"/>
                  <a:pt x="212045" y="108337"/>
                </a:cubicBezTo>
                <a:lnTo>
                  <a:pt x="116795" y="212255"/>
                </a:lnTo>
                <a:cubicBezTo>
                  <a:pt x="115187" y="214013"/>
                  <a:pt x="114297" y="216311"/>
                  <a:pt x="114300" y="218694"/>
                </a:cubicBezTo>
                <a:lnTo>
                  <a:pt x="114300" y="295275"/>
                </a:lnTo>
                <a:cubicBezTo>
                  <a:pt x="114303" y="299203"/>
                  <a:pt x="116718" y="302727"/>
                  <a:pt x="120381" y="304147"/>
                </a:cubicBezTo>
                <a:close/>
                <a:moveTo>
                  <a:pt x="0" y="0"/>
                </a:moveTo>
                <a:lnTo>
                  <a:pt x="438150" y="0"/>
                </a:lnTo>
                <a:lnTo>
                  <a:pt x="438150" y="438150"/>
                </a:lnTo>
                <a:lnTo>
                  <a:pt x="0" y="438150"/>
                </a:lnTo>
                <a:close/>
              </a:path>
            </a:pathLst>
          </a:custGeom>
          <a:noFill/>
          <a:ln w="14287">
            <a:solidFill>
              <a:srgbClr val="449A70"/>
            </a:solidFill>
          </a:ln>
        </p:spPr>
        <p:txBody>
          <a:bodyPr rtlCol="0" anchor="ctr"/>
          <a:lstStyle/>
          <a:p>
            <a:pPr algn="ctr"/>
            <a:endParaRPr/>
          </a:p>
        </p:txBody>
      </p:sp>
      <p:sp>
        <p:nvSpPr>
          <p:cNvPr id="31" name="TextBox 30">
            <a:extLst>
              <a:ext uri="{FF2B5EF4-FFF2-40B4-BE49-F238E27FC236}">
                <a16:creationId xmlns:a16="http://schemas.microsoft.com/office/drawing/2014/main" id="{13A2839E-07FF-548E-117F-B4A3AD43D182}"/>
              </a:ext>
            </a:extLst>
          </p:cNvPr>
          <p:cNvSpPr txBox="1"/>
          <p:nvPr/>
        </p:nvSpPr>
        <p:spPr>
          <a:xfrm>
            <a:off x="613931" y="2176265"/>
            <a:ext cx="1559024" cy="276999"/>
          </a:xfrm>
          <a:prstGeom prst="rect">
            <a:avLst/>
          </a:prstGeom>
          <a:noFill/>
        </p:spPr>
        <p:txBody>
          <a:bodyPr wrap="square" rtlCol="0">
            <a:spAutoFit/>
          </a:bodyPr>
          <a:lstStyle/>
          <a:p>
            <a:pPr algn="l"/>
            <a:r>
              <a:rPr lang="en-GB" sz="1200" b="1" dirty="0">
                <a:solidFill>
                  <a:srgbClr val="00B050"/>
                </a:solidFill>
                <a:latin typeface="Arial" panose="020B0604020202020204" pitchFamily="34" charset="0"/>
                <a:cs typeface="Arial" panose="020B0604020202020204" pitchFamily="34" charset="0"/>
              </a:rPr>
              <a:t>I</a:t>
            </a:r>
            <a:r>
              <a:rPr lang="en-ME" sz="1200" b="1" dirty="0">
                <a:solidFill>
                  <a:srgbClr val="00B050"/>
                </a:solidFill>
                <a:latin typeface="Arial" panose="020B0604020202020204" pitchFamily="34" charset="0"/>
                <a:cs typeface="Arial" panose="020B0604020202020204" pitchFamily="34" charset="0"/>
              </a:rPr>
              <a:t>ncome inequality </a:t>
            </a:r>
          </a:p>
        </p:txBody>
      </p:sp>
      <p:sp>
        <p:nvSpPr>
          <p:cNvPr id="29" name="Rounded Rectangle 11">
            <a:extLst>
              <a:ext uri="{FF2B5EF4-FFF2-40B4-BE49-F238E27FC236}">
                <a16:creationId xmlns:a16="http://schemas.microsoft.com/office/drawing/2014/main" id="{52875779-BC65-76F5-74FD-59229BC3DC81}"/>
              </a:ext>
            </a:extLst>
          </p:cNvPr>
          <p:cNvSpPr/>
          <p:nvPr/>
        </p:nvSpPr>
        <p:spPr>
          <a:xfrm>
            <a:off x="264639" y="2517212"/>
            <a:ext cx="344835" cy="342900"/>
          </a:xfrm>
          <a:custGeom>
            <a:avLst/>
            <a:gdLst/>
            <a:ahLst/>
            <a:cxnLst/>
            <a:rect l="0" t="0" r="0" b="0"/>
            <a:pathLst>
              <a:path w="438150" h="438150">
                <a:moveTo>
                  <a:pt x="120381" y="304148"/>
                </a:moveTo>
                <a:cubicBezTo>
                  <a:pt x="124043" y="305568"/>
                  <a:pt x="128203" y="304594"/>
                  <a:pt x="130854" y="301694"/>
                </a:cubicBezTo>
                <a:lnTo>
                  <a:pt x="215569" y="209283"/>
                </a:lnTo>
                <a:cubicBezTo>
                  <a:pt x="216475" y="208301"/>
                  <a:pt x="217749" y="207743"/>
                  <a:pt x="219084" y="207743"/>
                </a:cubicBezTo>
                <a:cubicBezTo>
                  <a:pt x="220419" y="207743"/>
                  <a:pt x="221693" y="208301"/>
                  <a:pt x="222599" y="209283"/>
                </a:cubicBezTo>
                <a:lnTo>
                  <a:pt x="307295" y="301713"/>
                </a:lnTo>
                <a:cubicBezTo>
                  <a:pt x="309949" y="304615"/>
                  <a:pt x="314112" y="305589"/>
                  <a:pt x="317777" y="304163"/>
                </a:cubicBezTo>
                <a:cubicBezTo>
                  <a:pt x="321442" y="302738"/>
                  <a:pt x="323854" y="299207"/>
                  <a:pt x="323850" y="295275"/>
                </a:cubicBezTo>
                <a:lnTo>
                  <a:pt x="323850" y="218694"/>
                </a:lnTo>
                <a:cubicBezTo>
                  <a:pt x="323852" y="216311"/>
                  <a:pt x="322962" y="214013"/>
                  <a:pt x="321354" y="212255"/>
                </a:cubicBezTo>
                <a:lnTo>
                  <a:pt x="226104" y="108337"/>
                </a:lnTo>
                <a:cubicBezTo>
                  <a:pt x="224299" y="106363"/>
                  <a:pt x="221749" y="105239"/>
                  <a:pt x="219075" y="105239"/>
                </a:cubicBezTo>
                <a:cubicBezTo>
                  <a:pt x="216400" y="105239"/>
                  <a:pt x="213850" y="106363"/>
                  <a:pt x="212045" y="108337"/>
                </a:cubicBezTo>
                <a:lnTo>
                  <a:pt x="116795" y="212255"/>
                </a:lnTo>
                <a:cubicBezTo>
                  <a:pt x="115187" y="214013"/>
                  <a:pt x="114297" y="216311"/>
                  <a:pt x="114300" y="218694"/>
                </a:cubicBezTo>
                <a:lnTo>
                  <a:pt x="114300" y="295275"/>
                </a:lnTo>
                <a:cubicBezTo>
                  <a:pt x="114303" y="299203"/>
                  <a:pt x="116718" y="302727"/>
                  <a:pt x="120381" y="304147"/>
                </a:cubicBezTo>
                <a:close/>
                <a:moveTo>
                  <a:pt x="0" y="0"/>
                </a:moveTo>
                <a:lnTo>
                  <a:pt x="438150" y="0"/>
                </a:lnTo>
                <a:lnTo>
                  <a:pt x="438150" y="438150"/>
                </a:lnTo>
                <a:lnTo>
                  <a:pt x="0" y="438150"/>
                </a:lnTo>
                <a:close/>
              </a:path>
            </a:pathLst>
          </a:custGeom>
          <a:noFill/>
          <a:ln w="14287">
            <a:solidFill>
              <a:srgbClr val="449A70"/>
            </a:solidFill>
          </a:ln>
        </p:spPr>
        <p:txBody>
          <a:bodyPr rtlCol="0" anchor="ctr"/>
          <a:lstStyle/>
          <a:p>
            <a:pPr algn="ctr"/>
            <a:endParaRPr/>
          </a:p>
        </p:txBody>
      </p:sp>
      <p:sp>
        <p:nvSpPr>
          <p:cNvPr id="32" name="TextBox 31">
            <a:extLst>
              <a:ext uri="{FF2B5EF4-FFF2-40B4-BE49-F238E27FC236}">
                <a16:creationId xmlns:a16="http://schemas.microsoft.com/office/drawing/2014/main" id="{1458B14C-E279-9382-5897-E051241B9A62}"/>
              </a:ext>
            </a:extLst>
          </p:cNvPr>
          <p:cNvSpPr txBox="1"/>
          <p:nvPr/>
        </p:nvSpPr>
        <p:spPr>
          <a:xfrm>
            <a:off x="613931" y="2544130"/>
            <a:ext cx="1559024" cy="276999"/>
          </a:xfrm>
          <a:prstGeom prst="rect">
            <a:avLst/>
          </a:prstGeom>
          <a:noFill/>
        </p:spPr>
        <p:txBody>
          <a:bodyPr wrap="square" rtlCol="0">
            <a:spAutoFit/>
          </a:bodyPr>
          <a:lstStyle/>
          <a:p>
            <a:pPr algn="l"/>
            <a:r>
              <a:rPr lang="en-GB" sz="1200" b="1" dirty="0">
                <a:solidFill>
                  <a:srgbClr val="00B050"/>
                </a:solidFill>
                <a:latin typeface="Arial" panose="020B0604020202020204" pitchFamily="34" charset="0"/>
                <a:cs typeface="Arial" panose="020B0604020202020204" pitchFamily="34" charset="0"/>
              </a:rPr>
              <a:t>Unemployment </a:t>
            </a:r>
            <a:endParaRPr lang="en-ME" sz="1200" b="1" dirty="0">
              <a:solidFill>
                <a:srgbClr val="00B050"/>
              </a:solidFill>
              <a:latin typeface="Arial" panose="020B0604020202020204" pitchFamily="34" charset="0"/>
              <a:cs typeface="Arial" panose="020B0604020202020204" pitchFamily="34" charset="0"/>
            </a:endParaRPr>
          </a:p>
        </p:txBody>
      </p:sp>
      <p:grpSp>
        <p:nvGrpSpPr>
          <p:cNvPr id="56" name="Group 55">
            <a:extLst>
              <a:ext uri="{FF2B5EF4-FFF2-40B4-BE49-F238E27FC236}">
                <a16:creationId xmlns:a16="http://schemas.microsoft.com/office/drawing/2014/main" id="{CE8BABF6-B04F-EB36-816B-C54FA4940313}"/>
              </a:ext>
            </a:extLst>
          </p:cNvPr>
          <p:cNvGrpSpPr/>
          <p:nvPr/>
        </p:nvGrpSpPr>
        <p:grpSpPr>
          <a:xfrm>
            <a:off x="276226" y="2922537"/>
            <a:ext cx="1901409" cy="342900"/>
            <a:chOff x="2066925" y="2366020"/>
            <a:chExt cx="1901409" cy="342900"/>
          </a:xfrm>
        </p:grpSpPr>
        <p:sp>
          <p:nvSpPr>
            <p:cNvPr id="30" name="Rounded Rectangle 12">
              <a:extLst>
                <a:ext uri="{FF2B5EF4-FFF2-40B4-BE49-F238E27FC236}">
                  <a16:creationId xmlns:a16="http://schemas.microsoft.com/office/drawing/2014/main" id="{FEC964D5-DEB4-C6CB-E982-330119C6091D}"/>
                </a:ext>
              </a:extLst>
            </p:cNvPr>
            <p:cNvSpPr/>
            <p:nvPr/>
          </p:nvSpPr>
          <p:spPr>
            <a:xfrm>
              <a:off x="2066925" y="2366020"/>
              <a:ext cx="344835" cy="342900"/>
            </a:xfrm>
            <a:custGeom>
              <a:avLst/>
              <a:gdLst/>
              <a:ahLst/>
              <a:cxnLst/>
              <a:rect l="0" t="0" r="0" b="0"/>
              <a:pathLst>
                <a:path w="438150" h="438150">
                  <a:moveTo>
                    <a:pt x="317786" y="124445"/>
                  </a:moveTo>
                  <a:cubicBezTo>
                    <a:pt x="314120" y="123015"/>
                    <a:pt x="309951" y="123987"/>
                    <a:pt x="307295" y="126892"/>
                  </a:cubicBezTo>
                  <a:lnTo>
                    <a:pt x="222561" y="219322"/>
                  </a:lnTo>
                  <a:cubicBezTo>
                    <a:pt x="221655" y="220304"/>
                    <a:pt x="220381" y="220862"/>
                    <a:pt x="219046" y="220862"/>
                  </a:cubicBezTo>
                  <a:cubicBezTo>
                    <a:pt x="217711" y="220862"/>
                    <a:pt x="216437" y="220304"/>
                    <a:pt x="215531" y="219322"/>
                  </a:cubicBezTo>
                  <a:lnTo>
                    <a:pt x="130854" y="126911"/>
                  </a:lnTo>
                  <a:cubicBezTo>
                    <a:pt x="128201" y="124009"/>
                    <a:pt x="124037" y="123035"/>
                    <a:pt x="120372" y="124461"/>
                  </a:cubicBezTo>
                  <a:cubicBezTo>
                    <a:pt x="116707" y="125886"/>
                    <a:pt x="114295" y="129417"/>
                    <a:pt x="114300" y="133350"/>
                  </a:cubicBezTo>
                  <a:lnTo>
                    <a:pt x="114300" y="209930"/>
                  </a:lnTo>
                  <a:cubicBezTo>
                    <a:pt x="114297" y="212313"/>
                    <a:pt x="115187" y="214611"/>
                    <a:pt x="116795" y="216369"/>
                  </a:cubicBezTo>
                  <a:lnTo>
                    <a:pt x="212045" y="320287"/>
                  </a:lnTo>
                  <a:cubicBezTo>
                    <a:pt x="213850" y="322261"/>
                    <a:pt x="216401" y="323385"/>
                    <a:pt x="219075" y="323385"/>
                  </a:cubicBezTo>
                  <a:cubicBezTo>
                    <a:pt x="221749" y="323385"/>
                    <a:pt x="224300" y="322261"/>
                    <a:pt x="226104" y="320287"/>
                  </a:cubicBezTo>
                  <a:lnTo>
                    <a:pt x="321354" y="216369"/>
                  </a:lnTo>
                  <a:cubicBezTo>
                    <a:pt x="322962" y="214611"/>
                    <a:pt x="323852" y="212313"/>
                    <a:pt x="323850" y="209930"/>
                  </a:cubicBezTo>
                  <a:lnTo>
                    <a:pt x="323850" y="133350"/>
                  </a:lnTo>
                  <a:cubicBezTo>
                    <a:pt x="323862" y="129414"/>
                    <a:pt x="321453" y="125876"/>
                    <a:pt x="317786" y="124445"/>
                  </a:cubicBezTo>
                  <a:close/>
                  <a:moveTo>
                    <a:pt x="0" y="0"/>
                  </a:moveTo>
                  <a:lnTo>
                    <a:pt x="438150" y="0"/>
                  </a:lnTo>
                  <a:lnTo>
                    <a:pt x="438150" y="438150"/>
                  </a:lnTo>
                  <a:lnTo>
                    <a:pt x="0" y="438150"/>
                  </a:lnTo>
                  <a:close/>
                </a:path>
              </a:pathLst>
            </a:custGeom>
            <a:noFill/>
            <a:ln w="14287">
              <a:solidFill>
                <a:srgbClr val="FD6A65"/>
              </a:solidFill>
            </a:ln>
          </p:spPr>
          <p:txBody>
            <a:bodyPr rtlCol="0" anchor="ctr"/>
            <a:lstStyle/>
            <a:p>
              <a:pPr algn="ctr"/>
              <a:endParaRPr b="1">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2E48621F-44D3-E5A3-A644-10C9A47786F9}"/>
                </a:ext>
              </a:extLst>
            </p:cNvPr>
            <p:cNvSpPr txBox="1"/>
            <p:nvPr/>
          </p:nvSpPr>
          <p:spPr>
            <a:xfrm>
              <a:off x="2409310" y="2397640"/>
              <a:ext cx="1559024" cy="276999"/>
            </a:xfrm>
            <a:prstGeom prst="rect">
              <a:avLst/>
            </a:prstGeom>
            <a:noFill/>
          </p:spPr>
          <p:txBody>
            <a:bodyPr wrap="square" rtlCol="0">
              <a:spAutoFit/>
            </a:bodyPr>
            <a:lstStyle/>
            <a:p>
              <a:pPr algn="l"/>
              <a:r>
                <a:rPr lang="en-GB" sz="1200" b="1" dirty="0">
                  <a:solidFill>
                    <a:srgbClr val="C00000"/>
                  </a:solidFill>
                  <a:latin typeface="Arial" panose="020B0604020202020204" pitchFamily="34" charset="0"/>
                  <a:cs typeface="Arial" panose="020B0604020202020204" pitchFamily="34" charset="0"/>
                </a:rPr>
                <a:t>Corruption</a:t>
              </a:r>
              <a:r>
                <a:rPr lang="en-ME" sz="1200" b="1" dirty="0">
                  <a:solidFill>
                    <a:srgbClr val="C00000"/>
                  </a:solidFill>
                  <a:latin typeface="Arial" panose="020B0604020202020204" pitchFamily="34" charset="0"/>
                  <a:cs typeface="Arial" panose="020B0604020202020204" pitchFamily="34" charset="0"/>
                </a:rPr>
                <a:t> </a:t>
              </a:r>
            </a:p>
          </p:txBody>
        </p:sp>
      </p:grpSp>
      <p:grpSp>
        <p:nvGrpSpPr>
          <p:cNvPr id="57" name="Group 56">
            <a:extLst>
              <a:ext uri="{FF2B5EF4-FFF2-40B4-BE49-F238E27FC236}">
                <a16:creationId xmlns:a16="http://schemas.microsoft.com/office/drawing/2014/main" id="{A54A7FD8-3135-FA69-44B5-C92C774AF1A4}"/>
              </a:ext>
            </a:extLst>
          </p:cNvPr>
          <p:cNvGrpSpPr/>
          <p:nvPr/>
        </p:nvGrpSpPr>
        <p:grpSpPr>
          <a:xfrm>
            <a:off x="276226" y="3265437"/>
            <a:ext cx="1903859" cy="342900"/>
            <a:chOff x="2066925" y="2708920"/>
            <a:chExt cx="1903859" cy="342900"/>
          </a:xfrm>
        </p:grpSpPr>
        <p:sp>
          <p:nvSpPr>
            <p:cNvPr id="28" name="Rounded Rectangle 12">
              <a:extLst>
                <a:ext uri="{FF2B5EF4-FFF2-40B4-BE49-F238E27FC236}">
                  <a16:creationId xmlns:a16="http://schemas.microsoft.com/office/drawing/2014/main" id="{91FBEC0C-7CBC-A89B-CBAE-ED77DCFFBC81}"/>
                </a:ext>
              </a:extLst>
            </p:cNvPr>
            <p:cNvSpPr/>
            <p:nvPr/>
          </p:nvSpPr>
          <p:spPr>
            <a:xfrm>
              <a:off x="2066925" y="2708920"/>
              <a:ext cx="344835" cy="342900"/>
            </a:xfrm>
            <a:custGeom>
              <a:avLst/>
              <a:gdLst/>
              <a:ahLst/>
              <a:cxnLst/>
              <a:rect l="0" t="0" r="0" b="0"/>
              <a:pathLst>
                <a:path w="438150" h="438150">
                  <a:moveTo>
                    <a:pt x="317786" y="124445"/>
                  </a:moveTo>
                  <a:cubicBezTo>
                    <a:pt x="314120" y="123015"/>
                    <a:pt x="309951" y="123987"/>
                    <a:pt x="307295" y="126892"/>
                  </a:cubicBezTo>
                  <a:lnTo>
                    <a:pt x="222561" y="219322"/>
                  </a:lnTo>
                  <a:cubicBezTo>
                    <a:pt x="221655" y="220304"/>
                    <a:pt x="220381" y="220862"/>
                    <a:pt x="219046" y="220862"/>
                  </a:cubicBezTo>
                  <a:cubicBezTo>
                    <a:pt x="217711" y="220862"/>
                    <a:pt x="216437" y="220304"/>
                    <a:pt x="215531" y="219322"/>
                  </a:cubicBezTo>
                  <a:lnTo>
                    <a:pt x="130854" y="126911"/>
                  </a:lnTo>
                  <a:cubicBezTo>
                    <a:pt x="128201" y="124009"/>
                    <a:pt x="124037" y="123035"/>
                    <a:pt x="120372" y="124461"/>
                  </a:cubicBezTo>
                  <a:cubicBezTo>
                    <a:pt x="116707" y="125886"/>
                    <a:pt x="114295" y="129417"/>
                    <a:pt x="114300" y="133350"/>
                  </a:cubicBezTo>
                  <a:lnTo>
                    <a:pt x="114300" y="209930"/>
                  </a:lnTo>
                  <a:cubicBezTo>
                    <a:pt x="114297" y="212313"/>
                    <a:pt x="115187" y="214611"/>
                    <a:pt x="116795" y="216369"/>
                  </a:cubicBezTo>
                  <a:lnTo>
                    <a:pt x="212045" y="320287"/>
                  </a:lnTo>
                  <a:cubicBezTo>
                    <a:pt x="213850" y="322261"/>
                    <a:pt x="216401" y="323385"/>
                    <a:pt x="219075" y="323385"/>
                  </a:cubicBezTo>
                  <a:cubicBezTo>
                    <a:pt x="221749" y="323385"/>
                    <a:pt x="224300" y="322261"/>
                    <a:pt x="226104" y="320287"/>
                  </a:cubicBezTo>
                  <a:lnTo>
                    <a:pt x="321354" y="216369"/>
                  </a:lnTo>
                  <a:cubicBezTo>
                    <a:pt x="322962" y="214611"/>
                    <a:pt x="323852" y="212313"/>
                    <a:pt x="323850" y="209930"/>
                  </a:cubicBezTo>
                  <a:lnTo>
                    <a:pt x="323850" y="133350"/>
                  </a:lnTo>
                  <a:cubicBezTo>
                    <a:pt x="323862" y="129414"/>
                    <a:pt x="321453" y="125876"/>
                    <a:pt x="317786" y="124445"/>
                  </a:cubicBezTo>
                  <a:close/>
                  <a:moveTo>
                    <a:pt x="0" y="0"/>
                  </a:moveTo>
                  <a:lnTo>
                    <a:pt x="438150" y="0"/>
                  </a:lnTo>
                  <a:lnTo>
                    <a:pt x="438150" y="438150"/>
                  </a:lnTo>
                  <a:lnTo>
                    <a:pt x="0" y="438150"/>
                  </a:lnTo>
                  <a:close/>
                </a:path>
              </a:pathLst>
            </a:custGeom>
            <a:noFill/>
            <a:ln w="14287">
              <a:solidFill>
                <a:srgbClr val="FD6A65"/>
              </a:solidFill>
            </a:ln>
          </p:spPr>
          <p:txBody>
            <a:bodyPr rtlCol="0" anchor="ctr"/>
            <a:lstStyle/>
            <a:p>
              <a:pPr algn="ctr"/>
              <a:endParaRPr b="1">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B42B49F2-897B-DC02-CCF3-2B88D9D2D11C}"/>
                </a:ext>
              </a:extLst>
            </p:cNvPr>
            <p:cNvSpPr txBox="1"/>
            <p:nvPr/>
          </p:nvSpPr>
          <p:spPr>
            <a:xfrm>
              <a:off x="2411760" y="2735863"/>
              <a:ext cx="1559024" cy="276999"/>
            </a:xfrm>
            <a:prstGeom prst="rect">
              <a:avLst/>
            </a:prstGeom>
            <a:noFill/>
          </p:spPr>
          <p:txBody>
            <a:bodyPr wrap="square" rtlCol="0">
              <a:spAutoFit/>
            </a:bodyPr>
            <a:lstStyle/>
            <a:p>
              <a:pPr algn="l"/>
              <a:r>
                <a:rPr lang="en-GB" sz="1200" b="1" dirty="0">
                  <a:solidFill>
                    <a:srgbClr val="C00000"/>
                  </a:solidFill>
                  <a:latin typeface="Arial" panose="020B0604020202020204" pitchFamily="34" charset="0"/>
                  <a:cs typeface="Arial" panose="020B0604020202020204" pitchFamily="34" charset="0"/>
                </a:rPr>
                <a:t>Voter turnout</a:t>
              </a:r>
              <a:r>
                <a:rPr lang="en-ME" sz="1200" b="1" dirty="0">
                  <a:solidFill>
                    <a:srgbClr val="C00000"/>
                  </a:solidFill>
                  <a:latin typeface="Arial" panose="020B0604020202020204" pitchFamily="34" charset="0"/>
                  <a:cs typeface="Arial" panose="020B0604020202020204" pitchFamily="34" charset="0"/>
                </a:rPr>
                <a:t> </a:t>
              </a:r>
            </a:p>
          </p:txBody>
        </p:sp>
      </p:grpSp>
      <p:sp>
        <p:nvSpPr>
          <p:cNvPr id="36" name="Rounded Rectangle 11">
            <a:extLst>
              <a:ext uri="{FF2B5EF4-FFF2-40B4-BE49-F238E27FC236}">
                <a16:creationId xmlns:a16="http://schemas.microsoft.com/office/drawing/2014/main" id="{E58E7829-0726-8F76-E664-1283B4616D6B}"/>
              </a:ext>
            </a:extLst>
          </p:cNvPr>
          <p:cNvSpPr/>
          <p:nvPr/>
        </p:nvSpPr>
        <p:spPr>
          <a:xfrm>
            <a:off x="3298333" y="2625452"/>
            <a:ext cx="344835" cy="342900"/>
          </a:xfrm>
          <a:custGeom>
            <a:avLst/>
            <a:gdLst/>
            <a:ahLst/>
            <a:cxnLst/>
            <a:rect l="0" t="0" r="0" b="0"/>
            <a:pathLst>
              <a:path w="438150" h="438150">
                <a:moveTo>
                  <a:pt x="120381" y="304148"/>
                </a:moveTo>
                <a:cubicBezTo>
                  <a:pt x="124043" y="305568"/>
                  <a:pt x="128203" y="304594"/>
                  <a:pt x="130854" y="301694"/>
                </a:cubicBezTo>
                <a:lnTo>
                  <a:pt x="215569" y="209283"/>
                </a:lnTo>
                <a:cubicBezTo>
                  <a:pt x="216475" y="208301"/>
                  <a:pt x="217749" y="207743"/>
                  <a:pt x="219084" y="207743"/>
                </a:cubicBezTo>
                <a:cubicBezTo>
                  <a:pt x="220419" y="207743"/>
                  <a:pt x="221693" y="208301"/>
                  <a:pt x="222599" y="209283"/>
                </a:cubicBezTo>
                <a:lnTo>
                  <a:pt x="307295" y="301713"/>
                </a:lnTo>
                <a:cubicBezTo>
                  <a:pt x="309949" y="304615"/>
                  <a:pt x="314112" y="305589"/>
                  <a:pt x="317777" y="304163"/>
                </a:cubicBezTo>
                <a:cubicBezTo>
                  <a:pt x="321442" y="302738"/>
                  <a:pt x="323854" y="299207"/>
                  <a:pt x="323850" y="295275"/>
                </a:cubicBezTo>
                <a:lnTo>
                  <a:pt x="323850" y="218694"/>
                </a:lnTo>
                <a:cubicBezTo>
                  <a:pt x="323852" y="216311"/>
                  <a:pt x="322962" y="214013"/>
                  <a:pt x="321354" y="212255"/>
                </a:cubicBezTo>
                <a:lnTo>
                  <a:pt x="226104" y="108337"/>
                </a:lnTo>
                <a:cubicBezTo>
                  <a:pt x="224299" y="106363"/>
                  <a:pt x="221749" y="105239"/>
                  <a:pt x="219075" y="105239"/>
                </a:cubicBezTo>
                <a:cubicBezTo>
                  <a:pt x="216400" y="105239"/>
                  <a:pt x="213850" y="106363"/>
                  <a:pt x="212045" y="108337"/>
                </a:cubicBezTo>
                <a:lnTo>
                  <a:pt x="116795" y="212255"/>
                </a:lnTo>
                <a:cubicBezTo>
                  <a:pt x="115187" y="214013"/>
                  <a:pt x="114297" y="216311"/>
                  <a:pt x="114300" y="218694"/>
                </a:cubicBezTo>
                <a:lnTo>
                  <a:pt x="114300" y="295275"/>
                </a:lnTo>
                <a:cubicBezTo>
                  <a:pt x="114303" y="299203"/>
                  <a:pt x="116718" y="302727"/>
                  <a:pt x="120381" y="304147"/>
                </a:cubicBezTo>
                <a:close/>
                <a:moveTo>
                  <a:pt x="0" y="0"/>
                </a:moveTo>
                <a:lnTo>
                  <a:pt x="438150" y="0"/>
                </a:lnTo>
                <a:lnTo>
                  <a:pt x="438150" y="438150"/>
                </a:lnTo>
                <a:lnTo>
                  <a:pt x="0" y="438150"/>
                </a:lnTo>
                <a:close/>
              </a:path>
            </a:pathLst>
          </a:custGeom>
          <a:noFill/>
          <a:ln w="14287">
            <a:solidFill>
              <a:srgbClr val="449A70"/>
            </a:solidFill>
          </a:ln>
        </p:spPr>
        <p:txBody>
          <a:bodyPr rtlCol="0" anchor="ctr"/>
          <a:lstStyle/>
          <a:p>
            <a:pPr algn="ctr"/>
            <a:endParaRPr>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C72C3ADE-6244-45F9-A13A-E99553B6845E}"/>
              </a:ext>
            </a:extLst>
          </p:cNvPr>
          <p:cNvSpPr txBox="1"/>
          <p:nvPr/>
        </p:nvSpPr>
        <p:spPr>
          <a:xfrm>
            <a:off x="3644502" y="2668465"/>
            <a:ext cx="1559024" cy="276999"/>
          </a:xfrm>
          <a:prstGeom prst="rect">
            <a:avLst/>
          </a:prstGeom>
          <a:noFill/>
        </p:spPr>
        <p:txBody>
          <a:bodyPr wrap="square" rtlCol="0">
            <a:spAutoFit/>
          </a:bodyPr>
          <a:lstStyle/>
          <a:p>
            <a:pPr algn="l"/>
            <a:r>
              <a:rPr lang="en-GB" sz="1200" b="1" dirty="0">
                <a:solidFill>
                  <a:srgbClr val="00B050"/>
                </a:solidFill>
                <a:latin typeface="Arial" panose="020B0604020202020204" pitchFamily="34" charset="0"/>
                <a:cs typeface="Arial" panose="020B0604020202020204" pitchFamily="34" charset="0"/>
              </a:rPr>
              <a:t>Trade </a:t>
            </a:r>
            <a:r>
              <a:rPr lang="en-ME" sz="1200" b="1" dirty="0">
                <a:solidFill>
                  <a:srgbClr val="00B050"/>
                </a:solidFill>
                <a:latin typeface="Arial" panose="020B0604020202020204" pitchFamily="34" charset="0"/>
                <a:cs typeface="Arial" panose="020B0604020202020204" pitchFamily="34" charset="0"/>
              </a:rPr>
              <a:t> </a:t>
            </a:r>
          </a:p>
        </p:txBody>
      </p:sp>
      <p:sp>
        <p:nvSpPr>
          <p:cNvPr id="41" name="Rounded Rectangle 11">
            <a:extLst>
              <a:ext uri="{FF2B5EF4-FFF2-40B4-BE49-F238E27FC236}">
                <a16:creationId xmlns:a16="http://schemas.microsoft.com/office/drawing/2014/main" id="{160E14B1-4DCF-2BD0-5EDB-6390E12EBC80}"/>
              </a:ext>
            </a:extLst>
          </p:cNvPr>
          <p:cNvSpPr/>
          <p:nvPr/>
        </p:nvSpPr>
        <p:spPr>
          <a:xfrm>
            <a:off x="3298333" y="1945625"/>
            <a:ext cx="344835" cy="342900"/>
          </a:xfrm>
          <a:custGeom>
            <a:avLst/>
            <a:gdLst/>
            <a:ahLst/>
            <a:cxnLst/>
            <a:rect l="0" t="0" r="0" b="0"/>
            <a:pathLst>
              <a:path w="438150" h="438150">
                <a:moveTo>
                  <a:pt x="120381" y="304148"/>
                </a:moveTo>
                <a:cubicBezTo>
                  <a:pt x="124043" y="305568"/>
                  <a:pt x="128203" y="304594"/>
                  <a:pt x="130854" y="301694"/>
                </a:cubicBezTo>
                <a:lnTo>
                  <a:pt x="215569" y="209283"/>
                </a:lnTo>
                <a:cubicBezTo>
                  <a:pt x="216475" y="208301"/>
                  <a:pt x="217749" y="207743"/>
                  <a:pt x="219084" y="207743"/>
                </a:cubicBezTo>
                <a:cubicBezTo>
                  <a:pt x="220419" y="207743"/>
                  <a:pt x="221693" y="208301"/>
                  <a:pt x="222599" y="209283"/>
                </a:cubicBezTo>
                <a:lnTo>
                  <a:pt x="307295" y="301713"/>
                </a:lnTo>
                <a:cubicBezTo>
                  <a:pt x="309949" y="304615"/>
                  <a:pt x="314112" y="305589"/>
                  <a:pt x="317777" y="304163"/>
                </a:cubicBezTo>
                <a:cubicBezTo>
                  <a:pt x="321442" y="302738"/>
                  <a:pt x="323854" y="299207"/>
                  <a:pt x="323850" y="295275"/>
                </a:cubicBezTo>
                <a:lnTo>
                  <a:pt x="323850" y="218694"/>
                </a:lnTo>
                <a:cubicBezTo>
                  <a:pt x="323852" y="216311"/>
                  <a:pt x="322962" y="214013"/>
                  <a:pt x="321354" y="212255"/>
                </a:cubicBezTo>
                <a:lnTo>
                  <a:pt x="226104" y="108337"/>
                </a:lnTo>
                <a:cubicBezTo>
                  <a:pt x="224299" y="106363"/>
                  <a:pt x="221749" y="105239"/>
                  <a:pt x="219075" y="105239"/>
                </a:cubicBezTo>
                <a:cubicBezTo>
                  <a:pt x="216400" y="105239"/>
                  <a:pt x="213850" y="106363"/>
                  <a:pt x="212045" y="108337"/>
                </a:cubicBezTo>
                <a:lnTo>
                  <a:pt x="116795" y="212255"/>
                </a:lnTo>
                <a:cubicBezTo>
                  <a:pt x="115187" y="214013"/>
                  <a:pt x="114297" y="216311"/>
                  <a:pt x="114300" y="218694"/>
                </a:cubicBezTo>
                <a:lnTo>
                  <a:pt x="114300" y="295275"/>
                </a:lnTo>
                <a:cubicBezTo>
                  <a:pt x="114303" y="299203"/>
                  <a:pt x="116718" y="302727"/>
                  <a:pt x="120381" y="304147"/>
                </a:cubicBezTo>
                <a:close/>
                <a:moveTo>
                  <a:pt x="0" y="0"/>
                </a:moveTo>
                <a:lnTo>
                  <a:pt x="438150" y="0"/>
                </a:lnTo>
                <a:lnTo>
                  <a:pt x="438150" y="438150"/>
                </a:lnTo>
                <a:lnTo>
                  <a:pt x="0" y="438150"/>
                </a:lnTo>
                <a:close/>
              </a:path>
            </a:pathLst>
          </a:custGeom>
          <a:noFill/>
          <a:ln w="14287">
            <a:solidFill>
              <a:srgbClr val="449A70"/>
            </a:solidFill>
          </a:ln>
        </p:spPr>
        <p:txBody>
          <a:bodyPr rtlCol="0" anchor="ctr"/>
          <a:lstStyle/>
          <a:p>
            <a:pPr algn="ctr"/>
            <a:endParaRPr>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97A7B75B-B5D7-95A3-0F94-0E69079847C3}"/>
              </a:ext>
            </a:extLst>
          </p:cNvPr>
          <p:cNvSpPr txBox="1"/>
          <p:nvPr/>
        </p:nvSpPr>
        <p:spPr>
          <a:xfrm>
            <a:off x="3645396" y="1948235"/>
            <a:ext cx="1559024" cy="276999"/>
          </a:xfrm>
          <a:prstGeom prst="rect">
            <a:avLst/>
          </a:prstGeom>
          <a:noFill/>
        </p:spPr>
        <p:txBody>
          <a:bodyPr wrap="square" rtlCol="0">
            <a:spAutoFit/>
          </a:bodyPr>
          <a:lstStyle/>
          <a:p>
            <a:pPr algn="l"/>
            <a:r>
              <a:rPr lang="en-GB" sz="1200" b="1" dirty="0">
                <a:solidFill>
                  <a:srgbClr val="00B050"/>
                </a:solidFill>
                <a:latin typeface="Arial" panose="020B0604020202020204" pitchFamily="34" charset="0"/>
                <a:cs typeface="Arial" panose="020B0604020202020204" pitchFamily="34" charset="0"/>
              </a:rPr>
              <a:t>Immigration </a:t>
            </a:r>
            <a:r>
              <a:rPr lang="en-ME" sz="1200" b="1" dirty="0">
                <a:solidFill>
                  <a:srgbClr val="00B050"/>
                </a:solidFill>
                <a:latin typeface="Arial" panose="020B0604020202020204" pitchFamily="34" charset="0"/>
                <a:cs typeface="Arial" panose="020B0604020202020204" pitchFamily="34" charset="0"/>
              </a:rPr>
              <a:t> </a:t>
            </a:r>
          </a:p>
        </p:txBody>
      </p:sp>
      <p:sp>
        <p:nvSpPr>
          <p:cNvPr id="38" name="Rounded Rectangle 11">
            <a:extLst>
              <a:ext uri="{FF2B5EF4-FFF2-40B4-BE49-F238E27FC236}">
                <a16:creationId xmlns:a16="http://schemas.microsoft.com/office/drawing/2014/main" id="{DF8EECFC-5A5B-5C3E-C041-AF1633669B48}"/>
              </a:ext>
            </a:extLst>
          </p:cNvPr>
          <p:cNvSpPr/>
          <p:nvPr/>
        </p:nvSpPr>
        <p:spPr>
          <a:xfrm>
            <a:off x="3298333" y="1600200"/>
            <a:ext cx="344835" cy="342900"/>
          </a:xfrm>
          <a:custGeom>
            <a:avLst/>
            <a:gdLst/>
            <a:ahLst/>
            <a:cxnLst/>
            <a:rect l="0" t="0" r="0" b="0"/>
            <a:pathLst>
              <a:path w="438150" h="438150">
                <a:moveTo>
                  <a:pt x="120381" y="304148"/>
                </a:moveTo>
                <a:cubicBezTo>
                  <a:pt x="124043" y="305568"/>
                  <a:pt x="128203" y="304594"/>
                  <a:pt x="130854" y="301694"/>
                </a:cubicBezTo>
                <a:lnTo>
                  <a:pt x="215569" y="209283"/>
                </a:lnTo>
                <a:cubicBezTo>
                  <a:pt x="216475" y="208301"/>
                  <a:pt x="217749" y="207743"/>
                  <a:pt x="219084" y="207743"/>
                </a:cubicBezTo>
                <a:cubicBezTo>
                  <a:pt x="220419" y="207743"/>
                  <a:pt x="221693" y="208301"/>
                  <a:pt x="222599" y="209283"/>
                </a:cubicBezTo>
                <a:lnTo>
                  <a:pt x="307295" y="301713"/>
                </a:lnTo>
                <a:cubicBezTo>
                  <a:pt x="309949" y="304615"/>
                  <a:pt x="314112" y="305589"/>
                  <a:pt x="317777" y="304163"/>
                </a:cubicBezTo>
                <a:cubicBezTo>
                  <a:pt x="321442" y="302738"/>
                  <a:pt x="323854" y="299207"/>
                  <a:pt x="323850" y="295275"/>
                </a:cubicBezTo>
                <a:lnTo>
                  <a:pt x="323850" y="218694"/>
                </a:lnTo>
                <a:cubicBezTo>
                  <a:pt x="323852" y="216311"/>
                  <a:pt x="322962" y="214013"/>
                  <a:pt x="321354" y="212255"/>
                </a:cubicBezTo>
                <a:lnTo>
                  <a:pt x="226104" y="108337"/>
                </a:lnTo>
                <a:cubicBezTo>
                  <a:pt x="224299" y="106363"/>
                  <a:pt x="221749" y="105239"/>
                  <a:pt x="219075" y="105239"/>
                </a:cubicBezTo>
                <a:cubicBezTo>
                  <a:pt x="216400" y="105239"/>
                  <a:pt x="213850" y="106363"/>
                  <a:pt x="212045" y="108337"/>
                </a:cubicBezTo>
                <a:lnTo>
                  <a:pt x="116795" y="212255"/>
                </a:lnTo>
                <a:cubicBezTo>
                  <a:pt x="115187" y="214013"/>
                  <a:pt x="114297" y="216311"/>
                  <a:pt x="114300" y="218694"/>
                </a:cubicBezTo>
                <a:lnTo>
                  <a:pt x="114300" y="295275"/>
                </a:lnTo>
                <a:cubicBezTo>
                  <a:pt x="114303" y="299203"/>
                  <a:pt x="116718" y="302727"/>
                  <a:pt x="120381" y="304147"/>
                </a:cubicBezTo>
                <a:close/>
                <a:moveTo>
                  <a:pt x="0" y="0"/>
                </a:moveTo>
                <a:lnTo>
                  <a:pt x="438150" y="0"/>
                </a:lnTo>
                <a:lnTo>
                  <a:pt x="438150" y="438150"/>
                </a:lnTo>
                <a:lnTo>
                  <a:pt x="0" y="438150"/>
                </a:lnTo>
                <a:close/>
              </a:path>
            </a:pathLst>
          </a:custGeom>
          <a:noFill/>
          <a:ln w="14287">
            <a:solidFill>
              <a:srgbClr val="449A70"/>
            </a:solidFill>
          </a:ln>
        </p:spPr>
        <p:txBody>
          <a:bodyPr rtlCol="0" anchor="ctr"/>
          <a:lstStyle/>
          <a:p>
            <a:pPr algn="ctr"/>
            <a:endParaRPr dirty="0">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E1D6125A-7EE9-2DF7-CE7F-9B632EA25E71}"/>
              </a:ext>
            </a:extLst>
          </p:cNvPr>
          <p:cNvSpPr txBox="1"/>
          <p:nvPr/>
        </p:nvSpPr>
        <p:spPr>
          <a:xfrm>
            <a:off x="3643167" y="1600201"/>
            <a:ext cx="1905000" cy="276999"/>
          </a:xfrm>
          <a:prstGeom prst="rect">
            <a:avLst/>
          </a:prstGeom>
          <a:noFill/>
        </p:spPr>
        <p:txBody>
          <a:bodyPr wrap="square" rtlCol="0">
            <a:spAutoFit/>
          </a:bodyPr>
          <a:lstStyle/>
          <a:p>
            <a:pPr algn="l"/>
            <a:r>
              <a:rPr lang="en-GB" sz="1200" b="1" dirty="0">
                <a:solidFill>
                  <a:srgbClr val="00B050"/>
                </a:solidFill>
                <a:latin typeface="Arial" panose="020B0604020202020204" pitchFamily="34" charset="0"/>
                <a:cs typeface="Arial" panose="020B0604020202020204" pitchFamily="34" charset="0"/>
              </a:rPr>
              <a:t>Financial globalization </a:t>
            </a:r>
            <a:r>
              <a:rPr lang="en-ME" sz="1200" b="1" dirty="0">
                <a:solidFill>
                  <a:srgbClr val="00B050"/>
                </a:solidFill>
                <a:latin typeface="Arial" panose="020B0604020202020204" pitchFamily="34" charset="0"/>
                <a:cs typeface="Arial" panose="020B0604020202020204" pitchFamily="34" charset="0"/>
              </a:rPr>
              <a:t> </a:t>
            </a:r>
          </a:p>
        </p:txBody>
      </p:sp>
      <p:grpSp>
        <p:nvGrpSpPr>
          <p:cNvPr id="62" name="Group 61">
            <a:extLst>
              <a:ext uri="{FF2B5EF4-FFF2-40B4-BE49-F238E27FC236}">
                <a16:creationId xmlns:a16="http://schemas.microsoft.com/office/drawing/2014/main" id="{003795C8-BB66-859C-7964-F181320A8FD6}"/>
              </a:ext>
            </a:extLst>
          </p:cNvPr>
          <p:cNvGrpSpPr/>
          <p:nvPr/>
        </p:nvGrpSpPr>
        <p:grpSpPr>
          <a:xfrm>
            <a:off x="3298333" y="3704530"/>
            <a:ext cx="1903859" cy="342900"/>
            <a:chOff x="5091261" y="3158108"/>
            <a:chExt cx="1903859" cy="342900"/>
          </a:xfrm>
        </p:grpSpPr>
        <p:sp>
          <p:nvSpPr>
            <p:cNvPr id="37" name="Rounded Rectangle 12">
              <a:extLst>
                <a:ext uri="{FF2B5EF4-FFF2-40B4-BE49-F238E27FC236}">
                  <a16:creationId xmlns:a16="http://schemas.microsoft.com/office/drawing/2014/main" id="{0564CDAF-D09E-9E2D-5F80-30469101F618}"/>
                </a:ext>
              </a:extLst>
            </p:cNvPr>
            <p:cNvSpPr/>
            <p:nvPr/>
          </p:nvSpPr>
          <p:spPr>
            <a:xfrm>
              <a:off x="5091261" y="3158108"/>
              <a:ext cx="344835" cy="342900"/>
            </a:xfrm>
            <a:custGeom>
              <a:avLst/>
              <a:gdLst/>
              <a:ahLst/>
              <a:cxnLst/>
              <a:rect l="0" t="0" r="0" b="0"/>
              <a:pathLst>
                <a:path w="438150" h="438150">
                  <a:moveTo>
                    <a:pt x="317786" y="124445"/>
                  </a:moveTo>
                  <a:cubicBezTo>
                    <a:pt x="314120" y="123015"/>
                    <a:pt x="309951" y="123987"/>
                    <a:pt x="307295" y="126892"/>
                  </a:cubicBezTo>
                  <a:lnTo>
                    <a:pt x="222561" y="219322"/>
                  </a:lnTo>
                  <a:cubicBezTo>
                    <a:pt x="221655" y="220304"/>
                    <a:pt x="220381" y="220862"/>
                    <a:pt x="219046" y="220862"/>
                  </a:cubicBezTo>
                  <a:cubicBezTo>
                    <a:pt x="217711" y="220862"/>
                    <a:pt x="216437" y="220304"/>
                    <a:pt x="215531" y="219322"/>
                  </a:cubicBezTo>
                  <a:lnTo>
                    <a:pt x="130854" y="126911"/>
                  </a:lnTo>
                  <a:cubicBezTo>
                    <a:pt x="128201" y="124009"/>
                    <a:pt x="124037" y="123035"/>
                    <a:pt x="120372" y="124461"/>
                  </a:cubicBezTo>
                  <a:cubicBezTo>
                    <a:pt x="116707" y="125886"/>
                    <a:pt x="114295" y="129417"/>
                    <a:pt x="114300" y="133350"/>
                  </a:cubicBezTo>
                  <a:lnTo>
                    <a:pt x="114300" y="209930"/>
                  </a:lnTo>
                  <a:cubicBezTo>
                    <a:pt x="114297" y="212313"/>
                    <a:pt x="115187" y="214611"/>
                    <a:pt x="116795" y="216369"/>
                  </a:cubicBezTo>
                  <a:lnTo>
                    <a:pt x="212045" y="320287"/>
                  </a:lnTo>
                  <a:cubicBezTo>
                    <a:pt x="213850" y="322261"/>
                    <a:pt x="216401" y="323385"/>
                    <a:pt x="219075" y="323385"/>
                  </a:cubicBezTo>
                  <a:cubicBezTo>
                    <a:pt x="221749" y="323385"/>
                    <a:pt x="224300" y="322261"/>
                    <a:pt x="226104" y="320287"/>
                  </a:cubicBezTo>
                  <a:lnTo>
                    <a:pt x="321354" y="216369"/>
                  </a:lnTo>
                  <a:cubicBezTo>
                    <a:pt x="322962" y="214611"/>
                    <a:pt x="323852" y="212313"/>
                    <a:pt x="323850" y="209930"/>
                  </a:cubicBezTo>
                  <a:lnTo>
                    <a:pt x="323850" y="133350"/>
                  </a:lnTo>
                  <a:cubicBezTo>
                    <a:pt x="323862" y="129414"/>
                    <a:pt x="321453" y="125876"/>
                    <a:pt x="317786" y="124445"/>
                  </a:cubicBezTo>
                  <a:close/>
                  <a:moveTo>
                    <a:pt x="0" y="0"/>
                  </a:moveTo>
                  <a:lnTo>
                    <a:pt x="438150" y="0"/>
                  </a:lnTo>
                  <a:lnTo>
                    <a:pt x="438150" y="438150"/>
                  </a:lnTo>
                  <a:lnTo>
                    <a:pt x="0" y="438150"/>
                  </a:lnTo>
                  <a:close/>
                </a:path>
              </a:pathLst>
            </a:custGeom>
            <a:noFill/>
            <a:ln w="14287">
              <a:solidFill>
                <a:srgbClr val="FD6A65"/>
              </a:solidFill>
            </a:ln>
          </p:spPr>
          <p:txBody>
            <a:bodyPr rtlCol="0" anchor="ctr"/>
            <a:lstStyle/>
            <a:p>
              <a:pPr algn="ctr"/>
              <a:endParaRPr b="1">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401BE714-3809-9375-D594-F41BB84AA1AB}"/>
                </a:ext>
              </a:extLst>
            </p:cNvPr>
            <p:cNvSpPr txBox="1"/>
            <p:nvPr/>
          </p:nvSpPr>
          <p:spPr>
            <a:xfrm>
              <a:off x="5436096" y="3189796"/>
              <a:ext cx="1559024" cy="276999"/>
            </a:xfrm>
            <a:prstGeom prst="rect">
              <a:avLst/>
            </a:prstGeom>
            <a:noFill/>
          </p:spPr>
          <p:txBody>
            <a:bodyPr wrap="square" rtlCol="0">
              <a:spAutoFit/>
            </a:bodyPr>
            <a:lstStyle/>
            <a:p>
              <a:pPr algn="l"/>
              <a:r>
                <a:rPr lang="en-GB" sz="1200" b="1" dirty="0">
                  <a:solidFill>
                    <a:srgbClr val="C00000"/>
                  </a:solidFill>
                  <a:latin typeface="Arial" panose="020B0604020202020204" pitchFamily="34" charset="0"/>
                  <a:cs typeface="Arial" panose="020B0604020202020204" pitchFamily="34" charset="0"/>
                </a:rPr>
                <a:t>Voter turnout</a:t>
              </a:r>
              <a:r>
                <a:rPr lang="en-ME" sz="1200" b="1" dirty="0">
                  <a:solidFill>
                    <a:srgbClr val="C00000"/>
                  </a:solidFill>
                  <a:latin typeface="Arial" panose="020B0604020202020204" pitchFamily="34" charset="0"/>
                  <a:cs typeface="Arial" panose="020B0604020202020204" pitchFamily="34" charset="0"/>
                </a:rPr>
                <a:t> </a:t>
              </a:r>
            </a:p>
          </p:txBody>
        </p:sp>
      </p:grpSp>
      <p:grpSp>
        <p:nvGrpSpPr>
          <p:cNvPr id="61" name="Group 60">
            <a:extLst>
              <a:ext uri="{FF2B5EF4-FFF2-40B4-BE49-F238E27FC236}">
                <a16:creationId xmlns:a16="http://schemas.microsoft.com/office/drawing/2014/main" id="{10DEED64-385C-CCCB-4DA7-970DDD561034}"/>
              </a:ext>
            </a:extLst>
          </p:cNvPr>
          <p:cNvGrpSpPr/>
          <p:nvPr/>
        </p:nvGrpSpPr>
        <p:grpSpPr>
          <a:xfrm>
            <a:off x="3298333" y="2968352"/>
            <a:ext cx="1903859" cy="342900"/>
            <a:chOff x="5091261" y="2798068"/>
            <a:chExt cx="1903859" cy="342900"/>
          </a:xfrm>
        </p:grpSpPr>
        <p:sp>
          <p:nvSpPr>
            <p:cNvPr id="46" name="Rounded Rectangle 11">
              <a:extLst>
                <a:ext uri="{FF2B5EF4-FFF2-40B4-BE49-F238E27FC236}">
                  <a16:creationId xmlns:a16="http://schemas.microsoft.com/office/drawing/2014/main" id="{26AF1652-4BFF-B9B0-3476-6271DDEE7E88}"/>
                </a:ext>
              </a:extLst>
            </p:cNvPr>
            <p:cNvSpPr/>
            <p:nvPr/>
          </p:nvSpPr>
          <p:spPr>
            <a:xfrm>
              <a:off x="5091261" y="2798068"/>
              <a:ext cx="344835" cy="342900"/>
            </a:xfrm>
            <a:custGeom>
              <a:avLst/>
              <a:gdLst/>
              <a:ahLst/>
              <a:cxnLst/>
              <a:rect l="0" t="0" r="0" b="0"/>
              <a:pathLst>
                <a:path w="438150" h="438150">
                  <a:moveTo>
                    <a:pt x="120381" y="304148"/>
                  </a:moveTo>
                  <a:cubicBezTo>
                    <a:pt x="124043" y="305568"/>
                    <a:pt x="128203" y="304594"/>
                    <a:pt x="130854" y="301694"/>
                  </a:cubicBezTo>
                  <a:lnTo>
                    <a:pt x="215569" y="209283"/>
                  </a:lnTo>
                  <a:cubicBezTo>
                    <a:pt x="216475" y="208301"/>
                    <a:pt x="217749" y="207743"/>
                    <a:pt x="219084" y="207743"/>
                  </a:cubicBezTo>
                  <a:cubicBezTo>
                    <a:pt x="220419" y="207743"/>
                    <a:pt x="221693" y="208301"/>
                    <a:pt x="222599" y="209283"/>
                  </a:cubicBezTo>
                  <a:lnTo>
                    <a:pt x="307295" y="301713"/>
                  </a:lnTo>
                  <a:cubicBezTo>
                    <a:pt x="309949" y="304615"/>
                    <a:pt x="314112" y="305589"/>
                    <a:pt x="317777" y="304163"/>
                  </a:cubicBezTo>
                  <a:cubicBezTo>
                    <a:pt x="321442" y="302738"/>
                    <a:pt x="323854" y="299207"/>
                    <a:pt x="323850" y="295275"/>
                  </a:cubicBezTo>
                  <a:lnTo>
                    <a:pt x="323850" y="218694"/>
                  </a:lnTo>
                  <a:cubicBezTo>
                    <a:pt x="323852" y="216311"/>
                    <a:pt x="322962" y="214013"/>
                    <a:pt x="321354" y="212255"/>
                  </a:cubicBezTo>
                  <a:lnTo>
                    <a:pt x="226104" y="108337"/>
                  </a:lnTo>
                  <a:cubicBezTo>
                    <a:pt x="224299" y="106363"/>
                    <a:pt x="221749" y="105239"/>
                    <a:pt x="219075" y="105239"/>
                  </a:cubicBezTo>
                  <a:cubicBezTo>
                    <a:pt x="216400" y="105239"/>
                    <a:pt x="213850" y="106363"/>
                    <a:pt x="212045" y="108337"/>
                  </a:cubicBezTo>
                  <a:lnTo>
                    <a:pt x="116795" y="212255"/>
                  </a:lnTo>
                  <a:cubicBezTo>
                    <a:pt x="115187" y="214013"/>
                    <a:pt x="114297" y="216311"/>
                    <a:pt x="114300" y="218694"/>
                  </a:cubicBezTo>
                  <a:lnTo>
                    <a:pt x="114300" y="295275"/>
                  </a:lnTo>
                  <a:cubicBezTo>
                    <a:pt x="114303" y="299203"/>
                    <a:pt x="116718" y="302727"/>
                    <a:pt x="120381" y="304147"/>
                  </a:cubicBezTo>
                  <a:close/>
                  <a:moveTo>
                    <a:pt x="0" y="0"/>
                  </a:moveTo>
                  <a:lnTo>
                    <a:pt x="438150" y="0"/>
                  </a:lnTo>
                  <a:lnTo>
                    <a:pt x="438150" y="438150"/>
                  </a:lnTo>
                  <a:lnTo>
                    <a:pt x="0" y="438150"/>
                  </a:lnTo>
                  <a:close/>
                </a:path>
              </a:pathLst>
            </a:custGeom>
            <a:noFill/>
            <a:ln w="14287">
              <a:solidFill>
                <a:srgbClr val="449A70"/>
              </a:solidFill>
            </a:ln>
          </p:spPr>
          <p:txBody>
            <a:bodyPr rtlCol="0" anchor="ctr"/>
            <a:lstStyle/>
            <a:p>
              <a:pPr algn="ctr"/>
              <a:endParaRPr b="1">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4B407EF7-E616-2D1A-2E7B-A64002058C33}"/>
                </a:ext>
              </a:extLst>
            </p:cNvPr>
            <p:cNvSpPr txBox="1"/>
            <p:nvPr/>
          </p:nvSpPr>
          <p:spPr>
            <a:xfrm>
              <a:off x="5436096" y="2838293"/>
              <a:ext cx="1559024" cy="276999"/>
            </a:xfrm>
            <a:prstGeom prst="rect">
              <a:avLst/>
            </a:prstGeom>
            <a:noFill/>
          </p:spPr>
          <p:txBody>
            <a:bodyPr wrap="square" rtlCol="0">
              <a:spAutoFit/>
            </a:bodyPr>
            <a:lstStyle/>
            <a:p>
              <a:pPr algn="l"/>
              <a:r>
                <a:rPr lang="en-GB" sz="1200" b="1" dirty="0">
                  <a:solidFill>
                    <a:srgbClr val="00B050"/>
                  </a:solidFill>
                  <a:latin typeface="Arial" panose="020B0604020202020204" pitchFamily="34" charset="0"/>
                  <a:cs typeface="Arial" panose="020B0604020202020204" pitchFamily="34" charset="0"/>
                </a:rPr>
                <a:t>Corruption</a:t>
              </a:r>
              <a:r>
                <a:rPr lang="en-ME" sz="1200" b="1" dirty="0">
                  <a:solidFill>
                    <a:srgbClr val="00B050"/>
                  </a:solidFill>
                  <a:latin typeface="Arial" panose="020B0604020202020204" pitchFamily="34" charset="0"/>
                  <a:cs typeface="Arial" panose="020B0604020202020204" pitchFamily="34" charset="0"/>
                </a:rPr>
                <a:t> </a:t>
              </a:r>
            </a:p>
          </p:txBody>
        </p:sp>
      </p:grpSp>
      <p:grpSp>
        <p:nvGrpSpPr>
          <p:cNvPr id="50" name="Group 49">
            <a:extLst>
              <a:ext uri="{FF2B5EF4-FFF2-40B4-BE49-F238E27FC236}">
                <a16:creationId xmlns:a16="http://schemas.microsoft.com/office/drawing/2014/main" id="{33F6A949-C163-3CB2-7D80-284106331B65}"/>
              </a:ext>
            </a:extLst>
          </p:cNvPr>
          <p:cNvGrpSpPr/>
          <p:nvPr/>
        </p:nvGrpSpPr>
        <p:grpSpPr>
          <a:xfrm>
            <a:off x="266867" y="1833140"/>
            <a:ext cx="1906088" cy="342900"/>
            <a:chOff x="5076056" y="1340768"/>
            <a:chExt cx="1906088" cy="342900"/>
          </a:xfrm>
        </p:grpSpPr>
        <p:sp>
          <p:nvSpPr>
            <p:cNvPr id="48" name="Rounded Rectangle 11">
              <a:extLst>
                <a:ext uri="{FF2B5EF4-FFF2-40B4-BE49-F238E27FC236}">
                  <a16:creationId xmlns:a16="http://schemas.microsoft.com/office/drawing/2014/main" id="{DA53395F-BCF9-8C61-5EEB-C0FF8315D665}"/>
                </a:ext>
              </a:extLst>
            </p:cNvPr>
            <p:cNvSpPr/>
            <p:nvPr/>
          </p:nvSpPr>
          <p:spPr>
            <a:xfrm>
              <a:off x="5076056" y="1340768"/>
              <a:ext cx="344835" cy="342900"/>
            </a:xfrm>
            <a:custGeom>
              <a:avLst/>
              <a:gdLst/>
              <a:ahLst/>
              <a:cxnLst/>
              <a:rect l="0" t="0" r="0" b="0"/>
              <a:pathLst>
                <a:path w="438150" h="438150">
                  <a:moveTo>
                    <a:pt x="120381" y="304148"/>
                  </a:moveTo>
                  <a:cubicBezTo>
                    <a:pt x="124043" y="305568"/>
                    <a:pt x="128203" y="304594"/>
                    <a:pt x="130854" y="301694"/>
                  </a:cubicBezTo>
                  <a:lnTo>
                    <a:pt x="215569" y="209283"/>
                  </a:lnTo>
                  <a:cubicBezTo>
                    <a:pt x="216475" y="208301"/>
                    <a:pt x="217749" y="207743"/>
                    <a:pt x="219084" y="207743"/>
                  </a:cubicBezTo>
                  <a:cubicBezTo>
                    <a:pt x="220419" y="207743"/>
                    <a:pt x="221693" y="208301"/>
                    <a:pt x="222599" y="209283"/>
                  </a:cubicBezTo>
                  <a:lnTo>
                    <a:pt x="307295" y="301713"/>
                  </a:lnTo>
                  <a:cubicBezTo>
                    <a:pt x="309949" y="304615"/>
                    <a:pt x="314112" y="305589"/>
                    <a:pt x="317777" y="304163"/>
                  </a:cubicBezTo>
                  <a:cubicBezTo>
                    <a:pt x="321442" y="302738"/>
                    <a:pt x="323854" y="299207"/>
                    <a:pt x="323850" y="295275"/>
                  </a:cubicBezTo>
                  <a:lnTo>
                    <a:pt x="323850" y="218694"/>
                  </a:lnTo>
                  <a:cubicBezTo>
                    <a:pt x="323852" y="216311"/>
                    <a:pt x="322962" y="214013"/>
                    <a:pt x="321354" y="212255"/>
                  </a:cubicBezTo>
                  <a:lnTo>
                    <a:pt x="226104" y="108337"/>
                  </a:lnTo>
                  <a:cubicBezTo>
                    <a:pt x="224299" y="106363"/>
                    <a:pt x="221749" y="105239"/>
                    <a:pt x="219075" y="105239"/>
                  </a:cubicBezTo>
                  <a:cubicBezTo>
                    <a:pt x="216400" y="105239"/>
                    <a:pt x="213850" y="106363"/>
                    <a:pt x="212045" y="108337"/>
                  </a:cubicBezTo>
                  <a:lnTo>
                    <a:pt x="116795" y="212255"/>
                  </a:lnTo>
                  <a:cubicBezTo>
                    <a:pt x="115187" y="214013"/>
                    <a:pt x="114297" y="216311"/>
                    <a:pt x="114300" y="218694"/>
                  </a:cubicBezTo>
                  <a:lnTo>
                    <a:pt x="114300" y="295275"/>
                  </a:lnTo>
                  <a:cubicBezTo>
                    <a:pt x="114303" y="299203"/>
                    <a:pt x="116718" y="302727"/>
                    <a:pt x="120381" y="304147"/>
                  </a:cubicBezTo>
                  <a:close/>
                  <a:moveTo>
                    <a:pt x="0" y="0"/>
                  </a:moveTo>
                  <a:lnTo>
                    <a:pt x="438150" y="0"/>
                  </a:lnTo>
                  <a:lnTo>
                    <a:pt x="438150" y="438150"/>
                  </a:lnTo>
                  <a:lnTo>
                    <a:pt x="0" y="438150"/>
                  </a:lnTo>
                  <a:close/>
                </a:path>
              </a:pathLst>
            </a:custGeom>
            <a:noFill/>
            <a:ln w="14287">
              <a:solidFill>
                <a:srgbClr val="449A70"/>
              </a:solidFill>
            </a:ln>
          </p:spPr>
          <p:txBody>
            <a:bodyPr rtlCol="0" anchor="ctr"/>
            <a:lstStyle/>
            <a:p>
              <a:pPr algn="ctr"/>
              <a:endParaRPr b="1"/>
            </a:p>
          </p:txBody>
        </p:sp>
        <p:sp>
          <p:nvSpPr>
            <p:cNvPr id="49" name="TextBox 48">
              <a:extLst>
                <a:ext uri="{FF2B5EF4-FFF2-40B4-BE49-F238E27FC236}">
                  <a16:creationId xmlns:a16="http://schemas.microsoft.com/office/drawing/2014/main" id="{426AADB0-C705-53A9-781F-35B6D39D19EC}"/>
                </a:ext>
              </a:extLst>
            </p:cNvPr>
            <p:cNvSpPr txBox="1"/>
            <p:nvPr/>
          </p:nvSpPr>
          <p:spPr>
            <a:xfrm>
              <a:off x="5423120" y="1350863"/>
              <a:ext cx="1559024" cy="276999"/>
            </a:xfrm>
            <a:prstGeom prst="rect">
              <a:avLst/>
            </a:prstGeom>
            <a:noFill/>
          </p:spPr>
          <p:txBody>
            <a:bodyPr wrap="square" rtlCol="0">
              <a:spAutoFit/>
            </a:bodyPr>
            <a:lstStyle/>
            <a:p>
              <a:pPr algn="l"/>
              <a:r>
                <a:rPr lang="en-GB" sz="1200" b="1" dirty="0">
                  <a:solidFill>
                    <a:srgbClr val="00B050"/>
                  </a:solidFill>
                  <a:latin typeface="Arial" panose="020B0604020202020204" pitchFamily="34" charset="0"/>
                  <a:cs typeface="Arial" panose="020B0604020202020204" pitchFamily="34" charset="0"/>
                </a:rPr>
                <a:t>Education</a:t>
              </a:r>
              <a:r>
                <a:rPr lang="en-GB" sz="1200" b="1" dirty="0">
                  <a:solidFill>
                    <a:srgbClr val="00B050"/>
                  </a:solidFill>
                </a:rPr>
                <a:t> </a:t>
              </a:r>
              <a:r>
                <a:rPr lang="en-ME" sz="1200" b="1" dirty="0">
                  <a:solidFill>
                    <a:srgbClr val="00B050"/>
                  </a:solidFill>
                </a:rPr>
                <a:t> </a:t>
              </a:r>
            </a:p>
          </p:txBody>
        </p:sp>
      </p:grpSp>
      <p:grpSp>
        <p:nvGrpSpPr>
          <p:cNvPr id="51" name="Group 50">
            <a:extLst>
              <a:ext uri="{FF2B5EF4-FFF2-40B4-BE49-F238E27FC236}">
                <a16:creationId xmlns:a16="http://schemas.microsoft.com/office/drawing/2014/main" id="{A750DE31-F014-EFAB-2199-89198305DA46}"/>
              </a:ext>
            </a:extLst>
          </p:cNvPr>
          <p:cNvGrpSpPr/>
          <p:nvPr/>
        </p:nvGrpSpPr>
        <p:grpSpPr>
          <a:xfrm>
            <a:off x="3298332" y="2283564"/>
            <a:ext cx="1906088" cy="342900"/>
            <a:chOff x="5076056" y="1340768"/>
            <a:chExt cx="1906088" cy="342900"/>
          </a:xfrm>
        </p:grpSpPr>
        <p:sp>
          <p:nvSpPr>
            <p:cNvPr id="52" name="Rounded Rectangle 11">
              <a:extLst>
                <a:ext uri="{FF2B5EF4-FFF2-40B4-BE49-F238E27FC236}">
                  <a16:creationId xmlns:a16="http://schemas.microsoft.com/office/drawing/2014/main" id="{8801FF20-2734-876D-321C-174D254209C5}"/>
                </a:ext>
              </a:extLst>
            </p:cNvPr>
            <p:cNvSpPr/>
            <p:nvPr/>
          </p:nvSpPr>
          <p:spPr>
            <a:xfrm>
              <a:off x="5076056" y="1340768"/>
              <a:ext cx="344835" cy="342900"/>
            </a:xfrm>
            <a:custGeom>
              <a:avLst/>
              <a:gdLst/>
              <a:ahLst/>
              <a:cxnLst/>
              <a:rect l="0" t="0" r="0" b="0"/>
              <a:pathLst>
                <a:path w="438150" h="438150">
                  <a:moveTo>
                    <a:pt x="120381" y="304148"/>
                  </a:moveTo>
                  <a:cubicBezTo>
                    <a:pt x="124043" y="305568"/>
                    <a:pt x="128203" y="304594"/>
                    <a:pt x="130854" y="301694"/>
                  </a:cubicBezTo>
                  <a:lnTo>
                    <a:pt x="215569" y="209283"/>
                  </a:lnTo>
                  <a:cubicBezTo>
                    <a:pt x="216475" y="208301"/>
                    <a:pt x="217749" y="207743"/>
                    <a:pt x="219084" y="207743"/>
                  </a:cubicBezTo>
                  <a:cubicBezTo>
                    <a:pt x="220419" y="207743"/>
                    <a:pt x="221693" y="208301"/>
                    <a:pt x="222599" y="209283"/>
                  </a:cubicBezTo>
                  <a:lnTo>
                    <a:pt x="307295" y="301713"/>
                  </a:lnTo>
                  <a:cubicBezTo>
                    <a:pt x="309949" y="304615"/>
                    <a:pt x="314112" y="305589"/>
                    <a:pt x="317777" y="304163"/>
                  </a:cubicBezTo>
                  <a:cubicBezTo>
                    <a:pt x="321442" y="302738"/>
                    <a:pt x="323854" y="299207"/>
                    <a:pt x="323850" y="295275"/>
                  </a:cubicBezTo>
                  <a:lnTo>
                    <a:pt x="323850" y="218694"/>
                  </a:lnTo>
                  <a:cubicBezTo>
                    <a:pt x="323852" y="216311"/>
                    <a:pt x="322962" y="214013"/>
                    <a:pt x="321354" y="212255"/>
                  </a:cubicBezTo>
                  <a:lnTo>
                    <a:pt x="226104" y="108337"/>
                  </a:lnTo>
                  <a:cubicBezTo>
                    <a:pt x="224299" y="106363"/>
                    <a:pt x="221749" y="105239"/>
                    <a:pt x="219075" y="105239"/>
                  </a:cubicBezTo>
                  <a:cubicBezTo>
                    <a:pt x="216400" y="105239"/>
                    <a:pt x="213850" y="106363"/>
                    <a:pt x="212045" y="108337"/>
                  </a:cubicBezTo>
                  <a:lnTo>
                    <a:pt x="116795" y="212255"/>
                  </a:lnTo>
                  <a:cubicBezTo>
                    <a:pt x="115187" y="214013"/>
                    <a:pt x="114297" y="216311"/>
                    <a:pt x="114300" y="218694"/>
                  </a:cubicBezTo>
                  <a:lnTo>
                    <a:pt x="114300" y="295275"/>
                  </a:lnTo>
                  <a:cubicBezTo>
                    <a:pt x="114303" y="299203"/>
                    <a:pt x="116718" y="302727"/>
                    <a:pt x="120381" y="304147"/>
                  </a:cubicBezTo>
                  <a:close/>
                  <a:moveTo>
                    <a:pt x="0" y="0"/>
                  </a:moveTo>
                  <a:lnTo>
                    <a:pt x="438150" y="0"/>
                  </a:lnTo>
                  <a:lnTo>
                    <a:pt x="438150" y="438150"/>
                  </a:lnTo>
                  <a:lnTo>
                    <a:pt x="0" y="438150"/>
                  </a:lnTo>
                  <a:close/>
                </a:path>
              </a:pathLst>
            </a:custGeom>
            <a:noFill/>
            <a:ln w="14287">
              <a:solidFill>
                <a:srgbClr val="449A70"/>
              </a:solidFill>
            </a:ln>
          </p:spPr>
          <p:txBody>
            <a:bodyPr rtlCol="0" anchor="ctr"/>
            <a:lstStyle/>
            <a:p>
              <a:pPr algn="ctr"/>
              <a:endParaRPr b="1">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9489BAD7-87C5-B229-A934-379667EDE270}"/>
                </a:ext>
              </a:extLst>
            </p:cNvPr>
            <p:cNvSpPr txBox="1"/>
            <p:nvPr/>
          </p:nvSpPr>
          <p:spPr>
            <a:xfrm>
              <a:off x="5423120" y="1350863"/>
              <a:ext cx="1559024" cy="276999"/>
            </a:xfrm>
            <a:prstGeom prst="rect">
              <a:avLst/>
            </a:prstGeom>
            <a:noFill/>
          </p:spPr>
          <p:txBody>
            <a:bodyPr wrap="square" rtlCol="0">
              <a:spAutoFit/>
            </a:bodyPr>
            <a:lstStyle/>
            <a:p>
              <a:pPr algn="l"/>
              <a:r>
                <a:rPr lang="en-GB" sz="1200" b="1" dirty="0">
                  <a:solidFill>
                    <a:srgbClr val="00B050"/>
                  </a:solidFill>
                  <a:latin typeface="Arial" panose="020B0604020202020204" pitchFamily="34" charset="0"/>
                  <a:cs typeface="Arial" panose="020B0604020202020204" pitchFamily="34" charset="0"/>
                </a:rPr>
                <a:t>Education </a:t>
              </a:r>
              <a:r>
                <a:rPr lang="en-ME" sz="1200" b="1" dirty="0">
                  <a:solidFill>
                    <a:srgbClr val="00B050"/>
                  </a:solidFill>
                  <a:latin typeface="Arial" panose="020B0604020202020204" pitchFamily="34" charset="0"/>
                  <a:cs typeface="Arial" panose="020B0604020202020204" pitchFamily="34" charset="0"/>
                </a:rPr>
                <a:t> </a:t>
              </a:r>
            </a:p>
          </p:txBody>
        </p:sp>
      </p:grpSp>
      <p:grpSp>
        <p:nvGrpSpPr>
          <p:cNvPr id="63" name="Group 62">
            <a:extLst>
              <a:ext uri="{FF2B5EF4-FFF2-40B4-BE49-F238E27FC236}">
                <a16:creationId xmlns:a16="http://schemas.microsoft.com/office/drawing/2014/main" id="{BC039892-4568-B8DC-8A66-FB1F62A9EA43}"/>
              </a:ext>
            </a:extLst>
          </p:cNvPr>
          <p:cNvGrpSpPr/>
          <p:nvPr/>
        </p:nvGrpSpPr>
        <p:grpSpPr>
          <a:xfrm>
            <a:off x="3298333" y="3359105"/>
            <a:ext cx="1903859" cy="342900"/>
            <a:chOff x="5091261" y="3158108"/>
            <a:chExt cx="1903859" cy="342900"/>
          </a:xfrm>
        </p:grpSpPr>
        <p:sp>
          <p:nvSpPr>
            <p:cNvPr id="64" name="Rounded Rectangle 12">
              <a:extLst>
                <a:ext uri="{FF2B5EF4-FFF2-40B4-BE49-F238E27FC236}">
                  <a16:creationId xmlns:a16="http://schemas.microsoft.com/office/drawing/2014/main" id="{1F796C94-7360-F5BA-9AE1-E10A6DFC2ED9}"/>
                </a:ext>
              </a:extLst>
            </p:cNvPr>
            <p:cNvSpPr/>
            <p:nvPr/>
          </p:nvSpPr>
          <p:spPr>
            <a:xfrm>
              <a:off x="5091261" y="3158108"/>
              <a:ext cx="344835" cy="342900"/>
            </a:xfrm>
            <a:custGeom>
              <a:avLst/>
              <a:gdLst/>
              <a:ahLst/>
              <a:cxnLst/>
              <a:rect l="0" t="0" r="0" b="0"/>
              <a:pathLst>
                <a:path w="438150" h="438150">
                  <a:moveTo>
                    <a:pt x="317786" y="124445"/>
                  </a:moveTo>
                  <a:cubicBezTo>
                    <a:pt x="314120" y="123015"/>
                    <a:pt x="309951" y="123987"/>
                    <a:pt x="307295" y="126892"/>
                  </a:cubicBezTo>
                  <a:lnTo>
                    <a:pt x="222561" y="219322"/>
                  </a:lnTo>
                  <a:cubicBezTo>
                    <a:pt x="221655" y="220304"/>
                    <a:pt x="220381" y="220862"/>
                    <a:pt x="219046" y="220862"/>
                  </a:cubicBezTo>
                  <a:cubicBezTo>
                    <a:pt x="217711" y="220862"/>
                    <a:pt x="216437" y="220304"/>
                    <a:pt x="215531" y="219322"/>
                  </a:cubicBezTo>
                  <a:lnTo>
                    <a:pt x="130854" y="126911"/>
                  </a:lnTo>
                  <a:cubicBezTo>
                    <a:pt x="128201" y="124009"/>
                    <a:pt x="124037" y="123035"/>
                    <a:pt x="120372" y="124461"/>
                  </a:cubicBezTo>
                  <a:cubicBezTo>
                    <a:pt x="116707" y="125886"/>
                    <a:pt x="114295" y="129417"/>
                    <a:pt x="114300" y="133350"/>
                  </a:cubicBezTo>
                  <a:lnTo>
                    <a:pt x="114300" y="209930"/>
                  </a:lnTo>
                  <a:cubicBezTo>
                    <a:pt x="114297" y="212313"/>
                    <a:pt x="115187" y="214611"/>
                    <a:pt x="116795" y="216369"/>
                  </a:cubicBezTo>
                  <a:lnTo>
                    <a:pt x="212045" y="320287"/>
                  </a:lnTo>
                  <a:cubicBezTo>
                    <a:pt x="213850" y="322261"/>
                    <a:pt x="216401" y="323385"/>
                    <a:pt x="219075" y="323385"/>
                  </a:cubicBezTo>
                  <a:cubicBezTo>
                    <a:pt x="221749" y="323385"/>
                    <a:pt x="224300" y="322261"/>
                    <a:pt x="226104" y="320287"/>
                  </a:cubicBezTo>
                  <a:lnTo>
                    <a:pt x="321354" y="216369"/>
                  </a:lnTo>
                  <a:cubicBezTo>
                    <a:pt x="322962" y="214611"/>
                    <a:pt x="323852" y="212313"/>
                    <a:pt x="323850" y="209930"/>
                  </a:cubicBezTo>
                  <a:lnTo>
                    <a:pt x="323850" y="133350"/>
                  </a:lnTo>
                  <a:cubicBezTo>
                    <a:pt x="323862" y="129414"/>
                    <a:pt x="321453" y="125876"/>
                    <a:pt x="317786" y="124445"/>
                  </a:cubicBezTo>
                  <a:close/>
                  <a:moveTo>
                    <a:pt x="0" y="0"/>
                  </a:moveTo>
                  <a:lnTo>
                    <a:pt x="438150" y="0"/>
                  </a:lnTo>
                  <a:lnTo>
                    <a:pt x="438150" y="438150"/>
                  </a:lnTo>
                  <a:lnTo>
                    <a:pt x="0" y="438150"/>
                  </a:lnTo>
                  <a:close/>
                </a:path>
              </a:pathLst>
            </a:custGeom>
            <a:noFill/>
            <a:ln w="14287">
              <a:solidFill>
                <a:srgbClr val="FD6A65"/>
              </a:solidFill>
            </a:ln>
          </p:spPr>
          <p:txBody>
            <a:bodyPr rtlCol="0" anchor="ctr"/>
            <a:lstStyle/>
            <a:p>
              <a:pPr algn="ctr"/>
              <a:endParaRPr b="1">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564B2EC7-2ECC-F4CA-BC69-65E4DC1530F0}"/>
                </a:ext>
              </a:extLst>
            </p:cNvPr>
            <p:cNvSpPr txBox="1"/>
            <p:nvPr/>
          </p:nvSpPr>
          <p:spPr>
            <a:xfrm>
              <a:off x="5436096" y="3189796"/>
              <a:ext cx="1559024" cy="276999"/>
            </a:xfrm>
            <a:prstGeom prst="rect">
              <a:avLst/>
            </a:prstGeom>
            <a:noFill/>
          </p:spPr>
          <p:txBody>
            <a:bodyPr wrap="square" rtlCol="0">
              <a:spAutoFit/>
            </a:bodyPr>
            <a:lstStyle/>
            <a:p>
              <a:pPr algn="l"/>
              <a:r>
                <a:rPr lang="en-GB" sz="1200" b="1" dirty="0">
                  <a:solidFill>
                    <a:srgbClr val="C00000"/>
                  </a:solidFill>
                  <a:latin typeface="Arial" panose="020B0604020202020204" pitchFamily="34" charset="0"/>
                  <a:cs typeface="Arial" panose="020B0604020202020204" pitchFamily="34" charset="0"/>
                </a:rPr>
                <a:t>Unemployment</a:t>
              </a:r>
              <a:r>
                <a:rPr lang="en-ME" sz="1200" b="1" dirty="0">
                  <a:solidFill>
                    <a:srgbClr val="C00000"/>
                  </a:solidFill>
                  <a:latin typeface="Arial" panose="020B0604020202020204" pitchFamily="34" charset="0"/>
                  <a:cs typeface="Arial" panose="020B0604020202020204" pitchFamily="34" charset="0"/>
                </a:rPr>
                <a:t> </a:t>
              </a:r>
            </a:p>
          </p:txBody>
        </p:sp>
      </p:grpSp>
      <p:sp>
        <p:nvSpPr>
          <p:cNvPr id="66" name="TextBox 65">
            <a:extLst>
              <a:ext uri="{FF2B5EF4-FFF2-40B4-BE49-F238E27FC236}">
                <a16:creationId xmlns:a16="http://schemas.microsoft.com/office/drawing/2014/main" id="{EA0E5560-1975-ED31-9DEC-B8936894ABBB}"/>
              </a:ext>
            </a:extLst>
          </p:cNvPr>
          <p:cNvSpPr txBox="1"/>
          <p:nvPr/>
        </p:nvSpPr>
        <p:spPr>
          <a:xfrm>
            <a:off x="533400" y="4890120"/>
            <a:ext cx="1368152" cy="523220"/>
          </a:xfrm>
          <a:prstGeom prst="rect">
            <a:avLst/>
          </a:prstGeom>
          <a:noFill/>
        </p:spPr>
        <p:txBody>
          <a:bodyPr wrap="square" rtlCol="0">
            <a:spAutoFit/>
          </a:bodyPr>
          <a:lstStyle/>
          <a:p>
            <a:pPr algn="ctr"/>
            <a:r>
              <a:rPr lang="en-ME" sz="1400" b="1" dirty="0">
                <a:solidFill>
                  <a:srgbClr val="002060"/>
                </a:solidFill>
                <a:latin typeface="Arial" panose="020B0604020202020204" pitchFamily="34" charset="0"/>
                <a:cs typeface="Arial" panose="020B0604020202020204" pitchFamily="34" charset="0"/>
              </a:rPr>
              <a:t>Left-wing populism</a:t>
            </a:r>
          </a:p>
        </p:txBody>
      </p:sp>
      <p:sp>
        <p:nvSpPr>
          <p:cNvPr id="67" name="TextBox 66">
            <a:extLst>
              <a:ext uri="{FF2B5EF4-FFF2-40B4-BE49-F238E27FC236}">
                <a16:creationId xmlns:a16="http://schemas.microsoft.com/office/drawing/2014/main" id="{5F4BD45B-0A59-B7AA-766F-5418B13BDFFB}"/>
              </a:ext>
            </a:extLst>
          </p:cNvPr>
          <p:cNvSpPr txBox="1"/>
          <p:nvPr/>
        </p:nvSpPr>
        <p:spPr>
          <a:xfrm>
            <a:off x="3965848" y="4886980"/>
            <a:ext cx="1368152" cy="523220"/>
          </a:xfrm>
          <a:prstGeom prst="rect">
            <a:avLst/>
          </a:prstGeom>
          <a:noFill/>
        </p:spPr>
        <p:txBody>
          <a:bodyPr wrap="square" rtlCol="0">
            <a:spAutoFit/>
          </a:bodyPr>
          <a:lstStyle/>
          <a:p>
            <a:pPr algn="ctr"/>
            <a:r>
              <a:rPr lang="en-ME" sz="1400" b="1" dirty="0">
                <a:solidFill>
                  <a:srgbClr val="002060"/>
                </a:solidFill>
                <a:latin typeface="Arial" panose="020B0604020202020204" pitchFamily="34" charset="0"/>
                <a:cs typeface="Arial" panose="020B0604020202020204" pitchFamily="34" charset="0"/>
              </a:rPr>
              <a:t>Right-wing populism</a:t>
            </a:r>
          </a:p>
        </p:txBody>
      </p:sp>
      <p:sp>
        <p:nvSpPr>
          <p:cNvPr id="75" name="Text Placeholder 4">
            <a:extLst>
              <a:ext uri="{FF2B5EF4-FFF2-40B4-BE49-F238E27FC236}">
                <a16:creationId xmlns:a16="http://schemas.microsoft.com/office/drawing/2014/main" id="{39830C96-C80A-4548-8265-39948429E8EA}"/>
              </a:ext>
            </a:extLst>
          </p:cNvPr>
          <p:cNvSpPr txBox="1">
            <a:spLocks/>
          </p:cNvSpPr>
          <p:nvPr/>
        </p:nvSpPr>
        <p:spPr>
          <a:xfrm>
            <a:off x="5638800" y="1176432"/>
            <a:ext cx="4191000" cy="5529168"/>
          </a:xfrm>
          <a:prstGeom prst="rect">
            <a:avLst/>
          </a:prstGeom>
          <a:solidFill>
            <a:schemeClr val="bg1">
              <a:lumMod val="95000"/>
            </a:schemeClr>
          </a:solidFill>
          <a:ln w="3175">
            <a:solidFill>
              <a:schemeClr val="bg1">
                <a:lumMod val="75000"/>
              </a:schemeClr>
            </a:solidFill>
          </a:ln>
        </p:spPr>
        <p:txBody>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342900" indent="-342900" algn="just">
              <a:buFont typeface="+mj-lt"/>
              <a:buAutoNum type="arabicPeriod"/>
            </a:pPr>
            <a:r>
              <a:rPr lang="en-GB" sz="1800" b="1" dirty="0">
                <a:solidFill>
                  <a:srgbClr val="002060"/>
                </a:solidFill>
              </a:rPr>
              <a:t>First empirical test and confirmation of Rodrik’s hypothesis:</a:t>
            </a:r>
            <a:endParaRPr lang="en-GB" sz="1600" b="1" dirty="0">
              <a:solidFill>
                <a:srgbClr val="002060"/>
              </a:solidFill>
            </a:endParaRPr>
          </a:p>
          <a:p>
            <a:pPr marL="342900" indent="-342900" algn="just">
              <a:buClr>
                <a:schemeClr val="bg1">
                  <a:lumMod val="50000"/>
                </a:schemeClr>
              </a:buClr>
              <a:buFont typeface="Arial" panose="020B0604020202020204" pitchFamily="34" charset="0"/>
              <a:buChar char="•"/>
            </a:pPr>
            <a:r>
              <a:rPr lang="en-GB" sz="1600" dirty="0">
                <a:solidFill>
                  <a:srgbClr val="002060"/>
                </a:solidFill>
              </a:rPr>
              <a:t>RW populism develops along the identity-based cleavage, driven by immigration and intensified trade.</a:t>
            </a:r>
          </a:p>
          <a:p>
            <a:pPr marL="342900" indent="-342900" algn="just">
              <a:buClr>
                <a:schemeClr val="bg1">
                  <a:lumMod val="50000"/>
                </a:schemeClr>
              </a:buClr>
              <a:buFont typeface="Arial" panose="020B0604020202020204" pitchFamily="34" charset="0"/>
              <a:buChar char="•"/>
            </a:pPr>
            <a:r>
              <a:rPr lang="en-GB" sz="1600" dirty="0">
                <a:solidFill>
                  <a:srgbClr val="002060"/>
                </a:solidFill>
              </a:rPr>
              <a:t>LW populism increases as a consequence of rising income inequality (especially disposable) and economic hardship. </a:t>
            </a:r>
          </a:p>
          <a:p>
            <a:pPr marL="342900" indent="-342900" algn="just">
              <a:buClr>
                <a:schemeClr val="bg1">
                  <a:lumMod val="50000"/>
                </a:schemeClr>
              </a:buClr>
              <a:buFont typeface="Arial" panose="020B0604020202020204" pitchFamily="34" charset="0"/>
              <a:buChar char="•"/>
            </a:pPr>
            <a:r>
              <a:rPr lang="en-GB" sz="1600" dirty="0">
                <a:solidFill>
                  <a:srgbClr val="002060"/>
                </a:solidFill>
              </a:rPr>
              <a:t>No comparable macro level studies besides Bergh and Kärnä, 2021 who reach drastically different results. </a:t>
            </a:r>
          </a:p>
          <a:p>
            <a:pPr marL="342900" indent="-342900" algn="just">
              <a:buClr>
                <a:schemeClr val="bg1">
                  <a:lumMod val="50000"/>
                </a:schemeClr>
              </a:buClr>
              <a:buFont typeface="Arial" panose="020B0604020202020204" pitchFamily="34" charset="0"/>
              <a:buChar char="•"/>
            </a:pPr>
            <a:r>
              <a:rPr lang="en-GB" sz="1600" dirty="0">
                <a:solidFill>
                  <a:srgbClr val="002060"/>
                </a:solidFill>
              </a:rPr>
              <a:t>Related research includes individual-level analysis, often country-specific, related to voter preferences and political outcomes, or focused only one side of political spectrum.</a:t>
            </a:r>
          </a:p>
          <a:p>
            <a:pPr lvl="2" defTabSz="779173">
              <a:spcBef>
                <a:spcPts val="341"/>
              </a:spcBef>
              <a:buClr>
                <a:srgbClr val="7F7F7F"/>
              </a:buClr>
            </a:pPr>
            <a:endParaRPr lang="sl-SI" sz="1846" b="1" dirty="0">
              <a:solidFill>
                <a:srgbClr val="002060"/>
              </a:solidFill>
            </a:endParaRPr>
          </a:p>
        </p:txBody>
      </p:sp>
      <p:sp>
        <p:nvSpPr>
          <p:cNvPr id="8" name="Title 3">
            <a:extLst>
              <a:ext uri="{FF2B5EF4-FFF2-40B4-BE49-F238E27FC236}">
                <a16:creationId xmlns:a16="http://schemas.microsoft.com/office/drawing/2014/main" id="{38179CD5-908B-01AA-E28D-555FD23482DE}"/>
              </a:ext>
            </a:extLst>
          </p:cNvPr>
          <p:cNvSpPr>
            <a:spLocks noGrp="1"/>
          </p:cNvSpPr>
          <p:nvPr>
            <p:ph type="title"/>
          </p:nvPr>
        </p:nvSpPr>
        <p:spPr>
          <a:xfrm>
            <a:off x="583317" y="533400"/>
            <a:ext cx="5207883" cy="433388"/>
          </a:xfrm>
        </p:spPr>
        <p:txBody>
          <a:bodyPr>
            <a:noAutofit/>
          </a:bodyPr>
          <a:lstStyle/>
          <a:p>
            <a:r>
              <a:rPr lang="en-GB" dirty="0">
                <a:cs typeface="Arial" panose="020B0604020202020204" pitchFamily="34" charset="0"/>
              </a:rPr>
              <a:t>Chapter 4 - Results and contribution</a:t>
            </a:r>
            <a:endParaRPr lang="en-ME" dirty="0">
              <a:cs typeface="Arial" panose="020B0604020202020204" pitchFamily="34" charset="0"/>
            </a:endParaRPr>
          </a:p>
        </p:txBody>
      </p:sp>
    </p:spTree>
    <p:extLst>
      <p:ext uri="{BB962C8B-B14F-4D97-AF65-F5344CB8AC3E}">
        <p14:creationId xmlns:p14="http://schemas.microsoft.com/office/powerpoint/2010/main" val="300269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mph" presetSubtype="2" fill="hold" nodeType="clickEffect">
                                  <p:stCondLst>
                                    <p:cond delay="0"/>
                                  </p:stCondLst>
                                  <p:childTnLst>
                                    <p:animClr clrSpc="rgb" dir="cw">
                                      <p:cBhvr>
                                        <p:cTn id="68" dur="2000" fill="hold"/>
                                        <p:tgtEl>
                                          <p:spTgt spid="27"/>
                                        </p:tgtEl>
                                        <p:attrNameLst>
                                          <p:attrName>fillcolor</p:attrName>
                                        </p:attrNameLst>
                                      </p:cBhvr>
                                      <p:to>
                                        <a:srgbClr val="C00000"/>
                                      </p:to>
                                    </p:animClr>
                                    <p:set>
                                      <p:cBhvr>
                                        <p:cTn id="69" dur="2000" fill="hold"/>
                                        <p:tgtEl>
                                          <p:spTgt spid="27"/>
                                        </p:tgtEl>
                                        <p:attrNameLst>
                                          <p:attrName>fill.type</p:attrName>
                                        </p:attrNameLst>
                                      </p:cBhvr>
                                      <p:to>
                                        <p:strVal val="solid"/>
                                      </p:to>
                                    </p:set>
                                    <p:set>
                                      <p:cBhvr>
                                        <p:cTn id="70" dur="2000" fill="hold"/>
                                        <p:tgtEl>
                                          <p:spTgt spid="27"/>
                                        </p:tgtEl>
                                        <p:attrNameLst>
                                          <p:attrName>fill.on</p:attrName>
                                        </p:attrNameLst>
                                      </p:cBhvr>
                                      <p:to>
                                        <p:strVal val="true"/>
                                      </p:to>
                                    </p:set>
                                  </p:childTnLst>
                                </p:cTn>
                              </p:par>
                              <p:par>
                                <p:cTn id="71" presetID="1" presetClass="emph" presetSubtype="2" fill="hold" nodeType="withEffect">
                                  <p:stCondLst>
                                    <p:cond delay="0"/>
                                  </p:stCondLst>
                                  <p:childTnLst>
                                    <p:animClr clrSpc="rgb" dir="cw">
                                      <p:cBhvr>
                                        <p:cTn id="72" dur="2000" fill="hold"/>
                                        <p:tgtEl>
                                          <p:spTgt spid="41"/>
                                        </p:tgtEl>
                                        <p:attrNameLst>
                                          <p:attrName>fillcolor</p:attrName>
                                        </p:attrNameLst>
                                      </p:cBhvr>
                                      <p:to>
                                        <a:srgbClr val="C00000"/>
                                      </p:to>
                                    </p:animClr>
                                    <p:set>
                                      <p:cBhvr>
                                        <p:cTn id="73" dur="2000" fill="hold"/>
                                        <p:tgtEl>
                                          <p:spTgt spid="41"/>
                                        </p:tgtEl>
                                        <p:attrNameLst>
                                          <p:attrName>fill.type</p:attrName>
                                        </p:attrNameLst>
                                      </p:cBhvr>
                                      <p:to>
                                        <p:strVal val="solid"/>
                                      </p:to>
                                    </p:set>
                                    <p:set>
                                      <p:cBhvr>
                                        <p:cTn id="74" dur="2000" fill="hold"/>
                                        <p:tgtEl>
                                          <p:spTgt spid="41"/>
                                        </p:tgtEl>
                                        <p:attrNameLst>
                                          <p:attrName>fill.on</p:attrName>
                                        </p:attrNameLst>
                                      </p:cBhvr>
                                      <p:to>
                                        <p:strVal val="true"/>
                                      </p:to>
                                    </p:set>
                                  </p:childTnLst>
                                </p:cTn>
                              </p:par>
                              <p:par>
                                <p:cTn id="75" presetID="1" presetClass="emph" presetSubtype="2" fill="hold" nodeType="withEffect">
                                  <p:stCondLst>
                                    <p:cond delay="0"/>
                                  </p:stCondLst>
                                  <p:childTnLst>
                                    <p:animClr clrSpc="rgb" dir="cw">
                                      <p:cBhvr>
                                        <p:cTn id="76" dur="2000" fill="hold"/>
                                        <p:tgtEl>
                                          <p:spTgt spid="41"/>
                                        </p:tgtEl>
                                        <p:attrNameLst>
                                          <p:attrName>fillcolor</p:attrName>
                                        </p:attrNameLst>
                                      </p:cBhvr>
                                      <p:to>
                                        <a:srgbClr val="C00000"/>
                                      </p:to>
                                    </p:animClr>
                                    <p:set>
                                      <p:cBhvr>
                                        <p:cTn id="77" dur="2000" fill="hold"/>
                                        <p:tgtEl>
                                          <p:spTgt spid="41"/>
                                        </p:tgtEl>
                                        <p:attrNameLst>
                                          <p:attrName>fill.type</p:attrName>
                                        </p:attrNameLst>
                                      </p:cBhvr>
                                      <p:to>
                                        <p:strVal val="solid"/>
                                      </p:to>
                                    </p:set>
                                    <p:set>
                                      <p:cBhvr>
                                        <p:cTn id="78" dur="2000" fill="hold"/>
                                        <p:tgtEl>
                                          <p:spTgt spid="41"/>
                                        </p:tgtEl>
                                        <p:attrNameLst>
                                          <p:attrName>fill.on</p:attrName>
                                        </p:attrNameLst>
                                      </p:cBhvr>
                                      <p:to>
                                        <p:strVal val="true"/>
                                      </p:to>
                                    </p:set>
                                  </p:childTnLst>
                                </p:cTn>
                              </p:par>
                              <p:par>
                                <p:cTn id="79" presetID="1" presetClass="emph" presetSubtype="2" fill="hold" nodeType="withEffect">
                                  <p:stCondLst>
                                    <p:cond delay="0"/>
                                  </p:stCondLst>
                                  <p:childTnLst>
                                    <p:animClr clrSpc="rgb" dir="cw">
                                      <p:cBhvr>
                                        <p:cTn id="80" dur="2000" fill="hold"/>
                                        <p:tgtEl>
                                          <p:spTgt spid="29"/>
                                        </p:tgtEl>
                                        <p:attrNameLst>
                                          <p:attrName>fillcolor</p:attrName>
                                        </p:attrNameLst>
                                      </p:cBhvr>
                                      <p:to>
                                        <a:srgbClr val="00B050"/>
                                      </p:to>
                                    </p:animClr>
                                    <p:set>
                                      <p:cBhvr>
                                        <p:cTn id="81" dur="2000" fill="hold"/>
                                        <p:tgtEl>
                                          <p:spTgt spid="29"/>
                                        </p:tgtEl>
                                        <p:attrNameLst>
                                          <p:attrName>fill.type</p:attrName>
                                        </p:attrNameLst>
                                      </p:cBhvr>
                                      <p:to>
                                        <p:strVal val="solid"/>
                                      </p:to>
                                    </p:set>
                                    <p:set>
                                      <p:cBhvr>
                                        <p:cTn id="82" dur="2000" fill="hold"/>
                                        <p:tgtEl>
                                          <p:spTgt spid="29"/>
                                        </p:tgtEl>
                                        <p:attrNameLst>
                                          <p:attrName>fill.on</p:attrName>
                                        </p:attrNameLst>
                                      </p:cBhvr>
                                      <p:to>
                                        <p:strVal val="true"/>
                                      </p:to>
                                    </p:set>
                                  </p:childTnLst>
                                </p:cTn>
                              </p:par>
                              <p:par>
                                <p:cTn id="83" presetID="1" presetClass="emph" presetSubtype="2" fill="hold" nodeType="withEffect">
                                  <p:stCondLst>
                                    <p:cond delay="0"/>
                                  </p:stCondLst>
                                  <p:childTnLst>
                                    <p:animClr clrSpc="rgb" dir="cw">
                                      <p:cBhvr>
                                        <p:cTn id="84" dur="2000" fill="hold"/>
                                        <p:tgtEl>
                                          <p:spTgt spid="38"/>
                                        </p:tgtEl>
                                        <p:attrNameLst>
                                          <p:attrName>fillcolor</p:attrName>
                                        </p:attrNameLst>
                                      </p:cBhvr>
                                      <p:to>
                                        <a:srgbClr val="00B050"/>
                                      </p:to>
                                    </p:animClr>
                                    <p:set>
                                      <p:cBhvr>
                                        <p:cTn id="85" dur="2000" fill="hold"/>
                                        <p:tgtEl>
                                          <p:spTgt spid="38"/>
                                        </p:tgtEl>
                                        <p:attrNameLst>
                                          <p:attrName>fill.type</p:attrName>
                                        </p:attrNameLst>
                                      </p:cBhvr>
                                      <p:to>
                                        <p:strVal val="solid"/>
                                      </p:to>
                                    </p:set>
                                    <p:set>
                                      <p:cBhvr>
                                        <p:cTn id="86" dur="2000" fill="hold"/>
                                        <p:tgtEl>
                                          <p:spTgt spid="3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7" grpId="0" animBg="1"/>
      <p:bldP spid="31" grpId="0"/>
      <p:bldP spid="29" grpId="0" animBg="1"/>
      <p:bldP spid="32" grpId="0"/>
      <p:bldP spid="36" grpId="0" animBg="1"/>
      <p:bldP spid="40" grpId="0"/>
      <p:bldP spid="41" grpId="0" animBg="1"/>
      <p:bldP spid="42" grpId="0"/>
      <p:bldP spid="38" grpId="0" animBg="1"/>
      <p:bldP spid="43" grpId="0"/>
      <p:bldP spid="66" grpId="0"/>
      <p:bldP spid="67" grpId="0"/>
      <p:bldP spid="7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F3DB8-72AD-674A-A5F5-85CC877963B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254866-3356-023F-F120-C2E3E7DABA20}"/>
              </a:ext>
            </a:extLst>
          </p:cNvPr>
          <p:cNvSpPr>
            <a:spLocks noGrp="1"/>
          </p:cNvSpPr>
          <p:nvPr>
            <p:ph type="title"/>
          </p:nvPr>
        </p:nvSpPr>
        <p:spPr>
          <a:xfrm>
            <a:off x="762000" y="534732"/>
            <a:ext cx="6941939" cy="433388"/>
          </a:xfrm>
        </p:spPr>
        <p:txBody>
          <a:bodyPr>
            <a:normAutofit/>
          </a:bodyPr>
          <a:lstStyle/>
          <a:p>
            <a:r>
              <a:rPr lang="sr-Latn-ME" dirty="0"/>
              <a:t>Contribution to the literature </a:t>
            </a:r>
            <a:endParaRPr lang="en-GB" dirty="0"/>
          </a:p>
        </p:txBody>
      </p:sp>
      <p:sp>
        <p:nvSpPr>
          <p:cNvPr id="34" name="Straight Arrow Connector 1">
            <a:extLst>
              <a:ext uri="{FF2B5EF4-FFF2-40B4-BE49-F238E27FC236}">
                <a16:creationId xmlns:a16="http://schemas.microsoft.com/office/drawing/2014/main" id="{38DBF006-05D0-5C5E-18E0-35F7F726956B}"/>
              </a:ext>
            </a:extLst>
          </p:cNvPr>
          <p:cNvSpPr>
            <a:spLocks/>
          </p:cNvSpPr>
          <p:nvPr/>
        </p:nvSpPr>
        <p:spPr bwMode="auto">
          <a:xfrm flipV="1">
            <a:off x="27265313" y="12949238"/>
            <a:ext cx="22266275" cy="11326812"/>
          </a:xfrm>
          <a:prstGeom prst="straightConnector1">
            <a:avLst/>
          </a:prstGeom>
          <a:noFill/>
          <a:ln w="19050">
            <a:solidFill>
              <a:srgbClr val="A5A5A5"/>
            </a:solidFill>
            <a:prstDash val="dash"/>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35" name="Text Box 2">
            <a:extLst>
              <a:ext uri="{FF2B5EF4-FFF2-40B4-BE49-F238E27FC236}">
                <a16:creationId xmlns:a16="http://schemas.microsoft.com/office/drawing/2014/main" id="{61118297-2C22-C4DE-CA23-DC67B0147AC3}"/>
              </a:ext>
            </a:extLst>
          </p:cNvPr>
          <p:cNvSpPr>
            <a:spLocks/>
          </p:cNvSpPr>
          <p:nvPr/>
        </p:nvSpPr>
        <p:spPr bwMode="auto">
          <a:xfrm>
            <a:off x="12169775" y="22007513"/>
            <a:ext cx="15224125" cy="9144000"/>
          </a:xfrm>
          <a:prstGeom prst="roundRect">
            <a:avLst>
              <a:gd name="adj" fmla="val 16667"/>
            </a:avLst>
          </a:prstGeom>
          <a:solidFill>
            <a:srgbClr val="FFFFFF"/>
          </a:solidFill>
          <a:ln w="19050">
            <a:solidFill>
              <a:srgbClr val="000000"/>
            </a:solidFill>
            <a:miter lim="800000"/>
            <a:headEnd/>
            <a:tailEnd/>
          </a:ln>
        </p:spPr>
        <p:txBody>
          <a:bodyPr vert="horz" wrap="square" lIns="0" tIns="45720" rIns="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ME" sz="12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Technological progress</a:t>
            </a:r>
            <a:endParaRPr kumimoji="0" lang="en-US" altLang="en-ME" sz="1800" b="0" i="0" u="none" strike="noStrike" cap="none" normalizeH="0" baseline="0">
              <a:ln>
                <a:noFill/>
              </a:ln>
              <a:solidFill>
                <a:schemeClr val="tx1"/>
              </a:solidFill>
              <a:effectLst/>
              <a:latin typeface="Arial" panose="020B0604020202020204" pitchFamily="34" charset="0"/>
            </a:endParaRPr>
          </a:p>
        </p:txBody>
      </p:sp>
      <p:sp>
        <p:nvSpPr>
          <p:cNvPr id="36" name="Text Box 2">
            <a:extLst>
              <a:ext uri="{FF2B5EF4-FFF2-40B4-BE49-F238E27FC236}">
                <a16:creationId xmlns:a16="http://schemas.microsoft.com/office/drawing/2014/main" id="{00FFFE89-A3DD-7FB7-D6BB-E844BE340753}"/>
              </a:ext>
            </a:extLst>
          </p:cNvPr>
          <p:cNvSpPr>
            <a:spLocks noChangeArrowheads="1"/>
          </p:cNvSpPr>
          <p:nvPr/>
        </p:nvSpPr>
        <p:spPr bwMode="auto">
          <a:xfrm>
            <a:off x="77631925" y="30229175"/>
            <a:ext cx="10618788" cy="9386888"/>
          </a:xfrm>
          <a:prstGeom prst="roundRect">
            <a:avLst>
              <a:gd name="adj" fmla="val 16667"/>
            </a:avLst>
          </a:prstGeom>
          <a:solidFill>
            <a:srgbClr val="FFFFFF"/>
          </a:solidFill>
          <a:ln w="19050">
            <a:solidFill>
              <a:srgbClr val="000000"/>
            </a:solidFill>
            <a:miter lim="800000"/>
            <a:headEnd/>
            <a:tailEnd/>
          </a:ln>
        </p:spPr>
        <p:txBody>
          <a:bodyPr vert="horz" wrap="square" lIns="0" tIns="45720" rIns="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ME" sz="12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Political Populism</a:t>
            </a:r>
            <a:endParaRPr kumimoji="0" lang="en-US" altLang="en-ME" sz="1800" b="0" i="0" u="none" strike="noStrike" cap="none" normalizeH="0" baseline="0">
              <a:ln>
                <a:noFill/>
              </a:ln>
              <a:solidFill>
                <a:schemeClr val="tx1"/>
              </a:solidFill>
              <a:effectLst/>
              <a:latin typeface="Arial" panose="020B0604020202020204" pitchFamily="34" charset="0"/>
            </a:endParaRPr>
          </a:p>
        </p:txBody>
      </p:sp>
      <p:sp>
        <p:nvSpPr>
          <p:cNvPr id="37" name="Text Box 2">
            <a:extLst>
              <a:ext uri="{FF2B5EF4-FFF2-40B4-BE49-F238E27FC236}">
                <a16:creationId xmlns:a16="http://schemas.microsoft.com/office/drawing/2014/main" id="{DEE8B698-7E3F-BD7A-8DAB-15EF18AD60EB}"/>
              </a:ext>
            </a:extLst>
          </p:cNvPr>
          <p:cNvSpPr>
            <a:spLocks noChangeArrowheads="1"/>
          </p:cNvSpPr>
          <p:nvPr/>
        </p:nvSpPr>
        <p:spPr bwMode="auto">
          <a:xfrm>
            <a:off x="43416538" y="59069288"/>
            <a:ext cx="14239875" cy="6210300"/>
          </a:xfrm>
          <a:prstGeom prst="roundRect">
            <a:avLst>
              <a:gd name="adj" fmla="val 16667"/>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ME" sz="12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Policy</a:t>
            </a:r>
            <a:endParaRPr kumimoji="0" lang="en-US" altLang="en-ME" sz="1800" b="0" i="0" u="none" strike="noStrike" cap="none" normalizeH="0" baseline="0">
              <a:ln>
                <a:noFill/>
              </a:ln>
              <a:solidFill>
                <a:schemeClr val="tx1"/>
              </a:solidFill>
              <a:effectLst/>
              <a:latin typeface="Arial" panose="020B0604020202020204" pitchFamily="34" charset="0"/>
            </a:endParaRPr>
          </a:p>
        </p:txBody>
      </p:sp>
      <p:sp>
        <p:nvSpPr>
          <p:cNvPr id="38" name="Text Box 2">
            <a:extLst>
              <a:ext uri="{FF2B5EF4-FFF2-40B4-BE49-F238E27FC236}">
                <a16:creationId xmlns:a16="http://schemas.microsoft.com/office/drawing/2014/main" id="{DEA5360B-7382-2A85-0588-F4E4E283DE06}"/>
              </a:ext>
            </a:extLst>
          </p:cNvPr>
          <p:cNvSpPr>
            <a:spLocks noChangeArrowheads="1"/>
          </p:cNvSpPr>
          <p:nvPr/>
        </p:nvSpPr>
        <p:spPr bwMode="auto">
          <a:xfrm>
            <a:off x="43416538" y="40530463"/>
            <a:ext cx="19546887" cy="5367337"/>
          </a:xfrm>
          <a:prstGeom prst="roundRect">
            <a:avLst>
              <a:gd name="adj" fmla="val 16667"/>
            </a:avLst>
          </a:prstGeom>
          <a:solidFill>
            <a:srgbClr val="FFFFFF"/>
          </a:solidFill>
          <a:ln w="19050">
            <a:solidFill>
              <a:srgbClr val="000000"/>
            </a:solidFill>
            <a:miter lim="800000"/>
            <a:headEnd/>
            <a:tailEnd/>
          </a:ln>
        </p:spPr>
        <p:txBody>
          <a:bodyPr vert="horz" wrap="square" lIns="0" tIns="3600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ME" sz="12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Income inequality</a:t>
            </a:r>
            <a:endParaRPr kumimoji="0" lang="en-US" altLang="en-ME" sz="1800" b="0" i="0" u="none" strike="noStrike" cap="none" normalizeH="0" baseline="0">
              <a:ln>
                <a:noFill/>
              </a:ln>
              <a:solidFill>
                <a:schemeClr val="tx1"/>
              </a:solidFill>
              <a:effectLst/>
              <a:latin typeface="Arial" panose="020B0604020202020204" pitchFamily="34" charset="0"/>
            </a:endParaRPr>
          </a:p>
        </p:txBody>
      </p:sp>
      <p:sp>
        <p:nvSpPr>
          <p:cNvPr id="39" name="Text Box 2">
            <a:extLst>
              <a:ext uri="{FF2B5EF4-FFF2-40B4-BE49-F238E27FC236}">
                <a16:creationId xmlns:a16="http://schemas.microsoft.com/office/drawing/2014/main" id="{14536C52-4066-25A5-F2C3-9526D9D75998}"/>
              </a:ext>
            </a:extLst>
          </p:cNvPr>
          <p:cNvSpPr>
            <a:spLocks noChangeArrowheads="1"/>
          </p:cNvSpPr>
          <p:nvPr/>
        </p:nvSpPr>
        <p:spPr bwMode="auto">
          <a:xfrm>
            <a:off x="23441025" y="65992375"/>
            <a:ext cx="14571663" cy="5534025"/>
          </a:xfrm>
          <a:prstGeom prst="roundRect">
            <a:avLst>
              <a:gd name="adj" fmla="val 16667"/>
            </a:avLst>
          </a:prstGeom>
          <a:solidFill>
            <a:srgbClr val="FFFFFF"/>
          </a:solidFill>
          <a:ln w="19050">
            <a:solidFill>
              <a:srgbClr val="000000"/>
            </a:solidFill>
            <a:miter lim="800000"/>
            <a:headEnd/>
            <a:tailEnd/>
          </a:ln>
        </p:spPr>
        <p:txBody>
          <a:bodyPr vert="horz" wrap="square" lIns="0" tIns="45720" rIns="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ME" sz="12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Globalization</a:t>
            </a:r>
            <a:endParaRPr kumimoji="0" lang="en-US" altLang="en-ME" sz="1800" b="0" i="0" u="none" strike="noStrike" cap="none" normalizeH="0" baseline="0">
              <a:ln>
                <a:noFill/>
              </a:ln>
              <a:solidFill>
                <a:schemeClr val="tx1"/>
              </a:solidFill>
              <a:effectLst/>
              <a:latin typeface="Arial" panose="020B0604020202020204" pitchFamily="34" charset="0"/>
            </a:endParaRPr>
          </a:p>
        </p:txBody>
      </p:sp>
      <p:sp>
        <p:nvSpPr>
          <p:cNvPr id="40" name="Straight Arrow Connector 69943620">
            <a:extLst>
              <a:ext uri="{FF2B5EF4-FFF2-40B4-BE49-F238E27FC236}">
                <a16:creationId xmlns:a16="http://schemas.microsoft.com/office/drawing/2014/main" id="{395EB5CB-3644-5140-FBF7-18912255C10E}"/>
              </a:ext>
            </a:extLst>
          </p:cNvPr>
          <p:cNvSpPr>
            <a:spLocks/>
          </p:cNvSpPr>
          <p:nvPr/>
        </p:nvSpPr>
        <p:spPr bwMode="auto">
          <a:xfrm flipV="1">
            <a:off x="27393900" y="54116288"/>
            <a:ext cx="16022638" cy="4630737"/>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1" name="Straight Arrow Connector 2034101320">
            <a:extLst>
              <a:ext uri="{FF2B5EF4-FFF2-40B4-BE49-F238E27FC236}">
                <a16:creationId xmlns:a16="http://schemas.microsoft.com/office/drawing/2014/main" id="{E46334B0-886C-5150-004E-83518D614899}"/>
              </a:ext>
            </a:extLst>
          </p:cNvPr>
          <p:cNvSpPr>
            <a:spLocks/>
          </p:cNvSpPr>
          <p:nvPr/>
        </p:nvSpPr>
        <p:spPr bwMode="auto">
          <a:xfrm flipV="1">
            <a:off x="38279388" y="61429900"/>
            <a:ext cx="6337300" cy="17486313"/>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2" name="Straight Arrow Connector 1387070671">
            <a:extLst>
              <a:ext uri="{FF2B5EF4-FFF2-40B4-BE49-F238E27FC236}">
                <a16:creationId xmlns:a16="http://schemas.microsoft.com/office/drawing/2014/main" id="{D3A2FF9B-0E6A-59B8-E6D1-14D18A65F2A0}"/>
              </a:ext>
            </a:extLst>
          </p:cNvPr>
          <p:cNvSpPr>
            <a:spLocks/>
          </p:cNvSpPr>
          <p:nvPr/>
        </p:nvSpPr>
        <p:spPr bwMode="auto">
          <a:xfrm>
            <a:off x="38012688" y="96410463"/>
            <a:ext cx="5403850" cy="4992687"/>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3" name="Straight Arrow Connector 1495216998">
            <a:extLst>
              <a:ext uri="{FF2B5EF4-FFF2-40B4-BE49-F238E27FC236}">
                <a16:creationId xmlns:a16="http://schemas.microsoft.com/office/drawing/2014/main" id="{81442F62-9345-95B2-79D2-F7AE5BA2EF47}"/>
              </a:ext>
            </a:extLst>
          </p:cNvPr>
          <p:cNvSpPr>
            <a:spLocks/>
          </p:cNvSpPr>
          <p:nvPr/>
        </p:nvSpPr>
        <p:spPr bwMode="auto">
          <a:xfrm flipV="1">
            <a:off x="38011100" y="90873263"/>
            <a:ext cx="39803388" cy="10523537"/>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4" name="Straight Arrow Connector 521733747">
            <a:extLst>
              <a:ext uri="{FF2B5EF4-FFF2-40B4-BE49-F238E27FC236}">
                <a16:creationId xmlns:a16="http://schemas.microsoft.com/office/drawing/2014/main" id="{E8104901-94FF-DF43-9C74-71004C4FA785}"/>
              </a:ext>
            </a:extLst>
          </p:cNvPr>
          <p:cNvSpPr>
            <a:spLocks/>
          </p:cNvSpPr>
          <p:nvPr/>
        </p:nvSpPr>
        <p:spPr bwMode="auto">
          <a:xfrm flipV="1">
            <a:off x="50536475" y="94149863"/>
            <a:ext cx="5160963" cy="19662775"/>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5" name="Straight Arrow Connector 1510866302">
            <a:extLst>
              <a:ext uri="{FF2B5EF4-FFF2-40B4-BE49-F238E27FC236}">
                <a16:creationId xmlns:a16="http://schemas.microsoft.com/office/drawing/2014/main" id="{505D9A41-6712-194B-5759-6653BF532E39}"/>
              </a:ext>
            </a:extLst>
          </p:cNvPr>
          <p:cNvSpPr>
            <a:spLocks/>
          </p:cNvSpPr>
          <p:nvPr/>
        </p:nvSpPr>
        <p:spPr bwMode="auto">
          <a:xfrm flipH="1" flipV="1">
            <a:off x="43416538" y="118832313"/>
            <a:ext cx="6453187" cy="13998575"/>
          </a:xfrm>
          <a:prstGeom prst="straightConnector1">
            <a:avLst/>
          </a:prstGeom>
          <a:noFill/>
          <a:ln w="19050">
            <a:solidFill>
              <a:srgbClr val="A5A5A5"/>
            </a:solidFill>
            <a:prstDash val="dash"/>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6" name="Straight Arrow Connector 686991526">
            <a:extLst>
              <a:ext uri="{FF2B5EF4-FFF2-40B4-BE49-F238E27FC236}">
                <a16:creationId xmlns:a16="http://schemas.microsoft.com/office/drawing/2014/main" id="{67D42F51-24BE-0742-15F1-827397B6B18E}"/>
              </a:ext>
            </a:extLst>
          </p:cNvPr>
          <p:cNvSpPr>
            <a:spLocks/>
          </p:cNvSpPr>
          <p:nvPr/>
        </p:nvSpPr>
        <p:spPr bwMode="auto">
          <a:xfrm flipH="1" flipV="1">
            <a:off x="34834513" y="128497013"/>
            <a:ext cx="15701962" cy="18976975"/>
          </a:xfrm>
          <a:prstGeom prst="straightConnector1">
            <a:avLst/>
          </a:prstGeom>
          <a:noFill/>
          <a:ln w="19050">
            <a:solidFill>
              <a:srgbClr val="A5A5A5"/>
            </a:solidFill>
            <a:prstDash val="dash"/>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7" name="Straight Arrow Connector 267932809">
            <a:extLst>
              <a:ext uri="{FF2B5EF4-FFF2-40B4-BE49-F238E27FC236}">
                <a16:creationId xmlns:a16="http://schemas.microsoft.com/office/drawing/2014/main" id="{ED9C9C19-CF79-3E21-D145-C9CD3EA0D3CC}"/>
              </a:ext>
            </a:extLst>
          </p:cNvPr>
          <p:cNvSpPr>
            <a:spLocks/>
          </p:cNvSpPr>
          <p:nvPr/>
        </p:nvSpPr>
        <p:spPr bwMode="auto">
          <a:xfrm flipH="1">
            <a:off x="56780113" y="146788188"/>
            <a:ext cx="5778500" cy="19659600"/>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48" name="Text Box 15">
            <a:extLst>
              <a:ext uri="{FF2B5EF4-FFF2-40B4-BE49-F238E27FC236}">
                <a16:creationId xmlns:a16="http://schemas.microsoft.com/office/drawing/2014/main" id="{19B3B8E2-B324-C154-D2A3-6DDF093E7977}"/>
              </a:ext>
            </a:extLst>
          </p:cNvPr>
          <p:cNvSpPr txBox="1">
            <a:spLocks noChangeArrowheads="1"/>
          </p:cNvSpPr>
          <p:nvPr/>
        </p:nvSpPr>
        <p:spPr bwMode="auto">
          <a:xfrm>
            <a:off x="44184888" y="172105638"/>
            <a:ext cx="6351587"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49" name="TextBox 112">
            <a:extLst>
              <a:ext uri="{FF2B5EF4-FFF2-40B4-BE49-F238E27FC236}">
                <a16:creationId xmlns:a16="http://schemas.microsoft.com/office/drawing/2014/main" id="{DEB53AE3-201B-E2D4-0326-7BB4B5509751}"/>
              </a:ext>
            </a:extLst>
          </p:cNvPr>
          <p:cNvSpPr txBox="1">
            <a:spLocks noChangeArrowheads="1"/>
          </p:cNvSpPr>
          <p:nvPr/>
        </p:nvSpPr>
        <p:spPr bwMode="auto">
          <a:xfrm>
            <a:off x="36899850" y="167135175"/>
            <a:ext cx="6351588" cy="574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0" name="TextBox 113">
            <a:extLst>
              <a:ext uri="{FF2B5EF4-FFF2-40B4-BE49-F238E27FC236}">
                <a16:creationId xmlns:a16="http://schemas.microsoft.com/office/drawing/2014/main" id="{AE4439DD-E59A-C954-0653-62CD682F8968}"/>
              </a:ext>
            </a:extLst>
          </p:cNvPr>
          <p:cNvSpPr txBox="1">
            <a:spLocks noChangeArrowheads="1"/>
          </p:cNvSpPr>
          <p:nvPr/>
        </p:nvSpPr>
        <p:spPr bwMode="auto">
          <a:xfrm>
            <a:off x="33046988" y="180171725"/>
            <a:ext cx="6350000"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1" name="TextBox 114">
            <a:extLst>
              <a:ext uri="{FF2B5EF4-FFF2-40B4-BE49-F238E27FC236}">
                <a16:creationId xmlns:a16="http://schemas.microsoft.com/office/drawing/2014/main" id="{98677BEB-B29C-228A-E592-4CCF59DB2036}"/>
              </a:ext>
            </a:extLst>
          </p:cNvPr>
          <p:cNvSpPr txBox="1">
            <a:spLocks noChangeArrowheads="1"/>
          </p:cNvSpPr>
          <p:nvPr/>
        </p:nvSpPr>
        <p:spPr bwMode="auto">
          <a:xfrm>
            <a:off x="56781700" y="198483538"/>
            <a:ext cx="6340475"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2" name="TextBox 116">
            <a:extLst>
              <a:ext uri="{FF2B5EF4-FFF2-40B4-BE49-F238E27FC236}">
                <a16:creationId xmlns:a16="http://schemas.microsoft.com/office/drawing/2014/main" id="{9FEB89D4-3A35-2C44-7B24-F82E05EBE850}"/>
              </a:ext>
            </a:extLst>
          </p:cNvPr>
          <p:cNvSpPr txBox="1">
            <a:spLocks noChangeArrowheads="1"/>
          </p:cNvSpPr>
          <p:nvPr/>
        </p:nvSpPr>
        <p:spPr bwMode="auto">
          <a:xfrm>
            <a:off x="69056250" y="188707713"/>
            <a:ext cx="6350000" cy="574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(III)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3" name="Straight Arrow Connector 1153864119">
            <a:extLst>
              <a:ext uri="{FF2B5EF4-FFF2-40B4-BE49-F238E27FC236}">
                <a16:creationId xmlns:a16="http://schemas.microsoft.com/office/drawing/2014/main" id="{4FF4E65B-8B48-307D-D380-47350C62EC26}"/>
              </a:ext>
            </a:extLst>
          </p:cNvPr>
          <p:cNvSpPr>
            <a:spLocks/>
          </p:cNvSpPr>
          <p:nvPr/>
        </p:nvSpPr>
        <p:spPr bwMode="auto">
          <a:xfrm>
            <a:off x="62961838" y="195181538"/>
            <a:ext cx="14668500" cy="4899025"/>
          </a:xfrm>
          <a:prstGeom prst="straightConnector1">
            <a:avLst/>
          </a:prstGeom>
          <a:noFill/>
          <a:ln w="28575">
            <a:solidFill>
              <a:srgbClr val="000000"/>
            </a:solidFill>
            <a:miter lim="800000"/>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ME"/>
          </a:p>
        </p:txBody>
      </p:sp>
      <p:sp>
        <p:nvSpPr>
          <p:cNvPr id="54" name="TextBox 128">
            <a:extLst>
              <a:ext uri="{FF2B5EF4-FFF2-40B4-BE49-F238E27FC236}">
                <a16:creationId xmlns:a16="http://schemas.microsoft.com/office/drawing/2014/main" id="{A6682548-2513-887D-17B6-B2864E6AE944}"/>
              </a:ext>
            </a:extLst>
          </p:cNvPr>
          <p:cNvSpPr txBox="1">
            <a:spLocks noChangeArrowheads="1"/>
          </p:cNvSpPr>
          <p:nvPr/>
        </p:nvSpPr>
        <p:spPr bwMode="auto">
          <a:xfrm>
            <a:off x="69462650" y="208527650"/>
            <a:ext cx="6350000"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(III)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5" name="TextBox 133">
            <a:extLst>
              <a:ext uri="{FF2B5EF4-FFF2-40B4-BE49-F238E27FC236}">
                <a16:creationId xmlns:a16="http://schemas.microsoft.com/office/drawing/2014/main" id="{0C68D31E-A77E-B677-F7BB-30D1A2619227}"/>
              </a:ext>
            </a:extLst>
          </p:cNvPr>
          <p:cNvSpPr txBox="1">
            <a:spLocks noChangeArrowheads="1"/>
          </p:cNvSpPr>
          <p:nvPr/>
        </p:nvSpPr>
        <p:spPr bwMode="auto">
          <a:xfrm>
            <a:off x="37066538" y="225736150"/>
            <a:ext cx="6350000" cy="574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6" name="Left Bracket 203708995">
            <a:extLst>
              <a:ext uri="{FF2B5EF4-FFF2-40B4-BE49-F238E27FC236}">
                <a16:creationId xmlns:a16="http://schemas.microsoft.com/office/drawing/2014/main" id="{C69F24D7-DFA6-B726-03AA-F07E65E2F73F}"/>
              </a:ext>
            </a:extLst>
          </p:cNvPr>
          <p:cNvSpPr>
            <a:spLocks/>
          </p:cNvSpPr>
          <p:nvPr/>
        </p:nvSpPr>
        <p:spPr bwMode="auto">
          <a:xfrm rot="-5400000">
            <a:off x="241334925" y="38376225"/>
            <a:ext cx="9277350" cy="345909900"/>
          </a:xfrm>
          <a:prstGeom prst="leftBracket">
            <a:avLst>
              <a:gd name="adj" fmla="val 8286"/>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en-ME"/>
          </a:p>
        </p:txBody>
      </p:sp>
      <p:sp>
        <p:nvSpPr>
          <p:cNvPr id="57" name="Left Bracket 869161033">
            <a:extLst>
              <a:ext uri="{FF2B5EF4-FFF2-40B4-BE49-F238E27FC236}">
                <a16:creationId xmlns:a16="http://schemas.microsoft.com/office/drawing/2014/main" id="{2D3E080F-0A2C-0F80-DBDE-90150EDD1908}"/>
              </a:ext>
            </a:extLst>
          </p:cNvPr>
          <p:cNvSpPr>
            <a:spLocks/>
          </p:cNvSpPr>
          <p:nvPr/>
        </p:nvSpPr>
        <p:spPr bwMode="auto">
          <a:xfrm rot="-5400000">
            <a:off x="403240876" y="55987950"/>
            <a:ext cx="8801100" cy="331517625"/>
          </a:xfrm>
          <a:prstGeom prst="leftBracket">
            <a:avLst>
              <a:gd name="adj" fmla="val 8371"/>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en-ME"/>
          </a:p>
        </p:txBody>
      </p:sp>
      <p:sp>
        <p:nvSpPr>
          <p:cNvPr id="58" name="TextBox 142">
            <a:extLst>
              <a:ext uri="{FF2B5EF4-FFF2-40B4-BE49-F238E27FC236}">
                <a16:creationId xmlns:a16="http://schemas.microsoft.com/office/drawing/2014/main" id="{15A4A7BB-FB28-3DC1-65DC-3051497D0B41}"/>
              </a:ext>
            </a:extLst>
          </p:cNvPr>
          <p:cNvSpPr txBox="1">
            <a:spLocks noChangeArrowheads="1"/>
          </p:cNvSpPr>
          <p:nvPr/>
        </p:nvSpPr>
        <p:spPr bwMode="auto">
          <a:xfrm>
            <a:off x="64446150" y="211902675"/>
            <a:ext cx="85163025" cy="3774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200" b="1"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CAUSES </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59" name="TextBox 143">
            <a:extLst>
              <a:ext uri="{FF2B5EF4-FFF2-40B4-BE49-F238E27FC236}">
                <a16:creationId xmlns:a16="http://schemas.microsoft.com/office/drawing/2014/main" id="{8D8C1E52-43AE-B627-2BF1-50DD976A1EC5}"/>
              </a:ext>
            </a:extLst>
          </p:cNvPr>
          <p:cNvSpPr txBox="1">
            <a:spLocks noChangeArrowheads="1"/>
          </p:cNvSpPr>
          <p:nvPr/>
        </p:nvSpPr>
        <p:spPr bwMode="auto">
          <a:xfrm>
            <a:off x="440626500" y="223513650"/>
            <a:ext cx="190471425" cy="3774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200" b="1"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CONSEQUENCES </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60" name="TextBox 133">
            <a:extLst>
              <a:ext uri="{FF2B5EF4-FFF2-40B4-BE49-F238E27FC236}">
                <a16:creationId xmlns:a16="http://schemas.microsoft.com/office/drawing/2014/main" id="{95189494-6615-C8F6-6A32-904F991C6D00}"/>
              </a:ext>
            </a:extLst>
          </p:cNvPr>
          <p:cNvSpPr txBox="1">
            <a:spLocks noChangeArrowheads="1"/>
          </p:cNvSpPr>
          <p:nvPr/>
        </p:nvSpPr>
        <p:spPr bwMode="auto">
          <a:xfrm flipH="1">
            <a:off x="262051800" y="61636275"/>
            <a:ext cx="33918525" cy="3134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en-ME" sz="1000" b="0" i="0" u="none" strike="noStrike" cap="none" normalizeH="0" baseline="0">
                <a:ln>
                  <a:noFill/>
                </a:ln>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(II)</a:t>
            </a:r>
            <a:endParaRPr kumimoji="0" lang="sl-SI" altLang="en-ME" sz="1800" b="0" i="0" u="none" strike="noStrike" cap="none" normalizeH="0" baseline="0">
              <a:ln>
                <a:noFill/>
              </a:ln>
              <a:solidFill>
                <a:schemeClr val="tx1"/>
              </a:solidFill>
              <a:effectLst/>
              <a:latin typeface="Arial" panose="020B0604020202020204" pitchFamily="34" charset="0"/>
            </a:endParaRPr>
          </a:p>
        </p:txBody>
      </p:sp>
      <p:sp>
        <p:nvSpPr>
          <p:cNvPr id="61" name="Rectangle 54">
            <a:extLst>
              <a:ext uri="{FF2B5EF4-FFF2-40B4-BE49-F238E27FC236}">
                <a16:creationId xmlns:a16="http://schemas.microsoft.com/office/drawing/2014/main" id="{741447E2-3E20-96E2-065F-F345E1AA2FEC}"/>
              </a:ext>
            </a:extLst>
          </p:cNvPr>
          <p:cNvSpPr>
            <a:spLocks noChangeArrowheads="1"/>
          </p:cNvSpPr>
          <p:nvPr/>
        </p:nvSpPr>
        <p:spPr bwMode="auto">
          <a:xfrm>
            <a:off x="0" y="202480863"/>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ME"/>
          </a:p>
        </p:txBody>
      </p:sp>
      <p:graphicFrame>
        <p:nvGraphicFramePr>
          <p:cNvPr id="7" name="Diagram 6">
            <a:extLst>
              <a:ext uri="{FF2B5EF4-FFF2-40B4-BE49-F238E27FC236}">
                <a16:creationId xmlns:a16="http://schemas.microsoft.com/office/drawing/2014/main" id="{5988DC73-BE04-5F89-5F5E-BA938A720241}"/>
              </a:ext>
            </a:extLst>
          </p:cNvPr>
          <p:cNvGraphicFramePr/>
          <p:nvPr>
            <p:extLst>
              <p:ext uri="{D42A27DB-BD31-4B8C-83A1-F6EECF244321}">
                <p14:modId xmlns:p14="http://schemas.microsoft.com/office/powerpoint/2010/main" val="2669445986"/>
              </p:ext>
            </p:extLst>
          </p:nvPr>
        </p:nvGraphicFramePr>
        <p:xfrm>
          <a:off x="1287930" y="868983"/>
          <a:ext cx="7602070" cy="19504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92D97A51-4FBA-2BA8-6B62-D4FD0FA7BF14}"/>
              </a:ext>
            </a:extLst>
          </p:cNvPr>
          <p:cNvSpPr txBox="1"/>
          <p:nvPr/>
        </p:nvSpPr>
        <p:spPr>
          <a:xfrm>
            <a:off x="1296895" y="2743200"/>
            <a:ext cx="2293470" cy="2478934"/>
          </a:xfrm>
          <a:prstGeom prst="rect">
            <a:avLst/>
          </a:prstGeom>
          <a:solidFill>
            <a:srgbClr val="3D648B"/>
          </a:solidFill>
        </p:spPr>
        <p:txBody>
          <a:bodyPr wrap="square" lIns="54000" tIns="54000" rIns="54000" bIns="54000" rtlCol="0">
            <a:spAutoFit/>
          </a:bodyPr>
          <a:lstStyle/>
          <a:p>
            <a:pPr marL="342900" indent="-342900">
              <a:buFont typeface="Arial" panose="020B0604020202020204" pitchFamily="34" charset="0"/>
              <a:buChar char="•"/>
            </a:pPr>
            <a:r>
              <a:rPr lang="en-GB" sz="1400" dirty="0">
                <a:solidFill>
                  <a:schemeClr val="bg1"/>
                </a:solidFill>
                <a:latin typeface="Arial" panose="020B0604020202020204" pitchFamily="34" charset="0"/>
                <a:cs typeface="Arial" panose="020B0604020202020204" pitchFamily="34" charset="0"/>
              </a:rPr>
              <a:t>Finds significant joint importance of Technology Globalization and Policy in shaping inequality outcomes  </a:t>
            </a:r>
          </a:p>
          <a:p>
            <a:pPr marL="342900" indent="-342900">
              <a:buFont typeface="Arial" panose="020B0604020202020204" pitchFamily="34" charset="0"/>
              <a:buChar char="•"/>
            </a:pPr>
            <a:r>
              <a:rPr lang="en-GB" sz="1400" dirty="0">
                <a:solidFill>
                  <a:schemeClr val="bg1"/>
                </a:solidFill>
                <a:latin typeface="Arial" panose="020B0604020202020204" pitchFamily="34" charset="0"/>
                <a:cs typeface="Arial" panose="020B0604020202020204" pitchFamily="34" charset="0"/>
              </a:rPr>
              <a:t>Highlights dual equalizing effect (direct and indirect – cushioning) effect of policy related drivers </a:t>
            </a:r>
          </a:p>
        </p:txBody>
      </p:sp>
      <p:sp>
        <p:nvSpPr>
          <p:cNvPr id="12" name="TextBox 11">
            <a:extLst>
              <a:ext uri="{FF2B5EF4-FFF2-40B4-BE49-F238E27FC236}">
                <a16:creationId xmlns:a16="http://schemas.microsoft.com/office/drawing/2014/main" id="{D8E9662A-6EBE-8AD7-0A2E-EA447AABE6E5}"/>
              </a:ext>
            </a:extLst>
          </p:cNvPr>
          <p:cNvSpPr txBox="1"/>
          <p:nvPr/>
        </p:nvSpPr>
        <p:spPr>
          <a:xfrm>
            <a:off x="3942230" y="2743200"/>
            <a:ext cx="2293470" cy="2263491"/>
          </a:xfrm>
          <a:prstGeom prst="rect">
            <a:avLst/>
          </a:prstGeom>
          <a:solidFill>
            <a:srgbClr val="3D648B"/>
          </a:solidFill>
        </p:spPr>
        <p:txBody>
          <a:bodyPr wrap="square" lIns="54000" tIns="54000" rIns="54000" bIns="54000" rtlCol="0">
            <a:spAutoFit/>
          </a:bodyPr>
          <a:lstStyle/>
          <a:p>
            <a:pPr marL="342900" indent="-342900">
              <a:buFont typeface="Arial" panose="020B0604020202020204" pitchFamily="34" charset="0"/>
              <a:buChar char="•"/>
            </a:pPr>
            <a:r>
              <a:rPr lang="en-GB" sz="1400" dirty="0">
                <a:solidFill>
                  <a:schemeClr val="bg1"/>
                </a:solidFill>
                <a:latin typeface="Arial" panose="020B0604020202020204" pitchFamily="34" charset="0"/>
                <a:cs typeface="Arial" panose="020B0604020202020204" pitchFamily="34" charset="0"/>
              </a:rPr>
              <a:t>Empirically confirms functioning of traditional MVH framework, but not to the extent sufficient to outweigh inequality increase  </a:t>
            </a:r>
          </a:p>
          <a:p>
            <a:pPr marL="342900" indent="-342900">
              <a:buFont typeface="Arial" panose="020B0604020202020204" pitchFamily="34" charset="0"/>
              <a:buChar char="•"/>
            </a:pPr>
            <a:r>
              <a:rPr lang="en-GB" sz="1400" dirty="0">
                <a:solidFill>
                  <a:schemeClr val="bg1"/>
                </a:solidFill>
                <a:latin typeface="Arial" panose="020B0604020202020204" pitchFamily="34" charset="0"/>
                <a:cs typeface="Arial" panose="020B0604020202020204" pitchFamily="34" charset="0"/>
              </a:rPr>
              <a:t>Extends MVH framework to include PRT and globalization </a:t>
            </a:r>
          </a:p>
        </p:txBody>
      </p:sp>
      <p:sp>
        <p:nvSpPr>
          <p:cNvPr id="13" name="TextBox 12">
            <a:extLst>
              <a:ext uri="{FF2B5EF4-FFF2-40B4-BE49-F238E27FC236}">
                <a16:creationId xmlns:a16="http://schemas.microsoft.com/office/drawing/2014/main" id="{2EE8B59D-E799-C9BB-7084-7F4008A886CB}"/>
              </a:ext>
            </a:extLst>
          </p:cNvPr>
          <p:cNvSpPr txBox="1"/>
          <p:nvPr/>
        </p:nvSpPr>
        <p:spPr>
          <a:xfrm>
            <a:off x="6596530" y="2743200"/>
            <a:ext cx="2293470" cy="1832603"/>
          </a:xfrm>
          <a:prstGeom prst="rect">
            <a:avLst/>
          </a:prstGeom>
          <a:solidFill>
            <a:srgbClr val="3D648B"/>
          </a:solidFill>
        </p:spPr>
        <p:txBody>
          <a:bodyPr wrap="square" lIns="54000" tIns="54000" rIns="54000" bIns="54000" rtlCol="0">
            <a:spAutoFit/>
          </a:bodyPr>
          <a:lstStyle/>
          <a:p>
            <a:pPr marL="342900" indent="-342900">
              <a:buFont typeface="Arial" panose="020B0604020202020204" pitchFamily="34" charset="0"/>
              <a:buChar char="•"/>
            </a:pPr>
            <a:r>
              <a:rPr lang="en-GB" sz="1400" dirty="0">
                <a:solidFill>
                  <a:schemeClr val="bg1"/>
                </a:solidFill>
                <a:latin typeface="Arial" panose="020B0604020202020204" pitchFamily="34" charset="0"/>
                <a:cs typeface="Arial" panose="020B0604020202020204" pitchFamily="34" charset="0"/>
              </a:rPr>
              <a:t>Empirically confirms that RW populism is driven by globalization related factors, while LW populism is driven by income inequality and economic deprivation </a:t>
            </a:r>
          </a:p>
        </p:txBody>
      </p:sp>
      <p:sp>
        <p:nvSpPr>
          <p:cNvPr id="16" name="TextBox 15">
            <a:extLst>
              <a:ext uri="{FF2B5EF4-FFF2-40B4-BE49-F238E27FC236}">
                <a16:creationId xmlns:a16="http://schemas.microsoft.com/office/drawing/2014/main" id="{1659412D-E3BE-47C8-94BB-A3DA7B20F5C8}"/>
              </a:ext>
            </a:extLst>
          </p:cNvPr>
          <p:cNvSpPr txBox="1"/>
          <p:nvPr/>
        </p:nvSpPr>
        <p:spPr>
          <a:xfrm>
            <a:off x="533400" y="1219200"/>
            <a:ext cx="324498" cy="1295925"/>
          </a:xfrm>
          <a:prstGeom prst="rect">
            <a:avLst/>
          </a:prstGeom>
          <a:solidFill>
            <a:srgbClr val="FF0000"/>
          </a:solidFill>
        </p:spPr>
        <p:txBody>
          <a:bodyPr vert="vert270" wrap="square" lIns="54000" tIns="54000" rIns="54000" bIns="54000" rtlCol="0">
            <a:spAutoFit/>
          </a:bodyPr>
          <a:lstStyle/>
          <a:p>
            <a:pPr algn="ctr"/>
            <a:r>
              <a:rPr lang="en-ME" sz="1400" b="1" dirty="0">
                <a:solidFill>
                  <a:schemeClr val="bg1"/>
                </a:solidFill>
                <a:latin typeface="Arial" panose="020B0604020202020204" pitchFamily="34" charset="0"/>
                <a:cs typeface="Arial" panose="020B0604020202020204" pitchFamily="34" charset="0"/>
              </a:rPr>
              <a:t>LITERATURE</a:t>
            </a:r>
          </a:p>
        </p:txBody>
      </p:sp>
      <p:sp>
        <p:nvSpPr>
          <p:cNvPr id="17" name="TextBox 16">
            <a:extLst>
              <a:ext uri="{FF2B5EF4-FFF2-40B4-BE49-F238E27FC236}">
                <a16:creationId xmlns:a16="http://schemas.microsoft.com/office/drawing/2014/main" id="{F4338C5A-799B-A983-F9EC-1AD41CA2569E}"/>
              </a:ext>
            </a:extLst>
          </p:cNvPr>
          <p:cNvSpPr txBox="1"/>
          <p:nvPr/>
        </p:nvSpPr>
        <p:spPr>
          <a:xfrm>
            <a:off x="559569" y="3199875"/>
            <a:ext cx="324498" cy="1524525"/>
          </a:xfrm>
          <a:prstGeom prst="rect">
            <a:avLst/>
          </a:prstGeom>
          <a:solidFill>
            <a:srgbClr val="3D648B"/>
          </a:solidFill>
        </p:spPr>
        <p:txBody>
          <a:bodyPr vert="vert270" wrap="square" lIns="54000" tIns="54000" rIns="54000" bIns="54000" rtlCol="0">
            <a:spAutoFit/>
          </a:bodyPr>
          <a:lstStyle/>
          <a:p>
            <a:pPr algn="ctr"/>
            <a:r>
              <a:rPr lang="en-ME" sz="1400" b="1" dirty="0">
                <a:solidFill>
                  <a:schemeClr val="bg1"/>
                </a:solidFill>
                <a:latin typeface="Arial" panose="020B0604020202020204" pitchFamily="34" charset="0"/>
                <a:cs typeface="Arial" panose="020B0604020202020204" pitchFamily="34" charset="0"/>
              </a:rPr>
              <a:t>CONTRIBUTION</a:t>
            </a:r>
          </a:p>
        </p:txBody>
      </p:sp>
      <p:sp>
        <p:nvSpPr>
          <p:cNvPr id="21" name="TextBox 20">
            <a:extLst>
              <a:ext uri="{FF2B5EF4-FFF2-40B4-BE49-F238E27FC236}">
                <a16:creationId xmlns:a16="http://schemas.microsoft.com/office/drawing/2014/main" id="{F0163B1F-BD62-713D-99B0-560181882E04}"/>
              </a:ext>
            </a:extLst>
          </p:cNvPr>
          <p:cNvSpPr txBox="1"/>
          <p:nvPr/>
        </p:nvSpPr>
        <p:spPr>
          <a:xfrm>
            <a:off x="559124" y="5334000"/>
            <a:ext cx="324498" cy="1448325"/>
          </a:xfrm>
          <a:prstGeom prst="rect">
            <a:avLst/>
          </a:prstGeom>
          <a:solidFill>
            <a:srgbClr val="002060"/>
          </a:solidFill>
        </p:spPr>
        <p:txBody>
          <a:bodyPr vert="vert270" wrap="square" lIns="54000" tIns="54000" rIns="54000" bIns="54000" rtlCol="0">
            <a:spAutoFit/>
          </a:bodyPr>
          <a:lstStyle/>
          <a:p>
            <a:pPr algn="ctr"/>
            <a:r>
              <a:rPr lang="en-ME" sz="1400" b="1" dirty="0">
                <a:solidFill>
                  <a:schemeClr val="bg1"/>
                </a:solidFill>
                <a:latin typeface="Arial" panose="020B0604020202020204" pitchFamily="34" charset="0"/>
                <a:cs typeface="Arial" panose="020B0604020202020204" pitchFamily="34" charset="0"/>
              </a:rPr>
              <a:t>PUBLICATIONS</a:t>
            </a:r>
          </a:p>
        </p:txBody>
      </p:sp>
      <p:sp>
        <p:nvSpPr>
          <p:cNvPr id="22" name="TextBox 21">
            <a:extLst>
              <a:ext uri="{FF2B5EF4-FFF2-40B4-BE49-F238E27FC236}">
                <a16:creationId xmlns:a16="http://schemas.microsoft.com/office/drawing/2014/main" id="{0F803F46-CA59-F809-2011-595179E653E4}"/>
              </a:ext>
            </a:extLst>
          </p:cNvPr>
          <p:cNvSpPr txBox="1"/>
          <p:nvPr/>
        </p:nvSpPr>
        <p:spPr>
          <a:xfrm>
            <a:off x="1321009" y="5324354"/>
            <a:ext cx="2293470" cy="1401716"/>
          </a:xfrm>
          <a:prstGeom prst="rect">
            <a:avLst/>
          </a:prstGeom>
          <a:solidFill>
            <a:srgbClr val="002060"/>
          </a:solidFill>
        </p:spPr>
        <p:txBody>
          <a:bodyPr wrap="square" lIns="54000" tIns="54000" rIns="54000" bIns="54000" rtlCol="0">
            <a:spAutoFit/>
          </a:bodyPr>
          <a:lstStyle/>
          <a:p>
            <a:r>
              <a:rPr lang="en-GB" sz="1400" i="1" dirty="0">
                <a:solidFill>
                  <a:schemeClr val="bg1"/>
                </a:solidFill>
                <a:latin typeface="Arial" panose="020B0604020202020204" pitchFamily="34" charset="0"/>
                <a:cs typeface="Arial" panose="020B0604020202020204" pitchFamily="34" charset="0"/>
              </a:rPr>
              <a:t>Drivers of income inequality in OECD countries: Testing the Milanovic’s TOP hypothesis. Structural Change and Economic Dynamics, 74, 416–440.</a:t>
            </a:r>
          </a:p>
        </p:txBody>
      </p:sp>
      <p:sp>
        <p:nvSpPr>
          <p:cNvPr id="23" name="TextBox 22">
            <a:extLst>
              <a:ext uri="{FF2B5EF4-FFF2-40B4-BE49-F238E27FC236}">
                <a16:creationId xmlns:a16="http://schemas.microsoft.com/office/drawing/2014/main" id="{13D7163A-41AC-F7C4-61DE-EE5D28B588B9}"/>
              </a:ext>
            </a:extLst>
          </p:cNvPr>
          <p:cNvSpPr txBox="1"/>
          <p:nvPr/>
        </p:nvSpPr>
        <p:spPr>
          <a:xfrm>
            <a:off x="3967592" y="5334000"/>
            <a:ext cx="2293470" cy="970829"/>
          </a:xfrm>
          <a:prstGeom prst="rect">
            <a:avLst/>
          </a:prstGeom>
          <a:solidFill>
            <a:srgbClr val="002060"/>
          </a:solidFill>
        </p:spPr>
        <p:txBody>
          <a:bodyPr wrap="square" lIns="54000" tIns="54000" rIns="54000" bIns="54000" rtlCol="0">
            <a:spAutoFit/>
          </a:bodyPr>
          <a:lstStyle/>
          <a:p>
            <a:r>
              <a:rPr lang="en-GB" sz="1400" dirty="0">
                <a:solidFill>
                  <a:schemeClr val="bg1"/>
                </a:solidFill>
                <a:latin typeface="Arial" panose="020B0604020202020204" pitchFamily="34" charset="0"/>
                <a:cs typeface="Arial" panose="020B0604020202020204" pitchFamily="34" charset="0"/>
              </a:rPr>
              <a:t>Working paper: </a:t>
            </a:r>
            <a:r>
              <a:rPr lang="en-GB" sz="1400" i="1" dirty="0">
                <a:solidFill>
                  <a:schemeClr val="bg1"/>
                </a:solidFill>
                <a:latin typeface="Arial" panose="020B0604020202020204" pitchFamily="34" charset="0"/>
                <a:cs typeface="Arial" panose="020B0604020202020204" pitchFamily="34" charset="0"/>
              </a:rPr>
              <a:t>”Does median voter still matter? A novel approach to median voter hypothesis”</a:t>
            </a:r>
          </a:p>
        </p:txBody>
      </p:sp>
      <p:sp>
        <p:nvSpPr>
          <p:cNvPr id="24" name="TextBox 23">
            <a:extLst>
              <a:ext uri="{FF2B5EF4-FFF2-40B4-BE49-F238E27FC236}">
                <a16:creationId xmlns:a16="http://schemas.microsoft.com/office/drawing/2014/main" id="{1247A272-314B-0BF6-561A-E50D7F659B95}"/>
              </a:ext>
            </a:extLst>
          </p:cNvPr>
          <p:cNvSpPr txBox="1"/>
          <p:nvPr/>
        </p:nvSpPr>
        <p:spPr>
          <a:xfrm>
            <a:off x="6614175" y="5334000"/>
            <a:ext cx="2293470" cy="1186273"/>
          </a:xfrm>
          <a:prstGeom prst="rect">
            <a:avLst/>
          </a:prstGeom>
          <a:solidFill>
            <a:srgbClr val="002060"/>
          </a:solidFill>
        </p:spPr>
        <p:txBody>
          <a:bodyPr wrap="square" lIns="54000" tIns="54000" rIns="54000" bIns="54000" rtlCol="0">
            <a:spAutoFit/>
          </a:bodyPr>
          <a:lstStyle/>
          <a:p>
            <a:r>
              <a:rPr lang="en-GB" sz="1400" dirty="0">
                <a:solidFill>
                  <a:schemeClr val="bg1"/>
                </a:solidFill>
                <a:latin typeface="Arial" panose="020B0604020202020204" pitchFamily="34" charset="0"/>
                <a:cs typeface="Arial" panose="020B0604020202020204" pitchFamily="34" charset="0"/>
              </a:rPr>
              <a:t>Working paper: </a:t>
            </a:r>
            <a:r>
              <a:rPr lang="en-GB" sz="1400" i="1" dirty="0">
                <a:solidFill>
                  <a:schemeClr val="bg1"/>
                </a:solidFill>
                <a:latin typeface="Arial" panose="020B0604020202020204" pitchFamily="34" charset="0"/>
                <a:cs typeface="Arial" panose="020B0604020202020204" pitchFamily="34" charset="0"/>
              </a:rPr>
              <a:t>”From Income Disparities to </a:t>
            </a:r>
            <a:br>
              <a:rPr lang="en-GB" sz="1400" i="1" dirty="0">
                <a:solidFill>
                  <a:schemeClr val="bg1"/>
                </a:solidFill>
                <a:latin typeface="Arial" panose="020B0604020202020204" pitchFamily="34" charset="0"/>
                <a:cs typeface="Arial" panose="020B0604020202020204" pitchFamily="34" charset="0"/>
              </a:rPr>
            </a:br>
            <a:r>
              <a:rPr lang="en-GB" sz="1400" i="1" dirty="0">
                <a:solidFill>
                  <a:schemeClr val="bg1"/>
                </a:solidFill>
                <a:latin typeface="Arial" panose="020B0604020202020204" pitchFamily="34" charset="0"/>
                <a:cs typeface="Arial" panose="020B0604020202020204" pitchFamily="34" charset="0"/>
              </a:rPr>
              <a:t>Political Polarization:                                                                         The Unequal Roots of Populism”</a:t>
            </a:r>
          </a:p>
        </p:txBody>
      </p:sp>
    </p:spTree>
    <p:extLst>
      <p:ext uri="{BB962C8B-B14F-4D97-AF65-F5344CB8AC3E}">
        <p14:creationId xmlns:p14="http://schemas.microsoft.com/office/powerpoint/2010/main" val="1057839340"/>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A6360-CB32-74C8-ADF9-C4AB852454F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981ECA-9D42-0D41-1CB1-DCA2374BF1CC}"/>
              </a:ext>
            </a:extLst>
          </p:cNvPr>
          <p:cNvSpPr>
            <a:spLocks noGrp="1"/>
          </p:cNvSpPr>
          <p:nvPr>
            <p:ph type="title"/>
          </p:nvPr>
        </p:nvSpPr>
        <p:spPr>
          <a:xfrm>
            <a:off x="457200" y="533400"/>
            <a:ext cx="8543925" cy="533400"/>
          </a:xfrm>
        </p:spPr>
        <p:txBody>
          <a:bodyPr/>
          <a:lstStyle/>
          <a:p>
            <a:r>
              <a:rPr lang="en-US" sz="2600" dirty="0">
                <a:solidFill>
                  <a:srgbClr val="003366"/>
                </a:solidFill>
                <a:latin typeface="Arial"/>
              </a:rPr>
              <a:t>PRESENTATION OUTLINE</a:t>
            </a:r>
            <a:endParaRPr lang="en-GB" dirty="0"/>
          </a:p>
        </p:txBody>
      </p:sp>
      <p:graphicFrame>
        <p:nvGraphicFramePr>
          <p:cNvPr id="6" name="Content Placeholder 3">
            <a:extLst>
              <a:ext uri="{FF2B5EF4-FFF2-40B4-BE49-F238E27FC236}">
                <a16:creationId xmlns:a16="http://schemas.microsoft.com/office/drawing/2014/main" id="{B5215466-BBCA-3361-8C10-C810B6A3B8CE}"/>
              </a:ext>
            </a:extLst>
          </p:cNvPr>
          <p:cNvGraphicFramePr>
            <a:graphicFrameLocks/>
          </p:cNvGraphicFramePr>
          <p:nvPr>
            <p:extLst>
              <p:ext uri="{D42A27DB-BD31-4B8C-83A1-F6EECF244321}">
                <p14:modId xmlns:p14="http://schemas.microsoft.com/office/powerpoint/2010/main" val="2129140826"/>
              </p:ext>
            </p:extLst>
          </p:nvPr>
        </p:nvGraphicFramePr>
        <p:xfrm>
          <a:off x="323056" y="1447800"/>
          <a:ext cx="8812212"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494385"/>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13465-52AD-2BBD-A5A5-3244ACD208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4840811-0D29-A48E-4347-8DCE05F5F242}"/>
              </a:ext>
            </a:extLst>
          </p:cNvPr>
          <p:cNvSpPr>
            <a:spLocks noGrp="1"/>
          </p:cNvSpPr>
          <p:nvPr>
            <p:ph type="title"/>
          </p:nvPr>
        </p:nvSpPr>
        <p:spPr>
          <a:xfrm>
            <a:off x="730230" y="555136"/>
            <a:ext cx="6941939" cy="433388"/>
          </a:xfrm>
        </p:spPr>
        <p:txBody>
          <a:bodyPr>
            <a:normAutofit/>
          </a:bodyPr>
          <a:lstStyle/>
          <a:p>
            <a:r>
              <a:rPr lang="sr-Latn-ME" dirty="0"/>
              <a:t>Policy implications</a:t>
            </a:r>
            <a:endParaRPr lang="en" dirty="0"/>
          </a:p>
        </p:txBody>
      </p:sp>
      <p:sp>
        <p:nvSpPr>
          <p:cNvPr id="6" name="Content Placeholder 4">
            <a:extLst>
              <a:ext uri="{FF2B5EF4-FFF2-40B4-BE49-F238E27FC236}">
                <a16:creationId xmlns:a16="http://schemas.microsoft.com/office/drawing/2014/main" id="{10ABB19E-6F50-609B-15F8-94A620B17E7E}"/>
              </a:ext>
            </a:extLst>
          </p:cNvPr>
          <p:cNvSpPr txBox="1">
            <a:spLocks/>
          </p:cNvSpPr>
          <p:nvPr/>
        </p:nvSpPr>
        <p:spPr>
          <a:xfrm>
            <a:off x="730230" y="1154782"/>
            <a:ext cx="8731270" cy="5246017"/>
          </a:xfrm>
          <a:prstGeom prst="rect">
            <a:avLst/>
          </a:prstGeom>
          <a:solidFill>
            <a:schemeClr val="bg1">
              <a:lumMod val="95000"/>
              <a:alpha val="68000"/>
            </a:schemeClr>
          </a:solidFill>
        </p:spPr>
        <p:txBody>
          <a:bodyPr vert="horz" lIns="0" tIns="0" rIns="0" bIns="0" rtlCol="0">
            <a:normAutofit/>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285750" indent="-285750">
              <a:buFont typeface="Arial" panose="020B0604020202020204" pitchFamily="34" charset="0"/>
              <a:buChar char="•"/>
            </a:pPr>
            <a:r>
              <a:rPr lang="en-GB" sz="1800" dirty="0">
                <a:solidFill>
                  <a:srgbClr val="002060"/>
                </a:solidFill>
              </a:rPr>
              <a:t>The economic and political outcomes of globalization and technological change are neither uniform nor inevitable.</a:t>
            </a:r>
          </a:p>
          <a:p>
            <a:pPr marL="285750" indent="-285750">
              <a:buFont typeface="Arial" panose="020B0604020202020204" pitchFamily="34" charset="0"/>
              <a:buChar char="•"/>
            </a:pPr>
            <a:r>
              <a:rPr lang="en-GB" sz="1800" dirty="0">
                <a:solidFill>
                  <a:srgbClr val="002060"/>
                </a:solidFill>
              </a:rPr>
              <a:t>Rising inequality should be viewed as a policy and institutional failure, rather than an inevitable outcome of capitalist market forces.</a:t>
            </a:r>
          </a:p>
          <a:p>
            <a:pPr marL="285750" indent="-285750">
              <a:buFont typeface="Arial" panose="020B0604020202020204" pitchFamily="34" charset="0"/>
              <a:buChar char="•"/>
            </a:pPr>
            <a:r>
              <a:rPr lang="en-GB" sz="1800" dirty="0">
                <a:solidFill>
                  <a:srgbClr val="002060"/>
                </a:solidFill>
              </a:rPr>
              <a:t>Policies that fail to adapt to new economic realities risk eroding social cohesion and fuelling political extremism.</a:t>
            </a:r>
          </a:p>
          <a:p>
            <a:pPr marL="285750" indent="-285750">
              <a:buFont typeface="Arial" panose="020B0604020202020204" pitchFamily="34" charset="0"/>
              <a:buChar char="•"/>
            </a:pPr>
            <a:r>
              <a:rPr lang="en-GB" sz="1800" dirty="0">
                <a:solidFill>
                  <a:srgbClr val="002060"/>
                </a:solidFill>
              </a:rPr>
              <a:t>The Fourth Industrial Revolution and deeper global integration will amplify both opportunities and risks.</a:t>
            </a:r>
          </a:p>
          <a:p>
            <a:pPr marL="285750" indent="-285750">
              <a:buFont typeface="Arial" panose="020B0604020202020204" pitchFamily="34" charset="0"/>
              <a:buChar char="•"/>
            </a:pPr>
            <a:r>
              <a:rPr lang="en-GB" sz="1800" dirty="0">
                <a:solidFill>
                  <a:srgbClr val="002060"/>
                </a:solidFill>
              </a:rPr>
              <a:t>The challenge is not to resist globalization or technological progress, but to design institutions that mediate their effects fairly.</a:t>
            </a:r>
          </a:p>
          <a:p>
            <a:pPr marL="285750" indent="-285750">
              <a:buFont typeface="Arial" panose="020B0604020202020204" pitchFamily="34" charset="0"/>
              <a:buChar char="•"/>
            </a:pPr>
            <a:r>
              <a:rPr lang="en-GB" sz="1800" dirty="0">
                <a:solidFill>
                  <a:srgbClr val="002060"/>
                </a:solidFill>
              </a:rPr>
              <a:t>Building strong welfare states, progressive tax systems, and inclusive labour-market institutions is essential to share the gains more broadly.</a:t>
            </a:r>
          </a:p>
          <a:p>
            <a:pPr marL="285750" indent="-285750">
              <a:buFont typeface="Arial" panose="020B0604020202020204" pitchFamily="34" charset="0"/>
              <a:buChar char="•"/>
            </a:pPr>
            <a:r>
              <a:rPr lang="en-GB" sz="1800" dirty="0">
                <a:solidFill>
                  <a:srgbClr val="002060"/>
                </a:solidFill>
              </a:rPr>
              <a:t>Such frameworks not only improve income distribution but also enhance democratic resilience by reducing polarization and restoring trust in institutions.</a:t>
            </a:r>
          </a:p>
        </p:txBody>
      </p:sp>
    </p:spTree>
    <p:extLst>
      <p:ext uri="{BB962C8B-B14F-4D97-AF65-F5344CB8AC3E}">
        <p14:creationId xmlns:p14="http://schemas.microsoft.com/office/powerpoint/2010/main" val="1275297096"/>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DD581-50B2-2D0F-D00F-94AF8A60E0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5ABBEB6-1663-A5DC-F9FB-FB1BE8E92ABB}"/>
              </a:ext>
            </a:extLst>
          </p:cNvPr>
          <p:cNvSpPr>
            <a:spLocks noGrp="1"/>
          </p:cNvSpPr>
          <p:nvPr>
            <p:ph type="title"/>
          </p:nvPr>
        </p:nvSpPr>
        <p:spPr>
          <a:xfrm>
            <a:off x="457200" y="533400"/>
            <a:ext cx="8543925" cy="533400"/>
          </a:xfrm>
        </p:spPr>
        <p:txBody>
          <a:bodyPr/>
          <a:lstStyle/>
          <a:p>
            <a:r>
              <a:rPr lang="en-US" sz="2600" dirty="0">
                <a:solidFill>
                  <a:srgbClr val="003366"/>
                </a:solidFill>
                <a:latin typeface="Arial"/>
              </a:rPr>
              <a:t>PRESENTATION OUTLINE</a:t>
            </a:r>
            <a:endParaRPr lang="en-GB" dirty="0"/>
          </a:p>
        </p:txBody>
      </p:sp>
      <p:graphicFrame>
        <p:nvGraphicFramePr>
          <p:cNvPr id="6" name="Content Placeholder 3">
            <a:extLst>
              <a:ext uri="{FF2B5EF4-FFF2-40B4-BE49-F238E27FC236}">
                <a16:creationId xmlns:a16="http://schemas.microsoft.com/office/drawing/2014/main" id="{76FCA9CA-0AE3-2186-1C7E-793A02712C7B}"/>
              </a:ext>
            </a:extLst>
          </p:cNvPr>
          <p:cNvGraphicFramePr>
            <a:graphicFrameLocks/>
          </p:cNvGraphicFramePr>
          <p:nvPr>
            <p:extLst>
              <p:ext uri="{D42A27DB-BD31-4B8C-83A1-F6EECF244321}">
                <p14:modId xmlns:p14="http://schemas.microsoft.com/office/powerpoint/2010/main" val="3363779817"/>
              </p:ext>
            </p:extLst>
          </p:nvPr>
        </p:nvGraphicFramePr>
        <p:xfrm>
          <a:off x="323056" y="1447800"/>
          <a:ext cx="8812212"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25419453"/>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E0E8D-7D1A-615A-BD59-3D169DFD39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EC7F358-A75C-979C-8DBC-F4370C2D53A0}"/>
              </a:ext>
            </a:extLst>
          </p:cNvPr>
          <p:cNvSpPr>
            <a:spLocks noGrp="1"/>
          </p:cNvSpPr>
          <p:nvPr>
            <p:ph type="title"/>
          </p:nvPr>
        </p:nvSpPr>
        <p:spPr>
          <a:xfrm>
            <a:off x="730230" y="555136"/>
            <a:ext cx="6941939" cy="433388"/>
          </a:xfrm>
        </p:spPr>
        <p:txBody>
          <a:bodyPr>
            <a:normAutofit/>
          </a:bodyPr>
          <a:lstStyle/>
          <a:p>
            <a:r>
              <a:rPr lang="sr-Latn-ME" dirty="0"/>
              <a:t>Further research and limitations </a:t>
            </a:r>
            <a:endParaRPr lang="en" dirty="0"/>
          </a:p>
        </p:txBody>
      </p:sp>
      <p:sp>
        <p:nvSpPr>
          <p:cNvPr id="6" name="Content Placeholder 4">
            <a:extLst>
              <a:ext uri="{FF2B5EF4-FFF2-40B4-BE49-F238E27FC236}">
                <a16:creationId xmlns:a16="http://schemas.microsoft.com/office/drawing/2014/main" id="{B1EA137B-80FC-6DA8-8781-DFF9E7A52D8F}"/>
              </a:ext>
            </a:extLst>
          </p:cNvPr>
          <p:cNvSpPr txBox="1">
            <a:spLocks/>
          </p:cNvSpPr>
          <p:nvPr/>
        </p:nvSpPr>
        <p:spPr>
          <a:xfrm>
            <a:off x="730230" y="1154782"/>
            <a:ext cx="8731270" cy="5246017"/>
          </a:xfrm>
          <a:prstGeom prst="rect">
            <a:avLst/>
          </a:prstGeom>
          <a:solidFill>
            <a:schemeClr val="bg1">
              <a:lumMod val="95000"/>
              <a:alpha val="68000"/>
            </a:schemeClr>
          </a:solidFill>
        </p:spPr>
        <p:txBody>
          <a:bodyPr vert="horz" lIns="0" tIns="0" rIns="0" bIns="0" rtlCol="0">
            <a:normAutofit fontScale="92500" lnSpcReduction="10000"/>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marL="285750" indent="-285750">
              <a:buFont typeface="Arial" panose="020B0604020202020204" pitchFamily="34" charset="0"/>
              <a:buChar char="•"/>
            </a:pPr>
            <a:r>
              <a:rPr lang="en-GB" sz="1800" dirty="0">
                <a:solidFill>
                  <a:srgbClr val="002060"/>
                </a:solidFill>
              </a:rPr>
              <a:t>Despite multiple identification strategies, this thesis does not claim </a:t>
            </a:r>
            <a:r>
              <a:rPr lang="en-GB" sz="1800" b="1" dirty="0">
                <a:solidFill>
                  <a:srgbClr val="002060"/>
                </a:solidFill>
              </a:rPr>
              <a:t>causality</a:t>
            </a:r>
            <a:r>
              <a:rPr lang="en-GB" sz="1800" dirty="0">
                <a:solidFill>
                  <a:srgbClr val="002060"/>
                </a:solidFill>
              </a:rPr>
              <a:t> due to data limitations and process complexity. Findings should be interpreted </a:t>
            </a:r>
            <a:r>
              <a:rPr lang="en-GB" sz="1800" b="1" dirty="0">
                <a:solidFill>
                  <a:srgbClr val="002060"/>
                </a:solidFill>
              </a:rPr>
              <a:t>as robust correlations consistent with, but not proving, causal mechanisms.</a:t>
            </a:r>
          </a:p>
          <a:p>
            <a:pPr marL="285750" indent="-285750">
              <a:buFont typeface="Arial" panose="020B0604020202020204" pitchFamily="34" charset="0"/>
              <a:buChar char="•"/>
            </a:pPr>
            <a:r>
              <a:rPr lang="en-GB" sz="1800" b="1" dirty="0">
                <a:solidFill>
                  <a:srgbClr val="002060"/>
                </a:solidFill>
              </a:rPr>
              <a:t>Data limitations: </a:t>
            </a:r>
            <a:r>
              <a:rPr lang="en-GB" sz="1800" dirty="0">
                <a:solidFill>
                  <a:srgbClr val="002060"/>
                </a:solidFill>
              </a:rPr>
              <a:t>Cross-country analysis, needed to assess policy and political effects, is constrained by lack of comparable indicators, especially for technological progress, AI-driven change and more granular immigration data.</a:t>
            </a:r>
          </a:p>
          <a:p>
            <a:pPr marL="285750" indent="-285750">
              <a:buFont typeface="Arial" panose="020B0604020202020204" pitchFamily="34" charset="0"/>
              <a:buChar char="•"/>
            </a:pPr>
            <a:r>
              <a:rPr lang="en-GB" sz="1800" b="1" dirty="0">
                <a:solidFill>
                  <a:srgbClr val="002060"/>
                </a:solidFill>
              </a:rPr>
              <a:t>Policy design: </a:t>
            </a:r>
            <a:r>
              <a:rPr lang="en-GB" sz="1800" dirty="0">
                <a:solidFill>
                  <a:srgbClr val="002060"/>
                </a:solidFill>
              </a:rPr>
              <a:t>Need for empirical research on optimal policy mixes balancing efficiency and equity (taxation, welfare, labour market policies).</a:t>
            </a:r>
          </a:p>
          <a:p>
            <a:pPr marL="285750" indent="-285750">
              <a:buFont typeface="Arial" panose="020B0604020202020204" pitchFamily="34" charset="0"/>
              <a:buChar char="•"/>
            </a:pPr>
            <a:r>
              <a:rPr lang="en-GB" sz="1800" b="1" dirty="0">
                <a:solidFill>
                  <a:srgbClr val="002060"/>
                </a:solidFill>
              </a:rPr>
              <a:t>Global dimension</a:t>
            </a:r>
            <a:r>
              <a:rPr lang="en-GB" sz="1800" dirty="0">
                <a:solidFill>
                  <a:srgbClr val="002060"/>
                </a:solidFill>
              </a:rPr>
              <a:t>: Examine the potential of tax harmonization, transnational regulatory frameworks, and international cooperation in curbing inequality.</a:t>
            </a:r>
          </a:p>
          <a:p>
            <a:pPr marL="285750" indent="-285750">
              <a:buFont typeface="Arial" panose="020B0604020202020204" pitchFamily="34" charset="0"/>
              <a:buChar char="•"/>
            </a:pPr>
            <a:r>
              <a:rPr lang="en-GB" sz="1800" b="1" dirty="0">
                <a:solidFill>
                  <a:srgbClr val="002060"/>
                </a:solidFill>
              </a:rPr>
              <a:t>Financial globalization: </a:t>
            </a:r>
            <a:r>
              <a:rPr lang="en-GB" sz="1800" dirty="0">
                <a:solidFill>
                  <a:srgbClr val="002060"/>
                </a:solidFill>
              </a:rPr>
              <a:t>Complexity of international capital flows limits traditional taxation and redistributive capacity and motivates further analysis that would yield sound domestic and international policy.</a:t>
            </a:r>
          </a:p>
          <a:p>
            <a:pPr marL="285750" indent="-285750">
              <a:buFont typeface="Arial" panose="020B0604020202020204" pitchFamily="34" charset="0"/>
              <a:buChar char="•"/>
            </a:pPr>
            <a:r>
              <a:rPr lang="en-GB" sz="1800" b="1" dirty="0">
                <a:solidFill>
                  <a:srgbClr val="002060"/>
                </a:solidFill>
              </a:rPr>
              <a:t>Labour markets and AI</a:t>
            </a:r>
            <a:r>
              <a:rPr lang="en-GB" sz="1800" dirty="0">
                <a:solidFill>
                  <a:srgbClr val="002060"/>
                </a:solidFill>
              </a:rPr>
              <a:t>: Study how AI and platform work reshape labour markets and propose mechanisms for equitable adaptation.</a:t>
            </a:r>
          </a:p>
          <a:p>
            <a:pPr marL="285750" indent="-285750">
              <a:buFont typeface="Arial" panose="020B0604020202020204" pitchFamily="34" charset="0"/>
              <a:buChar char="•"/>
            </a:pPr>
            <a:r>
              <a:rPr lang="en-GB" sz="1800" b="1" dirty="0">
                <a:solidFill>
                  <a:srgbClr val="002060"/>
                </a:solidFill>
              </a:rPr>
              <a:t>Wealth vs. income inequality: </a:t>
            </a:r>
            <a:r>
              <a:rPr lang="en-GB" sz="1800" dirty="0">
                <a:solidFill>
                  <a:srgbClr val="002060"/>
                </a:solidFill>
              </a:rPr>
              <a:t>Investigate their distinct and interconnected effects on growth and stability.</a:t>
            </a:r>
          </a:p>
          <a:p>
            <a:pPr marL="285750" indent="-285750">
              <a:buFont typeface="Arial" panose="020B0604020202020204" pitchFamily="34" charset="0"/>
              <a:buChar char="•"/>
            </a:pPr>
            <a:r>
              <a:rPr lang="en-GB" sz="1800" b="1" dirty="0">
                <a:solidFill>
                  <a:srgbClr val="002060"/>
                </a:solidFill>
              </a:rPr>
              <a:t>Expanding the time span of the analysis: </a:t>
            </a:r>
            <a:r>
              <a:rPr lang="en-GB" sz="1800" dirty="0">
                <a:solidFill>
                  <a:srgbClr val="002060"/>
                </a:solidFill>
              </a:rPr>
              <a:t>COVID-19 and income inequality.</a:t>
            </a:r>
          </a:p>
          <a:p>
            <a:pPr marL="285750" indent="-285750">
              <a:buFont typeface="Arial" panose="020B0604020202020204" pitchFamily="34" charset="0"/>
              <a:buChar char="•"/>
            </a:pPr>
            <a:r>
              <a:rPr lang="en-GB" sz="1800" b="1" dirty="0">
                <a:solidFill>
                  <a:srgbClr val="002060"/>
                </a:solidFill>
              </a:rPr>
              <a:t>Interdisciplinary approach: </a:t>
            </a:r>
            <a:r>
              <a:rPr lang="en-GB" sz="1800" dirty="0">
                <a:solidFill>
                  <a:srgbClr val="002060"/>
                </a:solidFill>
              </a:rPr>
              <a:t>Combine economics, political science, and sociology to better capture institutional and behavioural dynamics.</a:t>
            </a:r>
          </a:p>
        </p:txBody>
      </p:sp>
    </p:spTree>
    <p:extLst>
      <p:ext uri="{BB962C8B-B14F-4D97-AF65-F5344CB8AC3E}">
        <p14:creationId xmlns:p14="http://schemas.microsoft.com/office/powerpoint/2010/main" val="1309709579"/>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AABF957-FDA1-4617-965D-D7D52537B4CA}"/>
              </a:ext>
            </a:extLst>
          </p:cNvPr>
          <p:cNvGrpSpPr/>
          <p:nvPr/>
        </p:nvGrpSpPr>
        <p:grpSpPr>
          <a:xfrm>
            <a:off x="2667000" y="1905000"/>
            <a:ext cx="4746062" cy="2005192"/>
            <a:chOff x="2888488" y="896485"/>
            <a:chExt cx="6328083" cy="2673589"/>
          </a:xfrm>
        </p:grpSpPr>
        <p:grpSp>
          <p:nvGrpSpPr>
            <p:cNvPr id="9" name="Group 8">
              <a:extLst>
                <a:ext uri="{FF2B5EF4-FFF2-40B4-BE49-F238E27FC236}">
                  <a16:creationId xmlns:a16="http://schemas.microsoft.com/office/drawing/2014/main" id="{B4324E55-FB37-4ABA-B915-0CDB0F7D3FD7}"/>
                </a:ext>
              </a:extLst>
            </p:cNvPr>
            <p:cNvGrpSpPr/>
            <p:nvPr/>
          </p:nvGrpSpPr>
          <p:grpSpPr>
            <a:xfrm>
              <a:off x="2888488" y="1952604"/>
              <a:ext cx="6328083" cy="1617470"/>
              <a:chOff x="2888488" y="1952604"/>
              <a:chExt cx="6328083" cy="1617470"/>
            </a:xfrm>
          </p:grpSpPr>
          <p:sp>
            <p:nvSpPr>
              <p:cNvPr id="11" name="TextBox 10">
                <a:extLst>
                  <a:ext uri="{FF2B5EF4-FFF2-40B4-BE49-F238E27FC236}">
                    <a16:creationId xmlns:a16="http://schemas.microsoft.com/office/drawing/2014/main" id="{64D15930-0796-437E-A601-18179C21FE5B}"/>
                  </a:ext>
                </a:extLst>
              </p:cNvPr>
              <p:cNvSpPr txBox="1"/>
              <p:nvPr/>
            </p:nvSpPr>
            <p:spPr>
              <a:xfrm>
                <a:off x="2888488" y="1952604"/>
                <a:ext cx="6328083" cy="1046441"/>
              </a:xfrm>
              <a:prstGeom prst="rect">
                <a:avLst/>
              </a:prstGeom>
              <a:noFill/>
            </p:spPr>
            <p:txBody>
              <a:bodyPr wrap="square" rtlCol="0">
                <a:spAutoFit/>
              </a:bodyPr>
              <a:lstStyle/>
              <a:p>
                <a:pPr algn="ctr"/>
                <a:r>
                  <a:rPr lang="en-US" sz="4500" dirty="0">
                    <a:solidFill>
                      <a:srgbClr val="002060"/>
                    </a:solidFill>
                    <a:latin typeface="Arial" panose="020B0604020202020204" pitchFamily="34" charset="0"/>
                    <a:cs typeface="Arial" panose="020B0604020202020204" pitchFamily="34" charset="0"/>
                  </a:rPr>
                  <a:t>Thank you</a:t>
                </a:r>
              </a:p>
            </p:txBody>
          </p:sp>
          <p:sp>
            <p:nvSpPr>
              <p:cNvPr id="12" name="TextBox 11">
                <a:extLst>
                  <a:ext uri="{FF2B5EF4-FFF2-40B4-BE49-F238E27FC236}">
                    <a16:creationId xmlns:a16="http://schemas.microsoft.com/office/drawing/2014/main" id="{092F6AE5-0998-4360-B987-F0738D5596A9}"/>
                  </a:ext>
                </a:extLst>
              </p:cNvPr>
              <p:cNvSpPr txBox="1"/>
              <p:nvPr/>
            </p:nvSpPr>
            <p:spPr>
              <a:xfrm>
                <a:off x="3899649" y="3200742"/>
                <a:ext cx="4305759" cy="369332"/>
              </a:xfrm>
              <a:prstGeom prst="rect">
                <a:avLst/>
              </a:prstGeom>
              <a:noFill/>
            </p:spPr>
            <p:txBody>
              <a:bodyPr wrap="square" rtlCol="0">
                <a:spAutoFit/>
              </a:bodyPr>
              <a:lstStyle/>
              <a:p>
                <a:pPr lvl="0" algn="ctr"/>
                <a:r>
                  <a:rPr lang="en-US" sz="1200" b="0" dirty="0" err="1">
                    <a:solidFill>
                      <a:srgbClr val="002060"/>
                    </a:solidFill>
                    <a:latin typeface="Arial" panose="020B0604020202020204" pitchFamily="34" charset="0"/>
                    <a:cs typeface="Arial" panose="020B0604020202020204" pitchFamily="34" charset="0"/>
                  </a:rPr>
                  <a:t>danijela.lazovic@hotmail.com</a:t>
                </a:r>
                <a:endParaRPr lang="en-US" sz="1200" b="0" dirty="0">
                  <a:solidFill>
                    <a:srgbClr val="002060"/>
                  </a:solidFill>
                  <a:latin typeface="Arial" panose="020B0604020202020204" pitchFamily="34" charset="0"/>
                  <a:cs typeface="Arial" panose="020B0604020202020204" pitchFamily="34" charset="0"/>
                </a:endParaRPr>
              </a:p>
            </p:txBody>
          </p:sp>
        </p:grpSp>
        <p:pic>
          <p:nvPicPr>
            <p:cNvPr id="10" name="Graphic 9" descr="Handshake">
              <a:extLst>
                <a:ext uri="{FF2B5EF4-FFF2-40B4-BE49-F238E27FC236}">
                  <a16:creationId xmlns:a16="http://schemas.microsoft.com/office/drawing/2014/main" id="{E618B127-84D0-403A-8DD0-960957F44A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5329" y="896485"/>
              <a:ext cx="914400" cy="914401"/>
            </a:xfrm>
            <a:prstGeom prst="rect">
              <a:avLst/>
            </a:prstGeom>
          </p:spPr>
        </p:pic>
      </p:grpSp>
    </p:spTree>
    <p:extLst>
      <p:ext uri="{BB962C8B-B14F-4D97-AF65-F5344CB8AC3E}">
        <p14:creationId xmlns:p14="http://schemas.microsoft.com/office/powerpoint/2010/main" val="1220978072"/>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A2BB74-8AF2-4FC4-B785-C2960D128B2E}"/>
              </a:ext>
            </a:extLst>
          </p:cNvPr>
          <p:cNvSpPr>
            <a:spLocks noGrp="1"/>
          </p:cNvSpPr>
          <p:nvPr>
            <p:ph type="sldNum" sz="quarter" idx="12"/>
          </p:nvPr>
        </p:nvSpPr>
        <p:spPr/>
        <p:txBody>
          <a:bodyPr/>
          <a:lstStyle/>
          <a:p>
            <a:pPr>
              <a:defRPr/>
            </a:pPr>
            <a:endParaRPr lang="en-US" dirty="0"/>
          </a:p>
        </p:txBody>
      </p:sp>
      <p:sp>
        <p:nvSpPr>
          <p:cNvPr id="10" name="Title 3">
            <a:extLst>
              <a:ext uri="{FF2B5EF4-FFF2-40B4-BE49-F238E27FC236}">
                <a16:creationId xmlns:a16="http://schemas.microsoft.com/office/drawing/2014/main" id="{5C53BFBF-2E1C-420B-A3BC-5D2DFE4DA7C2}"/>
              </a:ext>
            </a:extLst>
          </p:cNvPr>
          <p:cNvSpPr>
            <a:spLocks noGrp="1"/>
          </p:cNvSpPr>
          <p:nvPr>
            <p:ph type="title"/>
          </p:nvPr>
        </p:nvSpPr>
        <p:spPr>
          <a:xfrm>
            <a:off x="271463" y="621665"/>
            <a:ext cx="9361487" cy="366713"/>
          </a:xfrm>
        </p:spPr>
        <p:txBody>
          <a:bodyPr>
            <a:normAutofit fontScale="90000"/>
          </a:bodyPr>
          <a:lstStyle/>
          <a:p>
            <a:r>
              <a:rPr lang="sr-Latn-ME" dirty="0"/>
              <a:t>Supplementary analysis – Chapter 2</a:t>
            </a:r>
            <a:endParaRPr lang="en-US" dirty="0"/>
          </a:p>
        </p:txBody>
      </p:sp>
      <p:pic>
        <p:nvPicPr>
          <p:cNvPr id="12" name="Picture 11">
            <a:extLst>
              <a:ext uri="{FF2B5EF4-FFF2-40B4-BE49-F238E27FC236}">
                <a16:creationId xmlns:a16="http://schemas.microsoft.com/office/drawing/2014/main" id="{5DCCB34A-94FE-12DA-2172-57879CF6C38D}"/>
              </a:ext>
            </a:extLst>
          </p:cNvPr>
          <p:cNvPicPr>
            <a:picLocks noChangeAspect="1"/>
          </p:cNvPicPr>
          <p:nvPr/>
        </p:nvPicPr>
        <p:blipFill>
          <a:blip r:embed="rId3"/>
          <a:stretch>
            <a:fillRect/>
          </a:stretch>
        </p:blipFill>
        <p:spPr>
          <a:xfrm>
            <a:off x="1676400" y="1006307"/>
            <a:ext cx="6400800" cy="5905500"/>
          </a:xfrm>
          <a:prstGeom prst="rect">
            <a:avLst/>
          </a:prstGeom>
        </p:spPr>
      </p:pic>
    </p:spTree>
    <p:extLst>
      <p:ext uri="{BB962C8B-B14F-4D97-AF65-F5344CB8AC3E}">
        <p14:creationId xmlns:p14="http://schemas.microsoft.com/office/powerpoint/2010/main" val="2308248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2C43A-13DF-47C8-8444-9413D6F25BBF}"/>
              </a:ext>
            </a:extLst>
          </p:cNvPr>
          <p:cNvSpPr>
            <a:spLocks noGrp="1"/>
          </p:cNvSpPr>
          <p:nvPr>
            <p:ph type="title"/>
          </p:nvPr>
        </p:nvSpPr>
        <p:spPr>
          <a:xfrm>
            <a:off x="194471" y="290512"/>
            <a:ext cx="9546429" cy="1081088"/>
          </a:xfrm>
        </p:spPr>
        <p:txBody>
          <a:bodyPr>
            <a:normAutofit/>
          </a:bodyPr>
          <a:lstStyle/>
          <a:p>
            <a:r>
              <a:rPr lang="en-ME" sz="2200" dirty="0"/>
              <a:t>Robustness analysis - Chapter 2</a:t>
            </a:r>
          </a:p>
        </p:txBody>
      </p:sp>
      <p:grpSp>
        <p:nvGrpSpPr>
          <p:cNvPr id="7" name="Group 6">
            <a:extLst>
              <a:ext uri="{FF2B5EF4-FFF2-40B4-BE49-F238E27FC236}">
                <a16:creationId xmlns:a16="http://schemas.microsoft.com/office/drawing/2014/main" id="{BE4B84DB-B387-3CC9-0C69-3D84A73B5D9B}"/>
              </a:ext>
            </a:extLst>
          </p:cNvPr>
          <p:cNvGrpSpPr/>
          <p:nvPr/>
        </p:nvGrpSpPr>
        <p:grpSpPr>
          <a:xfrm>
            <a:off x="194471" y="984197"/>
            <a:ext cx="5215729" cy="5598032"/>
            <a:chOff x="194471" y="984197"/>
            <a:chExt cx="5953746" cy="5598032"/>
          </a:xfrm>
        </p:grpSpPr>
        <p:pic>
          <p:nvPicPr>
            <p:cNvPr id="5" name="Picture 4">
              <a:extLst>
                <a:ext uri="{FF2B5EF4-FFF2-40B4-BE49-F238E27FC236}">
                  <a16:creationId xmlns:a16="http://schemas.microsoft.com/office/drawing/2014/main" id="{CDC52689-0640-EE26-1F52-07A68A91DA4C}"/>
                </a:ext>
              </a:extLst>
            </p:cNvPr>
            <p:cNvPicPr>
              <a:picLocks noChangeAspect="1"/>
            </p:cNvPicPr>
            <p:nvPr/>
          </p:nvPicPr>
          <p:blipFill>
            <a:blip r:embed="rId3">
              <a:extLst>
                <a:ext uri="{28A0092B-C50C-407E-A947-70E740481C1C}">
                  <a14:useLocalDpi xmlns:a14="http://schemas.microsoft.com/office/drawing/2010/main" val="0"/>
                </a:ext>
              </a:extLst>
            </a:blip>
            <a:srcRect t="909" b="-1"/>
            <a:stretch>
              <a:fillRect/>
            </a:stretch>
          </p:blipFill>
          <p:spPr>
            <a:xfrm>
              <a:off x="194471" y="1295400"/>
              <a:ext cx="5953746" cy="5286829"/>
            </a:xfrm>
            <a:prstGeom prst="rect">
              <a:avLst/>
            </a:prstGeom>
          </p:spPr>
        </p:pic>
        <p:sp>
          <p:nvSpPr>
            <p:cNvPr id="6" name="TextBox 5">
              <a:extLst>
                <a:ext uri="{FF2B5EF4-FFF2-40B4-BE49-F238E27FC236}">
                  <a16:creationId xmlns:a16="http://schemas.microsoft.com/office/drawing/2014/main" id="{B003966B-A53F-5034-6C09-B59B53775D69}"/>
                </a:ext>
              </a:extLst>
            </p:cNvPr>
            <p:cNvSpPr txBox="1"/>
            <p:nvPr/>
          </p:nvSpPr>
          <p:spPr>
            <a:xfrm>
              <a:off x="1075482" y="984197"/>
              <a:ext cx="4800600" cy="432220"/>
            </a:xfrm>
            <a:prstGeom prst="rect">
              <a:avLst/>
            </a:prstGeom>
            <a:noFill/>
          </p:spPr>
          <p:txBody>
            <a:bodyPr wrap="square" lIns="54000" tIns="54000" rIns="54000" bIns="54000" rtlCol="0">
              <a:spAutoFit/>
            </a:bodyPr>
            <a:lstStyle/>
            <a:p>
              <a:r>
                <a:rPr lang="en-GB" sz="1200" i="1" dirty="0">
                  <a:latin typeface="Times New Roman" panose="02020603050405020304" pitchFamily="18" charset="0"/>
                  <a:cs typeface="Times New Roman" panose="02020603050405020304" pitchFamily="18" charset="0"/>
                </a:rPr>
                <a:t>Table A2: Robustness analysis - system GMM estimate </a:t>
              </a:r>
              <a:endParaRPr lang="en-GB" sz="1200" dirty="0">
                <a:latin typeface="Times New Roman" panose="02020603050405020304" pitchFamily="18" charset="0"/>
                <a:cs typeface="Times New Roman" panose="02020603050405020304" pitchFamily="18" charset="0"/>
              </a:endParaRPr>
            </a:p>
            <a:p>
              <a:endParaRPr lang="en-ME" sz="800" dirty="0" err="1">
                <a:latin typeface="Times New Roman" panose="02020603050405020304" pitchFamily="18" charset="0"/>
                <a:cs typeface="Times New Roman" panose="02020603050405020304" pitchFamily="18" charset="0"/>
              </a:endParaRPr>
            </a:p>
          </p:txBody>
        </p:sp>
      </p:grpSp>
      <p:grpSp>
        <p:nvGrpSpPr>
          <p:cNvPr id="11" name="Group 10">
            <a:extLst>
              <a:ext uri="{FF2B5EF4-FFF2-40B4-BE49-F238E27FC236}">
                <a16:creationId xmlns:a16="http://schemas.microsoft.com/office/drawing/2014/main" id="{CCCED66D-5A38-DBAE-CDCE-56FC47A90485}"/>
              </a:ext>
            </a:extLst>
          </p:cNvPr>
          <p:cNvGrpSpPr/>
          <p:nvPr/>
        </p:nvGrpSpPr>
        <p:grpSpPr>
          <a:xfrm>
            <a:off x="5417561" y="1064960"/>
            <a:ext cx="4731564" cy="4326190"/>
            <a:chOff x="5417561" y="1064960"/>
            <a:chExt cx="4731564" cy="4326190"/>
          </a:xfrm>
        </p:grpSpPr>
        <p:pic>
          <p:nvPicPr>
            <p:cNvPr id="9" name="Picture 8">
              <a:extLst>
                <a:ext uri="{FF2B5EF4-FFF2-40B4-BE49-F238E27FC236}">
                  <a16:creationId xmlns:a16="http://schemas.microsoft.com/office/drawing/2014/main" id="{FCCD0B80-3E89-E8F6-0953-659A8EF797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7561" y="1295400"/>
              <a:ext cx="4323339" cy="4095750"/>
            </a:xfrm>
            <a:prstGeom prst="rect">
              <a:avLst/>
            </a:prstGeom>
          </p:spPr>
        </p:pic>
        <p:sp>
          <p:nvSpPr>
            <p:cNvPr id="10" name="TextBox 9">
              <a:extLst>
                <a:ext uri="{FF2B5EF4-FFF2-40B4-BE49-F238E27FC236}">
                  <a16:creationId xmlns:a16="http://schemas.microsoft.com/office/drawing/2014/main" id="{73A4C523-C0A3-D67C-5D53-D78C46CCD5DE}"/>
                </a:ext>
              </a:extLst>
            </p:cNvPr>
            <p:cNvSpPr txBox="1"/>
            <p:nvPr/>
          </p:nvSpPr>
          <p:spPr>
            <a:xfrm>
              <a:off x="5943600" y="1064960"/>
              <a:ext cx="4205525" cy="663053"/>
            </a:xfrm>
            <a:prstGeom prst="rect">
              <a:avLst/>
            </a:prstGeom>
            <a:noFill/>
          </p:spPr>
          <p:txBody>
            <a:bodyPr wrap="square" lIns="54000" tIns="54000" rIns="54000" bIns="54000" rtlCol="0">
              <a:spAutoFit/>
            </a:bodyPr>
            <a:lstStyle/>
            <a:p>
              <a:r>
                <a:rPr lang="en-GB" sz="1200" i="1" dirty="0">
                  <a:latin typeface="Times New Roman" panose="02020603050405020304" pitchFamily="18" charset="0"/>
                  <a:cs typeface="Times New Roman" panose="02020603050405020304" pitchFamily="18" charset="0"/>
                </a:rPr>
                <a:t>Table A3: Five-year difference estimates </a:t>
              </a:r>
              <a:endParaRPr lang="en-GB" sz="1200" dirty="0">
                <a:latin typeface="Times New Roman" panose="02020603050405020304" pitchFamily="18" charset="0"/>
                <a:cs typeface="Times New Roman" panose="02020603050405020304" pitchFamily="18" charset="0"/>
              </a:endParaRPr>
            </a:p>
            <a:p>
              <a:r>
                <a:rPr lang="en-GB" sz="1200" i="1" dirty="0">
                  <a:latin typeface="Times New Roman" panose="02020603050405020304" pitchFamily="18" charset="0"/>
                  <a:cs typeface="Times New Roman" panose="02020603050405020304" pitchFamily="18" charset="0"/>
                </a:rPr>
                <a:t> </a:t>
              </a:r>
              <a:endParaRPr lang="en-GB" sz="1200" dirty="0">
                <a:latin typeface="Times New Roman" panose="02020603050405020304" pitchFamily="18" charset="0"/>
                <a:cs typeface="Times New Roman" panose="02020603050405020304" pitchFamily="18" charset="0"/>
              </a:endParaRPr>
            </a:p>
            <a:p>
              <a:endParaRPr lang="en-ME" sz="1200" dirty="0" err="1">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129959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2CEFF-86DA-908D-306B-EA6739AC69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6CD8A7-50E0-E21C-C612-5018C73BB21A}"/>
              </a:ext>
            </a:extLst>
          </p:cNvPr>
          <p:cNvSpPr>
            <a:spLocks noGrp="1"/>
          </p:cNvSpPr>
          <p:nvPr>
            <p:ph type="title"/>
          </p:nvPr>
        </p:nvSpPr>
        <p:spPr>
          <a:xfrm>
            <a:off x="194471" y="214312"/>
            <a:ext cx="9546429" cy="1081088"/>
          </a:xfrm>
        </p:spPr>
        <p:txBody>
          <a:bodyPr>
            <a:normAutofit/>
          </a:bodyPr>
          <a:lstStyle/>
          <a:p>
            <a:r>
              <a:rPr lang="en-ME" sz="2200" dirty="0"/>
              <a:t>Robustness analysis - Chapter 2</a:t>
            </a:r>
          </a:p>
        </p:txBody>
      </p:sp>
      <p:grpSp>
        <p:nvGrpSpPr>
          <p:cNvPr id="14" name="Group 13">
            <a:extLst>
              <a:ext uri="{FF2B5EF4-FFF2-40B4-BE49-F238E27FC236}">
                <a16:creationId xmlns:a16="http://schemas.microsoft.com/office/drawing/2014/main" id="{D3578008-B213-F775-E193-E3FEB5BBE7E0}"/>
              </a:ext>
            </a:extLst>
          </p:cNvPr>
          <p:cNvGrpSpPr/>
          <p:nvPr/>
        </p:nvGrpSpPr>
        <p:grpSpPr>
          <a:xfrm>
            <a:off x="2057400" y="914400"/>
            <a:ext cx="5676940" cy="5422503"/>
            <a:chOff x="190460" y="1323202"/>
            <a:chExt cx="5676940" cy="5422503"/>
          </a:xfrm>
        </p:grpSpPr>
        <p:pic>
          <p:nvPicPr>
            <p:cNvPr id="4" name="Picture 3" descr="A table of numbers and text&#10;&#10;AI-generated content may be incorrect.">
              <a:extLst>
                <a:ext uri="{FF2B5EF4-FFF2-40B4-BE49-F238E27FC236}">
                  <a16:creationId xmlns:a16="http://schemas.microsoft.com/office/drawing/2014/main" id="{8DB621F8-1780-BCD2-327D-0E14B7A64932}"/>
                </a:ext>
              </a:extLst>
            </p:cNvPr>
            <p:cNvPicPr>
              <a:picLocks noChangeAspect="1"/>
            </p:cNvPicPr>
            <p:nvPr/>
          </p:nvPicPr>
          <p:blipFill>
            <a:blip r:embed="rId3">
              <a:extLst>
                <a:ext uri="{28A0092B-C50C-407E-A947-70E740481C1C}">
                  <a14:useLocalDpi xmlns:a14="http://schemas.microsoft.com/office/drawing/2010/main" val="0"/>
                </a:ext>
              </a:extLst>
            </a:blip>
            <a:srcRect t="481" b="1442"/>
            <a:stretch>
              <a:fillRect/>
            </a:stretch>
          </p:blipFill>
          <p:spPr>
            <a:xfrm>
              <a:off x="190460" y="1564105"/>
              <a:ext cx="5676940" cy="5181600"/>
            </a:xfrm>
            <a:prstGeom prst="rect">
              <a:avLst/>
            </a:prstGeom>
          </p:spPr>
        </p:pic>
        <p:sp>
          <p:nvSpPr>
            <p:cNvPr id="13" name="TextBox 12">
              <a:extLst>
                <a:ext uri="{FF2B5EF4-FFF2-40B4-BE49-F238E27FC236}">
                  <a16:creationId xmlns:a16="http://schemas.microsoft.com/office/drawing/2014/main" id="{2B885D2D-658A-9CA8-A82B-5D2AB8346315}"/>
                </a:ext>
              </a:extLst>
            </p:cNvPr>
            <p:cNvSpPr txBox="1"/>
            <p:nvPr/>
          </p:nvSpPr>
          <p:spPr>
            <a:xfrm>
              <a:off x="1291390" y="1323202"/>
              <a:ext cx="3966410" cy="276999"/>
            </a:xfrm>
            <a:prstGeom prst="rect">
              <a:avLst/>
            </a:prstGeom>
            <a:noFill/>
          </p:spPr>
          <p:txBody>
            <a:bodyPr wrap="square">
              <a:spAutoFit/>
            </a:bodyPr>
            <a:lstStyle/>
            <a:p>
              <a:pPr>
                <a:buNone/>
              </a:pPr>
              <a:r>
                <a:rPr lang="en-GB" sz="1200" i="1" dirty="0">
                  <a:latin typeface="Times New Roman" panose="02020603050405020304" pitchFamily="18" charset="0"/>
                </a:rPr>
                <a:t>Table A4: A</a:t>
              </a:r>
              <a:r>
                <a:rPr lang="en-GB" sz="1200" i="1" dirty="0">
                  <a:effectLst/>
                  <a:latin typeface="Times New Roman" panose="02020603050405020304" pitchFamily="18" charset="0"/>
                </a:rPr>
                <a:t>lternative measures of Globalization </a:t>
              </a:r>
              <a:endParaRPr lang="en-GB" sz="1200" dirty="0">
                <a:effectLst/>
                <a:latin typeface="Times New Roman" panose="02020603050405020304" pitchFamily="18" charset="0"/>
              </a:endParaRPr>
            </a:p>
          </p:txBody>
        </p:sp>
      </p:grpSp>
    </p:spTree>
    <p:extLst>
      <p:ext uri="{BB962C8B-B14F-4D97-AF65-F5344CB8AC3E}">
        <p14:creationId xmlns:p14="http://schemas.microsoft.com/office/powerpoint/2010/main" val="1383075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BAC3E-87DE-CF3E-98F4-6A41BB0C6D07}"/>
              </a:ext>
            </a:extLst>
          </p:cNvPr>
          <p:cNvSpPr>
            <a:spLocks noGrp="1"/>
          </p:cNvSpPr>
          <p:nvPr>
            <p:ph type="title"/>
          </p:nvPr>
        </p:nvSpPr>
        <p:spPr/>
        <p:txBody>
          <a:bodyPr/>
          <a:lstStyle/>
          <a:p>
            <a:r>
              <a:rPr lang="en-ME" dirty="0"/>
              <a:t>Robustness analysis - Chapter 2</a:t>
            </a:r>
          </a:p>
        </p:txBody>
      </p:sp>
      <p:pic>
        <p:nvPicPr>
          <p:cNvPr id="5" name="Content Placeholder 4">
            <a:extLst>
              <a:ext uri="{FF2B5EF4-FFF2-40B4-BE49-F238E27FC236}">
                <a16:creationId xmlns:a16="http://schemas.microsoft.com/office/drawing/2014/main" id="{8C79C9C5-141C-5766-8B92-9A85FCCA951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448"/>
          <a:stretch>
            <a:fillRect/>
          </a:stretch>
        </p:blipFill>
        <p:spPr bwMode="auto">
          <a:xfrm>
            <a:off x="194471" y="1143000"/>
            <a:ext cx="907224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99E74FEB-83D0-9516-832D-C05369AE8E12}"/>
              </a:ext>
            </a:extLst>
          </p:cNvPr>
          <p:cNvSpPr txBox="1"/>
          <p:nvPr/>
        </p:nvSpPr>
        <p:spPr>
          <a:xfrm>
            <a:off x="2667000" y="891731"/>
            <a:ext cx="4114800" cy="276999"/>
          </a:xfrm>
          <a:prstGeom prst="rect">
            <a:avLst/>
          </a:prstGeom>
          <a:solidFill>
            <a:schemeClr val="bg1"/>
          </a:solidFill>
        </p:spPr>
        <p:txBody>
          <a:bodyPr wrap="square">
            <a:spAutoFit/>
          </a:bodyPr>
          <a:lstStyle/>
          <a:p>
            <a:pPr>
              <a:buNone/>
            </a:pPr>
            <a:r>
              <a:rPr lang="en-GB" sz="1200" i="1" dirty="0">
                <a:latin typeface="Times New Roman" panose="02020603050405020304" pitchFamily="18" charset="0"/>
              </a:rPr>
              <a:t>Table A5: A</a:t>
            </a:r>
            <a:r>
              <a:rPr lang="en-GB" sz="1200" i="1" dirty="0">
                <a:effectLst/>
                <a:latin typeface="Times New Roman" panose="02020603050405020304" pitchFamily="18" charset="0"/>
              </a:rPr>
              <a:t>lternative measures of </a:t>
            </a:r>
            <a:r>
              <a:rPr lang="en-GB" sz="1200" i="1" dirty="0">
                <a:latin typeface="Times New Roman" panose="02020603050405020304" pitchFamily="18" charset="0"/>
              </a:rPr>
              <a:t>Technological progress</a:t>
            </a:r>
            <a:endParaRPr lang="en-GB" sz="1200" dirty="0">
              <a:effectLst/>
              <a:latin typeface="Times New Roman" panose="02020603050405020304" pitchFamily="18" charset="0"/>
            </a:endParaRPr>
          </a:p>
        </p:txBody>
      </p:sp>
    </p:spTree>
    <p:extLst>
      <p:ext uri="{BB962C8B-B14F-4D97-AF65-F5344CB8AC3E}">
        <p14:creationId xmlns:p14="http://schemas.microsoft.com/office/powerpoint/2010/main" val="2624085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CC43A-39F8-E0EE-85BF-1E6C7706CB08}"/>
              </a:ext>
            </a:extLst>
          </p:cNvPr>
          <p:cNvSpPr>
            <a:spLocks noGrp="1"/>
          </p:cNvSpPr>
          <p:nvPr>
            <p:ph type="title"/>
          </p:nvPr>
        </p:nvSpPr>
        <p:spPr/>
        <p:txBody>
          <a:bodyPr/>
          <a:lstStyle/>
          <a:p>
            <a:r>
              <a:rPr lang="en-ME" dirty="0"/>
              <a:t>Robustness analysis - Chapter 2</a:t>
            </a:r>
          </a:p>
        </p:txBody>
      </p:sp>
      <p:pic>
        <p:nvPicPr>
          <p:cNvPr id="4" name="Picture 3">
            <a:extLst>
              <a:ext uri="{FF2B5EF4-FFF2-40B4-BE49-F238E27FC236}">
                <a16:creationId xmlns:a16="http://schemas.microsoft.com/office/drawing/2014/main" id="{2A3CF754-8557-338F-E4DF-CA956FA956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118870"/>
            <a:ext cx="8863330" cy="1776730"/>
          </a:xfrm>
          <a:prstGeom prst="rect">
            <a:avLst/>
          </a:prstGeom>
        </p:spPr>
      </p:pic>
      <p:sp>
        <p:nvSpPr>
          <p:cNvPr id="6" name="TextBox 5">
            <a:extLst>
              <a:ext uri="{FF2B5EF4-FFF2-40B4-BE49-F238E27FC236}">
                <a16:creationId xmlns:a16="http://schemas.microsoft.com/office/drawing/2014/main" id="{33DFFF2D-602E-D44E-2F4F-87A3D5D15384}"/>
              </a:ext>
            </a:extLst>
          </p:cNvPr>
          <p:cNvSpPr txBox="1"/>
          <p:nvPr/>
        </p:nvSpPr>
        <p:spPr>
          <a:xfrm>
            <a:off x="208326" y="3474593"/>
            <a:ext cx="9697674" cy="2240407"/>
          </a:xfrm>
          <a:prstGeom prst="rect">
            <a:avLst/>
          </a:prstGeom>
          <a:noFill/>
        </p:spPr>
        <p:txBody>
          <a:bodyPr wrap="square" lIns="54000" tIns="54000" rIns="54000" bIns="54000" rtlCol="0">
            <a:spAutoFit/>
          </a:bodyPr>
          <a:lstStyle/>
          <a:p>
            <a:r>
              <a:rPr lang="en-GB" sz="1600" b="1" dirty="0">
                <a:solidFill>
                  <a:srgbClr val="002060"/>
                </a:solidFill>
                <a:latin typeface="Arial" panose="020B0604020202020204" pitchFamily="34" charset="0"/>
                <a:cs typeface="Arial" panose="020B0604020202020204" pitchFamily="34" charset="0"/>
              </a:rPr>
              <a:t>Additional robustness tests</a:t>
            </a:r>
            <a:endParaRPr lang="en-GB" sz="16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solidFill>
                  <a:srgbClr val="002060"/>
                </a:solidFill>
                <a:latin typeface="Arial" panose="020B0604020202020204" pitchFamily="34" charset="0"/>
                <a:cs typeface="Arial" panose="020B0604020202020204" pitchFamily="34" charset="0"/>
              </a:rPr>
              <a:t>Pooled OLS, regressors lagged by one period</a:t>
            </a:r>
          </a:p>
          <a:p>
            <a:pPr marL="285750" indent="-285750">
              <a:buFont typeface="Arial" panose="020B0604020202020204" pitchFamily="34" charset="0"/>
              <a:buChar char="•"/>
            </a:pPr>
            <a:r>
              <a:rPr lang="en-GB" sz="1600" dirty="0">
                <a:solidFill>
                  <a:srgbClr val="002060"/>
                </a:solidFill>
                <a:latin typeface="Arial" panose="020B0604020202020204" pitchFamily="34" charset="0"/>
                <a:cs typeface="Arial" panose="020B0604020202020204" pitchFamily="34" charset="0"/>
              </a:rPr>
              <a:t>Only country fixed effect, regressors lagged by one period</a:t>
            </a:r>
          </a:p>
          <a:p>
            <a:pPr marL="285750" indent="-285750">
              <a:buFont typeface="Arial" panose="020B0604020202020204" pitchFamily="34" charset="0"/>
              <a:buChar char="•"/>
            </a:pPr>
            <a:r>
              <a:rPr lang="en-GB" sz="1600" dirty="0">
                <a:solidFill>
                  <a:srgbClr val="002060"/>
                </a:solidFill>
                <a:latin typeface="Arial" panose="020B0604020202020204" pitchFamily="34" charset="0"/>
                <a:cs typeface="Arial" panose="020B0604020202020204" pitchFamily="34" charset="0"/>
              </a:rPr>
              <a:t>Country and year fixed effect, regressors lagged by 2 periods</a:t>
            </a:r>
          </a:p>
          <a:p>
            <a:pPr marL="285750" indent="-285750">
              <a:buFont typeface="Arial" panose="020B0604020202020204" pitchFamily="34" charset="0"/>
              <a:buChar char="•"/>
            </a:pPr>
            <a:r>
              <a:rPr lang="en-GB" sz="1600" dirty="0">
                <a:solidFill>
                  <a:srgbClr val="002060"/>
                </a:solidFill>
                <a:latin typeface="Arial" panose="020B0604020202020204" pitchFamily="34" charset="0"/>
                <a:cs typeface="Arial" panose="020B0604020202020204" pitchFamily="34" charset="0"/>
              </a:rPr>
              <a:t>Different definitions of trade with China </a:t>
            </a:r>
          </a:p>
          <a:p>
            <a:pPr marL="285750" indent="-285750">
              <a:buFont typeface="Arial" panose="020B0604020202020204" pitchFamily="34" charset="0"/>
              <a:buChar char="•"/>
            </a:pPr>
            <a:r>
              <a:rPr lang="en-GB" sz="1600" dirty="0">
                <a:solidFill>
                  <a:srgbClr val="002060"/>
                </a:solidFill>
                <a:latin typeface="Arial" panose="020B0604020202020204" pitchFamily="34" charset="0"/>
                <a:cs typeface="Arial" panose="020B0604020202020204" pitchFamily="34" charset="0"/>
              </a:rPr>
              <a:t>SWIID vs EHII</a:t>
            </a:r>
          </a:p>
          <a:p>
            <a:pPr marL="285750" indent="-285750">
              <a:buFont typeface="Arial" panose="020B0604020202020204" pitchFamily="34" charset="0"/>
              <a:buChar char="•"/>
            </a:pPr>
            <a:r>
              <a:rPr lang="en-GB" sz="1600" dirty="0">
                <a:solidFill>
                  <a:srgbClr val="002060"/>
                </a:solidFill>
                <a:latin typeface="Arial" panose="020B0604020202020204" pitchFamily="34" charset="0"/>
                <a:cs typeface="Arial" panose="020B0604020202020204" pitchFamily="34" charset="0"/>
              </a:rPr>
              <a:t>Multiple imputation adjustments </a:t>
            </a:r>
          </a:p>
          <a:p>
            <a:pPr marL="285750" indent="-285750">
              <a:buFont typeface="Arial" panose="020B0604020202020204" pitchFamily="34" charset="0"/>
              <a:buChar char="•"/>
            </a:pPr>
            <a:r>
              <a:rPr lang="en-GB" sz="1600" dirty="0">
                <a:solidFill>
                  <a:srgbClr val="002060"/>
                </a:solidFill>
                <a:latin typeface="Arial" panose="020B0604020202020204" pitchFamily="34" charset="0"/>
                <a:cs typeface="Arial" panose="020B0604020202020204" pitchFamily="34" charset="0"/>
              </a:rPr>
              <a:t>Impact of pensions on benchmark estimates - additional control variable </a:t>
            </a:r>
          </a:p>
          <a:p>
            <a:endParaRPr lang="en-ME" sz="1050" dirty="0" err="1"/>
          </a:p>
        </p:txBody>
      </p:sp>
      <p:sp>
        <p:nvSpPr>
          <p:cNvPr id="7" name="TextBox 6">
            <a:extLst>
              <a:ext uri="{FF2B5EF4-FFF2-40B4-BE49-F238E27FC236}">
                <a16:creationId xmlns:a16="http://schemas.microsoft.com/office/drawing/2014/main" id="{29B4A698-C691-3259-4666-C1DCE6E8DF93}"/>
              </a:ext>
            </a:extLst>
          </p:cNvPr>
          <p:cNvSpPr txBox="1"/>
          <p:nvPr/>
        </p:nvSpPr>
        <p:spPr>
          <a:xfrm>
            <a:off x="533400" y="1094988"/>
            <a:ext cx="4911247" cy="276999"/>
          </a:xfrm>
          <a:prstGeom prst="rect">
            <a:avLst/>
          </a:prstGeom>
          <a:solidFill>
            <a:schemeClr val="bg1"/>
          </a:solidFill>
        </p:spPr>
        <p:txBody>
          <a:bodyPr wrap="square">
            <a:spAutoFit/>
          </a:bodyPr>
          <a:lstStyle/>
          <a:p>
            <a:pPr>
              <a:buNone/>
            </a:pPr>
            <a:r>
              <a:rPr lang="en-GB" sz="1200" i="1" dirty="0">
                <a:latin typeface="Times New Roman" panose="02020603050405020304" pitchFamily="18" charset="0"/>
              </a:rPr>
              <a:t>Table A6:</a:t>
            </a:r>
            <a:r>
              <a:rPr lang="en-GB" sz="1200" i="1" dirty="0">
                <a:effectLst/>
                <a:latin typeface="Times New Roman" panose="02020603050405020304" pitchFamily="18" charset="0"/>
              </a:rPr>
              <a:t> </a:t>
            </a:r>
            <a:r>
              <a:rPr lang="en-GB" sz="1200" i="1" dirty="0">
                <a:latin typeface="Times New Roman" panose="02020603050405020304" pitchFamily="18" charset="0"/>
              </a:rPr>
              <a:t>M</a:t>
            </a:r>
            <a:r>
              <a:rPr lang="en-GB" sz="1200" i="1" dirty="0">
                <a:effectLst/>
                <a:latin typeface="Times New Roman" panose="02020603050405020304" pitchFamily="18" charset="0"/>
              </a:rPr>
              <a:t>easures of </a:t>
            </a:r>
            <a:r>
              <a:rPr lang="en-GB" sz="1200" i="1" dirty="0">
                <a:latin typeface="Times New Roman" panose="02020603050405020304" pitchFamily="18" charset="0"/>
              </a:rPr>
              <a:t>Technological progress – Pairwise correlation</a:t>
            </a:r>
          </a:p>
        </p:txBody>
      </p:sp>
    </p:spTree>
    <p:extLst>
      <p:ext uri="{BB962C8B-B14F-4D97-AF65-F5344CB8AC3E}">
        <p14:creationId xmlns:p14="http://schemas.microsoft.com/office/powerpoint/2010/main" val="3273584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0BB7C-885E-CF35-0691-014F7519F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3FEF28-4E73-99A8-B216-BC79AD6165FD}"/>
              </a:ext>
            </a:extLst>
          </p:cNvPr>
          <p:cNvSpPr>
            <a:spLocks noGrp="1"/>
          </p:cNvSpPr>
          <p:nvPr>
            <p:ph type="title"/>
          </p:nvPr>
        </p:nvSpPr>
        <p:spPr/>
        <p:txBody>
          <a:bodyPr>
            <a:normAutofit/>
          </a:bodyPr>
          <a:lstStyle/>
          <a:p>
            <a:r>
              <a:rPr lang="en-ME" dirty="0"/>
              <a:t>Robustness analysis - Chapter 3</a:t>
            </a:r>
          </a:p>
        </p:txBody>
      </p:sp>
      <p:grpSp>
        <p:nvGrpSpPr>
          <p:cNvPr id="17" name="Group 16">
            <a:extLst>
              <a:ext uri="{FF2B5EF4-FFF2-40B4-BE49-F238E27FC236}">
                <a16:creationId xmlns:a16="http://schemas.microsoft.com/office/drawing/2014/main" id="{D86A3EF4-C939-E946-852B-73CB282F40C2}"/>
              </a:ext>
            </a:extLst>
          </p:cNvPr>
          <p:cNvGrpSpPr/>
          <p:nvPr/>
        </p:nvGrpSpPr>
        <p:grpSpPr>
          <a:xfrm>
            <a:off x="-444500" y="1233488"/>
            <a:ext cx="6386055" cy="3808412"/>
            <a:chOff x="-444500" y="1233488"/>
            <a:chExt cx="6386055" cy="3808412"/>
          </a:xfrm>
        </p:grpSpPr>
        <p:sp>
          <p:nvSpPr>
            <p:cNvPr id="7" name="TextBox 6">
              <a:extLst>
                <a:ext uri="{FF2B5EF4-FFF2-40B4-BE49-F238E27FC236}">
                  <a16:creationId xmlns:a16="http://schemas.microsoft.com/office/drawing/2014/main" id="{82ADC350-E6E5-ADB6-0A61-613696D1649E}"/>
                </a:ext>
              </a:extLst>
            </p:cNvPr>
            <p:cNvSpPr txBox="1"/>
            <p:nvPr/>
          </p:nvSpPr>
          <p:spPr>
            <a:xfrm>
              <a:off x="226555" y="1233488"/>
              <a:ext cx="5715000" cy="276999"/>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Table A7: Baseline model different estimation methods </a:t>
              </a:r>
              <a:endParaRPr lang="en-ME" sz="1200" i="1" dirty="0">
                <a:latin typeface="Times New Roman" panose="02020603050405020304" pitchFamily="18" charset="0"/>
                <a:cs typeface="Times New Roman" panose="02020603050405020304" pitchFamily="18" charset="0"/>
              </a:endParaRPr>
            </a:p>
          </p:txBody>
        </p:sp>
        <p:pic>
          <p:nvPicPr>
            <p:cNvPr id="16" name="Picture 15">
              <a:extLst>
                <a:ext uri="{FF2B5EF4-FFF2-40B4-BE49-F238E27FC236}">
                  <a16:creationId xmlns:a16="http://schemas.microsoft.com/office/drawing/2014/main" id="{E84DE1F1-4829-F6F6-0AAE-B631D14690E0}"/>
                </a:ext>
              </a:extLst>
            </p:cNvPr>
            <p:cNvPicPr>
              <a:picLocks noChangeAspect="1"/>
            </p:cNvPicPr>
            <p:nvPr/>
          </p:nvPicPr>
          <p:blipFill>
            <a:blip r:embed="rId3"/>
            <a:stretch>
              <a:fillRect/>
            </a:stretch>
          </p:blipFill>
          <p:spPr>
            <a:xfrm>
              <a:off x="-444500" y="1524000"/>
              <a:ext cx="5943600" cy="3517900"/>
            </a:xfrm>
            <a:prstGeom prst="rect">
              <a:avLst/>
            </a:prstGeom>
          </p:spPr>
        </p:pic>
      </p:grpSp>
      <p:grpSp>
        <p:nvGrpSpPr>
          <p:cNvPr id="19" name="Group 18">
            <a:extLst>
              <a:ext uri="{FF2B5EF4-FFF2-40B4-BE49-F238E27FC236}">
                <a16:creationId xmlns:a16="http://schemas.microsoft.com/office/drawing/2014/main" id="{E1630B4C-DEE7-F963-4E51-4B66DA2B9CC3}"/>
              </a:ext>
            </a:extLst>
          </p:cNvPr>
          <p:cNvGrpSpPr/>
          <p:nvPr/>
        </p:nvGrpSpPr>
        <p:grpSpPr>
          <a:xfrm>
            <a:off x="5638800" y="789801"/>
            <a:ext cx="3308350" cy="5697874"/>
            <a:chOff x="5638800" y="789801"/>
            <a:chExt cx="3308350" cy="5697874"/>
          </a:xfrm>
        </p:grpSpPr>
        <p:pic>
          <p:nvPicPr>
            <p:cNvPr id="10" name="Picture 9">
              <a:extLst>
                <a:ext uri="{FF2B5EF4-FFF2-40B4-BE49-F238E27FC236}">
                  <a16:creationId xmlns:a16="http://schemas.microsoft.com/office/drawing/2014/main" id="{FD237621-1ECA-B9EC-B1BF-EC7915A8512C}"/>
                </a:ext>
              </a:extLst>
            </p:cNvPr>
            <p:cNvPicPr>
              <a:picLocks noChangeAspect="1"/>
            </p:cNvPicPr>
            <p:nvPr/>
          </p:nvPicPr>
          <p:blipFill>
            <a:blip r:embed="rId4"/>
            <a:srcRect l="18113" r="21048" b="4689"/>
            <a:stretch>
              <a:fillRect/>
            </a:stretch>
          </p:blipFill>
          <p:spPr>
            <a:xfrm>
              <a:off x="5746750" y="1066800"/>
              <a:ext cx="3200400" cy="5420875"/>
            </a:xfrm>
            <a:prstGeom prst="rect">
              <a:avLst/>
            </a:prstGeom>
          </p:spPr>
        </p:pic>
        <p:sp>
          <p:nvSpPr>
            <p:cNvPr id="18" name="TextBox 17">
              <a:extLst>
                <a:ext uri="{FF2B5EF4-FFF2-40B4-BE49-F238E27FC236}">
                  <a16:creationId xmlns:a16="http://schemas.microsoft.com/office/drawing/2014/main" id="{32B915D0-5324-F6A2-1851-F2157D1D540A}"/>
                </a:ext>
              </a:extLst>
            </p:cNvPr>
            <p:cNvSpPr txBox="1"/>
            <p:nvPr/>
          </p:nvSpPr>
          <p:spPr>
            <a:xfrm>
              <a:off x="5638800" y="789801"/>
              <a:ext cx="3124200" cy="276999"/>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Table A8: MVH and welfare state regimes  </a:t>
              </a:r>
              <a:endParaRPr lang="en-ME" sz="1200" i="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753873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2D599-D1FA-347D-9AC7-3BF0665AE9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01DC0-4442-A0D5-13E2-E84A2B8B4FDE}"/>
              </a:ext>
            </a:extLst>
          </p:cNvPr>
          <p:cNvSpPr>
            <a:spLocks noGrp="1"/>
          </p:cNvSpPr>
          <p:nvPr>
            <p:ph type="title"/>
          </p:nvPr>
        </p:nvSpPr>
        <p:spPr/>
        <p:txBody>
          <a:bodyPr>
            <a:normAutofit/>
          </a:bodyPr>
          <a:lstStyle/>
          <a:p>
            <a:r>
              <a:rPr lang="en-ME" dirty="0"/>
              <a:t>Additional analysis - Chapter 4</a:t>
            </a:r>
          </a:p>
        </p:txBody>
      </p:sp>
      <p:grpSp>
        <p:nvGrpSpPr>
          <p:cNvPr id="12" name="Group 11">
            <a:extLst>
              <a:ext uri="{FF2B5EF4-FFF2-40B4-BE49-F238E27FC236}">
                <a16:creationId xmlns:a16="http://schemas.microsoft.com/office/drawing/2014/main" id="{CE517FC1-6364-1816-A59E-BA36DB5B8684}"/>
              </a:ext>
            </a:extLst>
          </p:cNvPr>
          <p:cNvGrpSpPr/>
          <p:nvPr/>
        </p:nvGrpSpPr>
        <p:grpSpPr>
          <a:xfrm>
            <a:off x="4724400" y="1970901"/>
            <a:ext cx="5277141" cy="3667899"/>
            <a:chOff x="4724400" y="1970901"/>
            <a:chExt cx="5277141" cy="3667899"/>
          </a:xfrm>
        </p:grpSpPr>
        <p:pic>
          <p:nvPicPr>
            <p:cNvPr id="6" name="Picture 5">
              <a:extLst>
                <a:ext uri="{FF2B5EF4-FFF2-40B4-BE49-F238E27FC236}">
                  <a16:creationId xmlns:a16="http://schemas.microsoft.com/office/drawing/2014/main" id="{6ACCF2AC-5349-760F-70E9-C519260C1CF1}"/>
                </a:ext>
              </a:extLst>
            </p:cNvPr>
            <p:cNvPicPr>
              <a:picLocks noChangeAspect="1"/>
            </p:cNvPicPr>
            <p:nvPr/>
          </p:nvPicPr>
          <p:blipFill>
            <a:blip r:embed="rId3"/>
            <a:srcRect b="11082"/>
            <a:stretch>
              <a:fillRect/>
            </a:stretch>
          </p:blipFill>
          <p:spPr>
            <a:xfrm>
              <a:off x="4724400" y="2209800"/>
              <a:ext cx="5277141" cy="3429000"/>
            </a:xfrm>
            <a:prstGeom prst="rect">
              <a:avLst/>
            </a:prstGeom>
          </p:spPr>
        </p:pic>
        <p:sp>
          <p:nvSpPr>
            <p:cNvPr id="9" name="TextBox 8">
              <a:extLst>
                <a:ext uri="{FF2B5EF4-FFF2-40B4-BE49-F238E27FC236}">
                  <a16:creationId xmlns:a16="http://schemas.microsoft.com/office/drawing/2014/main" id="{00AEB3EB-8F30-C463-8912-8F55E2FEE680}"/>
                </a:ext>
              </a:extLst>
            </p:cNvPr>
            <p:cNvSpPr txBox="1"/>
            <p:nvPr/>
          </p:nvSpPr>
          <p:spPr>
            <a:xfrm>
              <a:off x="4856747" y="1970901"/>
              <a:ext cx="4495800" cy="276999"/>
            </a:xfrm>
            <a:prstGeom prst="rect">
              <a:avLst/>
            </a:prstGeom>
            <a:noFill/>
          </p:spPr>
          <p:txBody>
            <a:bodyPr wrap="square">
              <a:spAutoFit/>
            </a:bodyPr>
            <a:lstStyle/>
            <a:p>
              <a:r>
                <a:rPr lang="sl-SI" sz="1200" dirty="0">
                  <a:effectLst/>
                  <a:latin typeface="Times New Roman" panose="02020603050405020304" pitchFamily="18" charset="0"/>
                  <a:ea typeface="Aptos" panose="020B0004020202020204" pitchFamily="34" charset="0"/>
                  <a:cs typeface="Times New Roman" panose="02020603050405020304" pitchFamily="18" charset="0"/>
                </a:rPr>
                <a:t>Table A10: Drivers of left-wing populism – controlling for education</a:t>
              </a:r>
              <a:r>
                <a:rPr lang="en-ME" sz="1200" dirty="0">
                  <a:effectLst/>
                  <a:latin typeface="Times New Roman" panose="02020603050405020304" pitchFamily="18" charset="0"/>
                  <a:cs typeface="Times New Roman" panose="02020603050405020304" pitchFamily="18" charset="0"/>
                </a:rPr>
                <a:t> </a:t>
              </a:r>
              <a:endParaRPr lang="en-ME" sz="1200" dirty="0">
                <a:latin typeface="Times New Roman" panose="02020603050405020304" pitchFamily="18" charset="0"/>
                <a:cs typeface="Times New Roman" panose="02020603050405020304" pitchFamily="18" charset="0"/>
              </a:endParaRPr>
            </a:p>
          </p:txBody>
        </p:sp>
      </p:grpSp>
      <p:grpSp>
        <p:nvGrpSpPr>
          <p:cNvPr id="13" name="Group 12">
            <a:extLst>
              <a:ext uri="{FF2B5EF4-FFF2-40B4-BE49-F238E27FC236}">
                <a16:creationId xmlns:a16="http://schemas.microsoft.com/office/drawing/2014/main" id="{BB553FC9-015F-EC28-F356-EB7FA7505335}"/>
              </a:ext>
            </a:extLst>
          </p:cNvPr>
          <p:cNvGrpSpPr/>
          <p:nvPr/>
        </p:nvGrpSpPr>
        <p:grpSpPr>
          <a:xfrm>
            <a:off x="-152400" y="1961605"/>
            <a:ext cx="5070892" cy="3753395"/>
            <a:chOff x="-152400" y="1961605"/>
            <a:chExt cx="5070892" cy="3753395"/>
          </a:xfrm>
        </p:grpSpPr>
        <p:pic>
          <p:nvPicPr>
            <p:cNvPr id="5" name="Picture 4">
              <a:extLst>
                <a:ext uri="{FF2B5EF4-FFF2-40B4-BE49-F238E27FC236}">
                  <a16:creationId xmlns:a16="http://schemas.microsoft.com/office/drawing/2014/main" id="{665A6F20-DC5E-452D-5C58-839E1F8C6ED2}"/>
                </a:ext>
              </a:extLst>
            </p:cNvPr>
            <p:cNvPicPr>
              <a:picLocks noChangeAspect="1"/>
            </p:cNvPicPr>
            <p:nvPr/>
          </p:nvPicPr>
          <p:blipFill>
            <a:blip r:embed="rId4"/>
            <a:srcRect b="9889"/>
            <a:stretch>
              <a:fillRect/>
            </a:stretch>
          </p:blipFill>
          <p:spPr>
            <a:xfrm>
              <a:off x="-152400" y="2209800"/>
              <a:ext cx="5070892" cy="3505200"/>
            </a:xfrm>
            <a:prstGeom prst="rect">
              <a:avLst/>
            </a:prstGeom>
          </p:spPr>
        </p:pic>
        <p:sp>
          <p:nvSpPr>
            <p:cNvPr id="11" name="TextBox 10">
              <a:extLst>
                <a:ext uri="{FF2B5EF4-FFF2-40B4-BE49-F238E27FC236}">
                  <a16:creationId xmlns:a16="http://schemas.microsoft.com/office/drawing/2014/main" id="{25E1D582-947C-EDC0-3B75-7B52E882FB69}"/>
                </a:ext>
              </a:extLst>
            </p:cNvPr>
            <p:cNvSpPr txBox="1"/>
            <p:nvPr/>
          </p:nvSpPr>
          <p:spPr>
            <a:xfrm>
              <a:off x="0" y="1961605"/>
              <a:ext cx="4495800" cy="276999"/>
            </a:xfrm>
            <a:prstGeom prst="rect">
              <a:avLst/>
            </a:prstGeom>
            <a:noFill/>
          </p:spPr>
          <p:txBody>
            <a:bodyPr wrap="square">
              <a:spAutoFit/>
            </a:bodyPr>
            <a:lstStyle/>
            <a:p>
              <a:r>
                <a:rPr lang="sl-SI" sz="1200" dirty="0">
                  <a:effectLst/>
                  <a:latin typeface="Times New Roman" panose="02020603050405020304" pitchFamily="18" charset="0"/>
                  <a:ea typeface="Aptos" panose="020B0004020202020204" pitchFamily="34" charset="0"/>
                  <a:cs typeface="Times New Roman" panose="02020603050405020304" pitchFamily="18" charset="0"/>
                </a:rPr>
                <a:t>Table A9: Drivers of left-wing populism – controlling for education</a:t>
              </a:r>
              <a:r>
                <a:rPr lang="en-ME" sz="1200" dirty="0">
                  <a:effectLst/>
                  <a:latin typeface="Times New Roman" panose="02020603050405020304" pitchFamily="18" charset="0"/>
                  <a:cs typeface="Times New Roman" panose="02020603050405020304" pitchFamily="18" charset="0"/>
                </a:rPr>
                <a:t> </a:t>
              </a:r>
              <a:endParaRPr lang="en-ME" sz="1200" dirty="0">
                <a:latin typeface="Times New Roman" panose="02020603050405020304" pitchFamily="18" charset="0"/>
                <a:cs typeface="Times New Roman" panose="02020603050405020304" pitchFamily="18" charset="0"/>
              </a:endParaRPr>
            </a:p>
          </p:txBody>
        </p:sp>
      </p:grpSp>
      <p:sp>
        <p:nvSpPr>
          <p:cNvPr id="14" name="Text Placeholder 4">
            <a:extLst>
              <a:ext uri="{FF2B5EF4-FFF2-40B4-BE49-F238E27FC236}">
                <a16:creationId xmlns:a16="http://schemas.microsoft.com/office/drawing/2014/main" id="{E323D91B-05F7-4B49-5AE1-5CEABCB845E2}"/>
              </a:ext>
            </a:extLst>
          </p:cNvPr>
          <p:cNvSpPr txBox="1">
            <a:spLocks/>
          </p:cNvSpPr>
          <p:nvPr/>
        </p:nvSpPr>
        <p:spPr>
          <a:xfrm>
            <a:off x="381000" y="1092743"/>
            <a:ext cx="8641373" cy="761413"/>
          </a:xfrm>
          <a:prstGeom prst="rect">
            <a:avLst/>
          </a:prstGeom>
          <a:solidFill>
            <a:schemeClr val="bg1">
              <a:lumMod val="95000"/>
            </a:schemeClr>
          </a:solidFill>
          <a:ln w="3175">
            <a:solidFill>
              <a:schemeClr val="bg1">
                <a:lumMod val="75000"/>
              </a:schemeClr>
            </a:solidFill>
          </a:ln>
        </p:spPr>
        <p:txBody>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lvl="2" defTabSz="779173">
              <a:spcBef>
                <a:spcPts val="341"/>
              </a:spcBef>
              <a:buClr>
                <a:srgbClr val="7F7F7F"/>
              </a:buClr>
            </a:pPr>
            <a:r>
              <a:rPr lang="sl-SI" sz="1846" b="1" dirty="0">
                <a:solidFill>
                  <a:srgbClr val="002060"/>
                </a:solidFill>
              </a:rPr>
              <a:t>Education is consistently linked to higher populist support.  </a:t>
            </a:r>
          </a:p>
        </p:txBody>
      </p:sp>
    </p:spTree>
    <p:extLst>
      <p:ext uri="{BB962C8B-B14F-4D97-AF65-F5344CB8AC3E}">
        <p14:creationId xmlns:p14="http://schemas.microsoft.com/office/powerpoint/2010/main" val="384604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FFBC3-606D-FCD8-48CE-0543B39A1C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6187AF-D802-B551-19D7-FD2BFD32A9A9}"/>
              </a:ext>
            </a:extLst>
          </p:cNvPr>
          <p:cNvSpPr>
            <a:spLocks noGrp="1"/>
          </p:cNvSpPr>
          <p:nvPr>
            <p:ph type="title"/>
          </p:nvPr>
        </p:nvSpPr>
        <p:spPr/>
        <p:txBody>
          <a:bodyPr>
            <a:normAutofit/>
          </a:bodyPr>
          <a:lstStyle/>
          <a:p>
            <a:r>
              <a:rPr lang="en-ME" dirty="0"/>
              <a:t>Additional analysis - Chapter 4</a:t>
            </a:r>
          </a:p>
        </p:txBody>
      </p:sp>
      <p:grpSp>
        <p:nvGrpSpPr>
          <p:cNvPr id="10" name="Group 9">
            <a:extLst>
              <a:ext uri="{FF2B5EF4-FFF2-40B4-BE49-F238E27FC236}">
                <a16:creationId xmlns:a16="http://schemas.microsoft.com/office/drawing/2014/main" id="{09654D6C-125D-6CA5-AABF-5CBB27816BDC}"/>
              </a:ext>
            </a:extLst>
          </p:cNvPr>
          <p:cNvGrpSpPr/>
          <p:nvPr/>
        </p:nvGrpSpPr>
        <p:grpSpPr>
          <a:xfrm>
            <a:off x="-4038" y="2161401"/>
            <a:ext cx="4880838" cy="3426599"/>
            <a:chOff x="0" y="2161401"/>
            <a:chExt cx="4880838" cy="3426599"/>
          </a:xfrm>
        </p:grpSpPr>
        <p:pic>
          <p:nvPicPr>
            <p:cNvPr id="3" name="Picture 2">
              <a:extLst>
                <a:ext uri="{FF2B5EF4-FFF2-40B4-BE49-F238E27FC236}">
                  <a16:creationId xmlns:a16="http://schemas.microsoft.com/office/drawing/2014/main" id="{B4B3B911-3B9D-EEBE-0E8B-55B2F15CB2F9}"/>
                </a:ext>
              </a:extLst>
            </p:cNvPr>
            <p:cNvPicPr>
              <a:picLocks noChangeAspect="1"/>
            </p:cNvPicPr>
            <p:nvPr/>
          </p:nvPicPr>
          <p:blipFill>
            <a:blip r:embed="rId3"/>
            <a:srcRect b="14204"/>
            <a:stretch>
              <a:fillRect/>
            </a:stretch>
          </p:blipFill>
          <p:spPr>
            <a:xfrm>
              <a:off x="0" y="2438400"/>
              <a:ext cx="4880838" cy="3149600"/>
            </a:xfrm>
            <a:prstGeom prst="rect">
              <a:avLst/>
            </a:prstGeom>
          </p:spPr>
        </p:pic>
        <p:sp>
          <p:nvSpPr>
            <p:cNvPr id="7" name="TextBox 6">
              <a:extLst>
                <a:ext uri="{FF2B5EF4-FFF2-40B4-BE49-F238E27FC236}">
                  <a16:creationId xmlns:a16="http://schemas.microsoft.com/office/drawing/2014/main" id="{2DB6D8C2-CCF2-32D3-E881-EC27DAA86B40}"/>
                </a:ext>
              </a:extLst>
            </p:cNvPr>
            <p:cNvSpPr txBox="1"/>
            <p:nvPr/>
          </p:nvSpPr>
          <p:spPr>
            <a:xfrm>
              <a:off x="0" y="2161401"/>
              <a:ext cx="4495800" cy="276999"/>
            </a:xfrm>
            <a:prstGeom prst="rect">
              <a:avLst/>
            </a:prstGeom>
            <a:noFill/>
          </p:spPr>
          <p:txBody>
            <a:bodyPr wrap="square">
              <a:spAutoFit/>
            </a:bodyPr>
            <a:lstStyle/>
            <a:p>
              <a:r>
                <a:rPr lang="sl-SI" sz="1200" dirty="0">
                  <a:effectLst/>
                  <a:latin typeface="Times New Roman" panose="02020603050405020304" pitchFamily="18" charset="0"/>
                  <a:ea typeface="Aptos" panose="020B0004020202020204" pitchFamily="34" charset="0"/>
                  <a:cs typeface="Times New Roman" panose="02020603050405020304" pitchFamily="18" charset="0"/>
                </a:rPr>
                <a:t>Table A11: Drivers of left-wing populism – controlling for </a:t>
              </a:r>
              <a:r>
                <a:rPr lang="sl-SI" sz="1200" dirty="0">
                  <a:latin typeface="Times New Roman" panose="02020603050405020304" pitchFamily="18" charset="0"/>
                  <a:ea typeface="Aptos" panose="020B0004020202020204" pitchFamily="34" charset="0"/>
                  <a:cs typeface="Times New Roman" panose="02020603050405020304" pitchFamily="18" charset="0"/>
                </a:rPr>
                <a:t>corruption</a:t>
              </a:r>
              <a:r>
                <a:rPr lang="en-ME" sz="1200" dirty="0">
                  <a:effectLst/>
                  <a:latin typeface="Times New Roman" panose="02020603050405020304" pitchFamily="18" charset="0"/>
                  <a:cs typeface="Times New Roman" panose="02020603050405020304" pitchFamily="18" charset="0"/>
                </a:rPr>
                <a:t> </a:t>
              </a:r>
              <a:endParaRPr lang="en-ME" sz="1200" dirty="0">
                <a:latin typeface="Times New Roman" panose="02020603050405020304" pitchFamily="18" charset="0"/>
                <a:cs typeface="Times New Roman" panose="02020603050405020304" pitchFamily="18" charset="0"/>
              </a:endParaRPr>
            </a:p>
          </p:txBody>
        </p:sp>
      </p:grpSp>
      <p:grpSp>
        <p:nvGrpSpPr>
          <p:cNvPr id="14" name="Group 13">
            <a:extLst>
              <a:ext uri="{FF2B5EF4-FFF2-40B4-BE49-F238E27FC236}">
                <a16:creationId xmlns:a16="http://schemas.microsoft.com/office/drawing/2014/main" id="{D559790C-2427-E2BE-231F-1D997197147F}"/>
              </a:ext>
            </a:extLst>
          </p:cNvPr>
          <p:cNvGrpSpPr/>
          <p:nvPr/>
        </p:nvGrpSpPr>
        <p:grpSpPr>
          <a:xfrm>
            <a:off x="4948961" y="2161401"/>
            <a:ext cx="4880839" cy="3426599"/>
            <a:chOff x="4953000" y="2161401"/>
            <a:chExt cx="4880839" cy="3426599"/>
          </a:xfrm>
        </p:grpSpPr>
        <p:pic>
          <p:nvPicPr>
            <p:cNvPr id="4" name="Picture 3">
              <a:extLst>
                <a:ext uri="{FF2B5EF4-FFF2-40B4-BE49-F238E27FC236}">
                  <a16:creationId xmlns:a16="http://schemas.microsoft.com/office/drawing/2014/main" id="{EBAA292A-D8E4-C407-870D-FF8003017431}"/>
                </a:ext>
              </a:extLst>
            </p:cNvPr>
            <p:cNvPicPr>
              <a:picLocks noChangeAspect="1"/>
            </p:cNvPicPr>
            <p:nvPr/>
          </p:nvPicPr>
          <p:blipFill>
            <a:blip r:embed="rId4"/>
            <a:srcRect b="14407"/>
            <a:stretch>
              <a:fillRect/>
            </a:stretch>
          </p:blipFill>
          <p:spPr>
            <a:xfrm>
              <a:off x="4953000" y="2427970"/>
              <a:ext cx="4880839" cy="3160030"/>
            </a:xfrm>
            <a:prstGeom prst="rect">
              <a:avLst/>
            </a:prstGeom>
          </p:spPr>
        </p:pic>
        <p:sp>
          <p:nvSpPr>
            <p:cNvPr id="8" name="TextBox 7">
              <a:extLst>
                <a:ext uri="{FF2B5EF4-FFF2-40B4-BE49-F238E27FC236}">
                  <a16:creationId xmlns:a16="http://schemas.microsoft.com/office/drawing/2014/main" id="{F22FDD5F-D725-502C-94A4-E1EDA0234A95}"/>
                </a:ext>
              </a:extLst>
            </p:cNvPr>
            <p:cNvSpPr txBox="1"/>
            <p:nvPr/>
          </p:nvSpPr>
          <p:spPr>
            <a:xfrm>
              <a:off x="4967685" y="2161401"/>
              <a:ext cx="4495800" cy="276999"/>
            </a:xfrm>
            <a:prstGeom prst="rect">
              <a:avLst/>
            </a:prstGeom>
            <a:noFill/>
          </p:spPr>
          <p:txBody>
            <a:bodyPr wrap="square">
              <a:spAutoFit/>
            </a:bodyPr>
            <a:lstStyle/>
            <a:p>
              <a:r>
                <a:rPr lang="sl-SI" sz="1200" dirty="0">
                  <a:effectLst/>
                  <a:latin typeface="Times New Roman" panose="02020603050405020304" pitchFamily="18" charset="0"/>
                  <a:ea typeface="Aptos" panose="020B0004020202020204" pitchFamily="34" charset="0"/>
                  <a:cs typeface="Times New Roman" panose="02020603050405020304" pitchFamily="18" charset="0"/>
                </a:rPr>
                <a:t>Table A12: Drivers of left-wing populism – controlling for </a:t>
              </a:r>
              <a:r>
                <a:rPr lang="sl-SI" sz="1200" dirty="0">
                  <a:latin typeface="Times New Roman" panose="02020603050405020304" pitchFamily="18" charset="0"/>
                  <a:ea typeface="Aptos" panose="020B0004020202020204" pitchFamily="34" charset="0"/>
                  <a:cs typeface="Times New Roman" panose="02020603050405020304" pitchFamily="18" charset="0"/>
                </a:rPr>
                <a:t>corruption</a:t>
              </a:r>
              <a:r>
                <a:rPr lang="en-ME" sz="1200" dirty="0">
                  <a:effectLst/>
                  <a:latin typeface="Times New Roman" panose="02020603050405020304" pitchFamily="18" charset="0"/>
                  <a:cs typeface="Times New Roman" panose="02020603050405020304" pitchFamily="18" charset="0"/>
                </a:rPr>
                <a:t> </a:t>
              </a:r>
              <a:endParaRPr lang="en-ME" sz="1200" dirty="0">
                <a:latin typeface="Times New Roman" panose="02020603050405020304" pitchFamily="18" charset="0"/>
                <a:cs typeface="Times New Roman" panose="02020603050405020304" pitchFamily="18" charset="0"/>
              </a:endParaRPr>
            </a:p>
          </p:txBody>
        </p:sp>
      </p:grpSp>
      <p:sp>
        <p:nvSpPr>
          <p:cNvPr id="15" name="Text Placeholder 4">
            <a:extLst>
              <a:ext uri="{FF2B5EF4-FFF2-40B4-BE49-F238E27FC236}">
                <a16:creationId xmlns:a16="http://schemas.microsoft.com/office/drawing/2014/main" id="{23D2D974-93A4-8FDE-2F98-675DEA149139}"/>
              </a:ext>
            </a:extLst>
          </p:cNvPr>
          <p:cNvSpPr txBox="1">
            <a:spLocks/>
          </p:cNvSpPr>
          <p:nvPr/>
        </p:nvSpPr>
        <p:spPr>
          <a:xfrm>
            <a:off x="381000" y="1178239"/>
            <a:ext cx="8641373" cy="761413"/>
          </a:xfrm>
          <a:prstGeom prst="rect">
            <a:avLst/>
          </a:prstGeom>
          <a:solidFill>
            <a:schemeClr val="bg1">
              <a:lumMod val="95000"/>
            </a:schemeClr>
          </a:solidFill>
          <a:ln w="3175">
            <a:solidFill>
              <a:schemeClr val="bg1">
                <a:lumMod val="75000"/>
              </a:schemeClr>
            </a:solidFill>
          </a:ln>
        </p:spPr>
        <p:txBody>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lvl="2" defTabSz="779173">
              <a:spcBef>
                <a:spcPts val="341"/>
              </a:spcBef>
              <a:buClr>
                <a:srgbClr val="7F7F7F"/>
              </a:buClr>
            </a:pPr>
            <a:r>
              <a:rPr lang="sl-SI" sz="1846" b="1" dirty="0">
                <a:solidFill>
                  <a:srgbClr val="002060"/>
                </a:solidFill>
              </a:rPr>
              <a:t>Corruption has an </a:t>
            </a:r>
            <a:r>
              <a:rPr lang="sl-SI" sz="1846" b="1" dirty="0">
                <a:solidFill>
                  <a:srgbClr val="C00000"/>
                </a:solidFill>
              </a:rPr>
              <a:t>asymmetric effect</a:t>
            </a:r>
            <a:r>
              <a:rPr lang="sl-SI" sz="1846" b="1" dirty="0">
                <a:solidFill>
                  <a:srgbClr val="002060"/>
                </a:solidFill>
              </a:rPr>
              <a:t>. It decreases support for the left, but increases support for the right. </a:t>
            </a:r>
          </a:p>
        </p:txBody>
      </p:sp>
    </p:spTree>
    <p:extLst>
      <p:ext uri="{BB962C8B-B14F-4D97-AF65-F5344CB8AC3E}">
        <p14:creationId xmlns:p14="http://schemas.microsoft.com/office/powerpoint/2010/main" val="139221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graph&#10;&#10;AI-generated content may be incorrect.">
            <a:extLst>
              <a:ext uri="{FF2B5EF4-FFF2-40B4-BE49-F238E27FC236}">
                <a16:creationId xmlns:a16="http://schemas.microsoft.com/office/drawing/2014/main" id="{AA2022C7-3FEF-44CA-AD73-136C21C8538E}"/>
              </a:ext>
            </a:extLst>
          </p:cNvPr>
          <p:cNvPicPr>
            <a:picLocks noChangeAspect="1"/>
          </p:cNvPicPr>
          <p:nvPr/>
        </p:nvPicPr>
        <p:blipFill>
          <a:blip r:embed="rId3">
            <a:extLst>
              <a:ext uri="{28A0092B-C50C-407E-A947-70E740481C1C}">
                <a14:useLocalDpi xmlns:a14="http://schemas.microsoft.com/office/drawing/2010/main" val="0"/>
              </a:ext>
            </a:extLst>
          </a:blip>
          <a:srcRect t="3157"/>
          <a:stretch>
            <a:fillRect/>
          </a:stretch>
        </p:blipFill>
        <p:spPr>
          <a:xfrm>
            <a:off x="634351" y="1219199"/>
            <a:ext cx="8714861" cy="4806279"/>
          </a:xfrm>
          <a:prstGeom prst="rect">
            <a:avLst/>
          </a:prstGeom>
        </p:spPr>
      </p:pic>
      <p:sp>
        <p:nvSpPr>
          <p:cNvPr id="3" name="Slide Number Placeholder 2">
            <a:extLst>
              <a:ext uri="{FF2B5EF4-FFF2-40B4-BE49-F238E27FC236}">
                <a16:creationId xmlns:a16="http://schemas.microsoft.com/office/drawing/2014/main" id="{448E7D5F-BF8B-CA07-B83A-38AA0ED39656}"/>
              </a:ext>
            </a:extLst>
          </p:cNvPr>
          <p:cNvSpPr>
            <a:spLocks noGrp="1"/>
          </p:cNvSpPr>
          <p:nvPr>
            <p:ph type="sldNum" sz="quarter" idx="12"/>
          </p:nvPr>
        </p:nvSpPr>
        <p:spPr/>
        <p:txBody>
          <a:bodyPr/>
          <a:lstStyle/>
          <a:p>
            <a:pPr>
              <a:defRPr/>
            </a:pPr>
            <a:endParaRPr lang="en-US" dirty="0"/>
          </a:p>
        </p:txBody>
      </p:sp>
      <p:sp>
        <p:nvSpPr>
          <p:cNvPr id="6" name="Title 3">
            <a:extLst>
              <a:ext uri="{FF2B5EF4-FFF2-40B4-BE49-F238E27FC236}">
                <a16:creationId xmlns:a16="http://schemas.microsoft.com/office/drawing/2014/main" id="{B6490C83-C121-4F25-AFEC-5FF79B80E6EE}"/>
              </a:ext>
            </a:extLst>
          </p:cNvPr>
          <p:cNvSpPr>
            <a:spLocks noGrp="1"/>
          </p:cNvSpPr>
          <p:nvPr>
            <p:ph type="title"/>
          </p:nvPr>
        </p:nvSpPr>
        <p:spPr>
          <a:xfrm>
            <a:off x="271463" y="621665"/>
            <a:ext cx="9361487" cy="366713"/>
          </a:xfrm>
        </p:spPr>
        <p:txBody>
          <a:bodyPr>
            <a:normAutofit fontScale="90000"/>
          </a:bodyPr>
          <a:lstStyle/>
          <a:p>
            <a:r>
              <a:rPr lang="sr-Latn-ME" dirty="0"/>
              <a:t>Additional analysis - Chapter 4 </a:t>
            </a:r>
            <a:endParaRPr lang="en-US" dirty="0"/>
          </a:p>
        </p:txBody>
      </p:sp>
      <p:sp>
        <p:nvSpPr>
          <p:cNvPr id="9" name="Text Placeholder 4">
            <a:extLst>
              <a:ext uri="{FF2B5EF4-FFF2-40B4-BE49-F238E27FC236}">
                <a16:creationId xmlns:a16="http://schemas.microsoft.com/office/drawing/2014/main" id="{A58FE6C7-023F-40C0-A4B2-7DEEF17AA7E7}"/>
              </a:ext>
            </a:extLst>
          </p:cNvPr>
          <p:cNvSpPr txBox="1">
            <a:spLocks/>
          </p:cNvSpPr>
          <p:nvPr/>
        </p:nvSpPr>
        <p:spPr>
          <a:xfrm>
            <a:off x="808507" y="5963566"/>
            <a:ext cx="8641373" cy="761413"/>
          </a:xfrm>
          <a:prstGeom prst="rect">
            <a:avLst/>
          </a:prstGeom>
          <a:solidFill>
            <a:schemeClr val="bg1">
              <a:lumMod val="95000"/>
            </a:schemeClr>
          </a:solidFill>
          <a:ln w="3175">
            <a:solidFill>
              <a:schemeClr val="bg1">
                <a:lumMod val="75000"/>
              </a:schemeClr>
            </a:solidFill>
          </a:ln>
        </p:spPr>
        <p:txBody>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lvl="2" defTabSz="779173">
              <a:spcBef>
                <a:spcPts val="341"/>
              </a:spcBef>
              <a:buClr>
                <a:srgbClr val="7F7F7F"/>
              </a:buClr>
            </a:pPr>
            <a:r>
              <a:rPr lang="sr-Latn-ME" sz="1846" dirty="0">
                <a:solidFill>
                  <a:srgbClr val="002060"/>
                </a:solidFill>
              </a:rPr>
              <a:t>W</a:t>
            </a:r>
            <a:r>
              <a:rPr lang="en-US" sz="1846" dirty="0" err="1">
                <a:solidFill>
                  <a:srgbClr val="002060"/>
                </a:solidFill>
              </a:rPr>
              <a:t>elfare</a:t>
            </a:r>
            <a:r>
              <a:rPr lang="en-US" sz="1846" dirty="0">
                <a:solidFill>
                  <a:srgbClr val="002060"/>
                </a:solidFill>
              </a:rPr>
              <a:t> regimes moderate the relationship between populism and its key drivers</a:t>
            </a:r>
            <a:r>
              <a:rPr lang="sr-Latn-ME" sz="1846" dirty="0">
                <a:solidFill>
                  <a:srgbClr val="002060"/>
                </a:solidFill>
              </a:rPr>
              <a:t>. </a:t>
            </a:r>
            <a:endParaRPr lang="sl-SI" sz="1846" b="1" dirty="0">
              <a:solidFill>
                <a:srgbClr val="002060"/>
              </a:solidFill>
            </a:endParaRPr>
          </a:p>
        </p:txBody>
      </p:sp>
      <p:pic>
        <p:nvPicPr>
          <p:cNvPr id="11" name="Picture 10" descr="A screenshot of a graph&#10;&#10;AI-generated content may be incorrect.">
            <a:extLst>
              <a:ext uri="{FF2B5EF4-FFF2-40B4-BE49-F238E27FC236}">
                <a16:creationId xmlns:a16="http://schemas.microsoft.com/office/drawing/2014/main" id="{E0F6A51C-ED58-4B9B-98D8-007B9B2E225D}"/>
              </a:ext>
            </a:extLst>
          </p:cNvPr>
          <p:cNvPicPr>
            <a:picLocks noChangeAspect="1"/>
          </p:cNvPicPr>
          <p:nvPr/>
        </p:nvPicPr>
        <p:blipFill rotWithShape="1">
          <a:blip r:embed="rId4">
            <a:extLst>
              <a:ext uri="{28A0092B-C50C-407E-A947-70E740481C1C}">
                <a14:useLocalDpi xmlns:a14="http://schemas.microsoft.com/office/drawing/2010/main" val="0"/>
              </a:ext>
            </a:extLst>
          </a:blip>
          <a:srcRect t="4120" b="4823"/>
          <a:stretch>
            <a:fillRect/>
          </a:stretch>
        </p:blipFill>
        <p:spPr>
          <a:xfrm>
            <a:off x="533400" y="1275433"/>
            <a:ext cx="8946062" cy="4668167"/>
          </a:xfrm>
          <a:prstGeom prst="rect">
            <a:avLst/>
          </a:prstGeom>
        </p:spPr>
      </p:pic>
      <p:sp>
        <p:nvSpPr>
          <p:cNvPr id="2" name="TextBox 1">
            <a:extLst>
              <a:ext uri="{FF2B5EF4-FFF2-40B4-BE49-F238E27FC236}">
                <a16:creationId xmlns:a16="http://schemas.microsoft.com/office/drawing/2014/main" id="{F5298187-6682-FD65-6A69-2F921FFEC99A}"/>
              </a:ext>
            </a:extLst>
          </p:cNvPr>
          <p:cNvSpPr txBox="1"/>
          <p:nvPr/>
        </p:nvSpPr>
        <p:spPr>
          <a:xfrm>
            <a:off x="561474" y="985342"/>
            <a:ext cx="5382126" cy="276999"/>
          </a:xfrm>
          <a:prstGeom prst="rect">
            <a:avLst/>
          </a:prstGeom>
          <a:noFill/>
        </p:spPr>
        <p:txBody>
          <a:bodyPr wrap="square">
            <a:spAutoFit/>
          </a:bodyPr>
          <a:lstStyle/>
          <a:p>
            <a:r>
              <a:rPr lang="sl-SI" sz="1200" i="1" dirty="0">
                <a:effectLst/>
                <a:latin typeface="Times New Roman" panose="02020603050405020304" pitchFamily="18" charset="0"/>
                <a:ea typeface="Aptos" panose="020B0004020202020204" pitchFamily="34" charset="0"/>
                <a:cs typeface="Times New Roman" panose="02020603050405020304" pitchFamily="18" charset="0"/>
              </a:rPr>
              <a:t>Table A13: </a:t>
            </a:r>
            <a:r>
              <a:rPr lang="sl-SI" sz="1200" i="1" dirty="0">
                <a:latin typeface="Times New Roman" panose="02020603050405020304" pitchFamily="18" charset="0"/>
                <a:cs typeface="Times New Roman" panose="02020603050405020304" pitchFamily="18" charset="0"/>
              </a:rPr>
              <a:t>Systemic differences between countries and populism</a:t>
            </a:r>
            <a:r>
              <a:rPr lang="en-ME" sz="1200" i="1" dirty="0">
                <a:effectLst/>
                <a:latin typeface="Times New Roman" panose="02020603050405020304" pitchFamily="18" charset="0"/>
                <a:cs typeface="Times New Roman" panose="02020603050405020304" pitchFamily="18" charset="0"/>
              </a:rPr>
              <a:t> </a:t>
            </a:r>
            <a:endParaRPr lang="en-ME" sz="1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299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49828-71AE-21FF-DA1F-43E0AFE74B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80D26A-ED43-67DD-4CAD-7DAE7E7F9574}"/>
              </a:ext>
            </a:extLst>
          </p:cNvPr>
          <p:cNvSpPr>
            <a:spLocks noGrp="1"/>
          </p:cNvSpPr>
          <p:nvPr>
            <p:ph type="title"/>
          </p:nvPr>
        </p:nvSpPr>
        <p:spPr>
          <a:xfrm>
            <a:off x="194471" y="290512"/>
            <a:ext cx="9546429" cy="1081088"/>
          </a:xfrm>
        </p:spPr>
        <p:txBody>
          <a:bodyPr>
            <a:normAutofit/>
          </a:bodyPr>
          <a:lstStyle/>
          <a:p>
            <a:r>
              <a:rPr lang="en-ME" sz="2200" dirty="0"/>
              <a:t>Robustness analysis - Chapter 4</a:t>
            </a:r>
          </a:p>
        </p:txBody>
      </p:sp>
      <p:pic>
        <p:nvPicPr>
          <p:cNvPr id="7" name="Picture 6">
            <a:extLst>
              <a:ext uri="{FF2B5EF4-FFF2-40B4-BE49-F238E27FC236}">
                <a16:creationId xmlns:a16="http://schemas.microsoft.com/office/drawing/2014/main" id="{25BDDDA1-F87D-60CA-A869-010FCF6AEA40}"/>
              </a:ext>
            </a:extLst>
          </p:cNvPr>
          <p:cNvPicPr>
            <a:picLocks noChangeAspect="1"/>
          </p:cNvPicPr>
          <p:nvPr/>
        </p:nvPicPr>
        <p:blipFill>
          <a:blip r:embed="rId3"/>
          <a:stretch>
            <a:fillRect/>
          </a:stretch>
        </p:blipFill>
        <p:spPr>
          <a:xfrm>
            <a:off x="194471" y="1447800"/>
            <a:ext cx="4727474" cy="3505200"/>
          </a:xfrm>
          <a:prstGeom prst="rect">
            <a:avLst/>
          </a:prstGeom>
        </p:spPr>
      </p:pic>
      <p:pic>
        <p:nvPicPr>
          <p:cNvPr id="8" name="Picture 7">
            <a:extLst>
              <a:ext uri="{FF2B5EF4-FFF2-40B4-BE49-F238E27FC236}">
                <a16:creationId xmlns:a16="http://schemas.microsoft.com/office/drawing/2014/main" id="{8A4DA5BD-67BD-237C-94E7-FBD14DF09A58}"/>
              </a:ext>
            </a:extLst>
          </p:cNvPr>
          <p:cNvPicPr>
            <a:picLocks noChangeAspect="1"/>
          </p:cNvPicPr>
          <p:nvPr/>
        </p:nvPicPr>
        <p:blipFill>
          <a:blip r:embed="rId4"/>
          <a:stretch>
            <a:fillRect/>
          </a:stretch>
        </p:blipFill>
        <p:spPr>
          <a:xfrm>
            <a:off x="5012462" y="1447800"/>
            <a:ext cx="4741138" cy="3505200"/>
          </a:xfrm>
          <a:prstGeom prst="rect">
            <a:avLst/>
          </a:prstGeom>
        </p:spPr>
      </p:pic>
      <p:sp>
        <p:nvSpPr>
          <p:cNvPr id="9" name="Text Placeholder 4">
            <a:extLst>
              <a:ext uri="{FF2B5EF4-FFF2-40B4-BE49-F238E27FC236}">
                <a16:creationId xmlns:a16="http://schemas.microsoft.com/office/drawing/2014/main" id="{F8531A47-385A-F6CB-14CC-6AC9935F07DB}"/>
              </a:ext>
            </a:extLst>
          </p:cNvPr>
          <p:cNvSpPr txBox="1">
            <a:spLocks/>
          </p:cNvSpPr>
          <p:nvPr/>
        </p:nvSpPr>
        <p:spPr>
          <a:xfrm>
            <a:off x="691775" y="5257801"/>
            <a:ext cx="8641373" cy="1371600"/>
          </a:xfrm>
          <a:prstGeom prst="rect">
            <a:avLst/>
          </a:prstGeom>
          <a:solidFill>
            <a:schemeClr val="bg1">
              <a:lumMod val="95000"/>
            </a:schemeClr>
          </a:solidFill>
          <a:ln w="3175">
            <a:solidFill>
              <a:schemeClr val="bg1">
                <a:lumMod val="75000"/>
              </a:schemeClr>
            </a:solidFill>
          </a:ln>
        </p:spPr>
        <p:txBody>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lvl="2" defTabSz="779173">
              <a:spcBef>
                <a:spcPts val="341"/>
              </a:spcBef>
              <a:buClr>
                <a:srgbClr val="7F7F7F"/>
              </a:buClr>
            </a:pPr>
            <a:r>
              <a:rPr lang="en-GB" sz="1400" dirty="0">
                <a:solidFill>
                  <a:srgbClr val="002060"/>
                </a:solidFill>
              </a:rPr>
              <a:t>We confirm our results for all variables except immigration and we only find statistically robust effect of market inequality.</a:t>
            </a:r>
          </a:p>
          <a:p>
            <a:pPr lvl="2" defTabSz="779173">
              <a:spcBef>
                <a:spcPts val="341"/>
              </a:spcBef>
              <a:buClr>
                <a:srgbClr val="7F7F7F"/>
              </a:buClr>
            </a:pPr>
            <a:r>
              <a:rPr lang="en-GB" sz="1400" dirty="0">
                <a:solidFill>
                  <a:srgbClr val="002060"/>
                </a:solidFill>
              </a:rPr>
              <a:t>The difference in the results is driven by the different classification of right-wing parties, especially in the first two decades of our sample, in countries that exhibited large increase in immigrant population and right-wing populist vote share since 2010.</a:t>
            </a:r>
            <a:r>
              <a:rPr lang="en-ME" sz="1400" dirty="0">
                <a:solidFill>
                  <a:srgbClr val="002060"/>
                </a:solidFill>
              </a:rPr>
              <a:t> </a:t>
            </a:r>
            <a:endParaRPr lang="sl-SI" sz="1400" b="1" dirty="0">
              <a:solidFill>
                <a:srgbClr val="002060"/>
              </a:solidFill>
            </a:endParaRPr>
          </a:p>
        </p:txBody>
      </p:sp>
      <p:sp>
        <p:nvSpPr>
          <p:cNvPr id="3" name="TextBox 2">
            <a:extLst>
              <a:ext uri="{FF2B5EF4-FFF2-40B4-BE49-F238E27FC236}">
                <a16:creationId xmlns:a16="http://schemas.microsoft.com/office/drawing/2014/main" id="{67D46427-C8C3-DE00-8FA9-4DE981FDE37E}"/>
              </a:ext>
            </a:extLst>
          </p:cNvPr>
          <p:cNvSpPr txBox="1"/>
          <p:nvPr/>
        </p:nvSpPr>
        <p:spPr>
          <a:xfrm rot="10800000" flipV="1">
            <a:off x="152400" y="1359896"/>
            <a:ext cx="4936262" cy="223837"/>
          </a:xfrm>
          <a:prstGeom prst="rect">
            <a:avLst/>
          </a:prstGeom>
          <a:solidFill>
            <a:schemeClr val="bg1"/>
          </a:solidFill>
        </p:spPr>
        <p:txBody>
          <a:bodyPr wrap="square">
            <a:spAutoFit/>
          </a:bodyPr>
          <a:lstStyle/>
          <a:p>
            <a:r>
              <a:rPr lang="sl-SI" sz="1000" i="1" dirty="0">
                <a:effectLst/>
                <a:latin typeface="Times New Roman" panose="02020603050405020304" pitchFamily="18" charset="0"/>
                <a:ea typeface="Aptos" panose="020B0004020202020204" pitchFamily="34" charset="0"/>
                <a:cs typeface="Times New Roman" panose="02020603050405020304" pitchFamily="18" charset="0"/>
              </a:rPr>
              <a:t>Table A14: Empirical results for base specification - Drivers of left-wing populism (Timbro) </a:t>
            </a:r>
            <a:endParaRPr lang="en-ME" sz="1000" i="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885CA27D-A604-2D92-4FFB-C3B8760C53F8}"/>
              </a:ext>
            </a:extLst>
          </p:cNvPr>
          <p:cNvSpPr txBox="1"/>
          <p:nvPr/>
        </p:nvSpPr>
        <p:spPr>
          <a:xfrm rot="10800000" flipV="1">
            <a:off x="4973246" y="1348555"/>
            <a:ext cx="5313754" cy="246221"/>
          </a:xfrm>
          <a:prstGeom prst="rect">
            <a:avLst/>
          </a:prstGeom>
          <a:solidFill>
            <a:schemeClr val="bg1"/>
          </a:solidFill>
        </p:spPr>
        <p:txBody>
          <a:bodyPr wrap="square">
            <a:spAutoFit/>
          </a:bodyPr>
          <a:lstStyle/>
          <a:p>
            <a:r>
              <a:rPr lang="sl-SI" sz="1000" i="1" dirty="0">
                <a:effectLst/>
                <a:latin typeface="Times New Roman" panose="02020603050405020304" pitchFamily="18" charset="0"/>
                <a:ea typeface="Aptos" panose="020B0004020202020204" pitchFamily="34" charset="0"/>
                <a:cs typeface="Times New Roman" panose="02020603050405020304" pitchFamily="18" charset="0"/>
              </a:rPr>
              <a:t>Table A15: Empirical results for base specification - Drivers of right-wing populism (Timbro) </a:t>
            </a:r>
            <a:endParaRPr lang="en-ME" sz="1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32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03555-2624-CFC7-C230-CB5F0D32F6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9EAE74-B31A-129F-6209-63D07B0BD542}"/>
              </a:ext>
            </a:extLst>
          </p:cNvPr>
          <p:cNvSpPr>
            <a:spLocks noGrp="1"/>
          </p:cNvSpPr>
          <p:nvPr>
            <p:ph type="title"/>
          </p:nvPr>
        </p:nvSpPr>
        <p:spPr>
          <a:xfrm>
            <a:off x="194471" y="290512"/>
            <a:ext cx="9546429" cy="1081088"/>
          </a:xfrm>
        </p:spPr>
        <p:txBody>
          <a:bodyPr>
            <a:normAutofit/>
          </a:bodyPr>
          <a:lstStyle/>
          <a:p>
            <a:r>
              <a:rPr lang="en-ME" sz="2200" dirty="0"/>
              <a:t>Robustness analysis - Chapter 4</a:t>
            </a:r>
          </a:p>
        </p:txBody>
      </p:sp>
      <p:pic>
        <p:nvPicPr>
          <p:cNvPr id="6" name="Picture 5">
            <a:extLst>
              <a:ext uri="{FF2B5EF4-FFF2-40B4-BE49-F238E27FC236}">
                <a16:creationId xmlns:a16="http://schemas.microsoft.com/office/drawing/2014/main" id="{EFD07F0C-4AFC-80C9-5DC1-6B9D89CDE5C5}"/>
              </a:ext>
            </a:extLst>
          </p:cNvPr>
          <p:cNvPicPr>
            <a:picLocks noChangeAspect="1"/>
          </p:cNvPicPr>
          <p:nvPr/>
        </p:nvPicPr>
        <p:blipFill>
          <a:blip r:embed="rId3"/>
          <a:stretch>
            <a:fillRect/>
          </a:stretch>
        </p:blipFill>
        <p:spPr>
          <a:xfrm>
            <a:off x="182439" y="2133600"/>
            <a:ext cx="4743805" cy="3263900"/>
          </a:xfrm>
          <a:prstGeom prst="rect">
            <a:avLst/>
          </a:prstGeom>
        </p:spPr>
      </p:pic>
      <p:pic>
        <p:nvPicPr>
          <p:cNvPr id="8" name="Picture 7">
            <a:extLst>
              <a:ext uri="{FF2B5EF4-FFF2-40B4-BE49-F238E27FC236}">
                <a16:creationId xmlns:a16="http://schemas.microsoft.com/office/drawing/2014/main" id="{73C8F0C6-06E0-FCAA-2292-FC1D16F75D7B}"/>
              </a:ext>
            </a:extLst>
          </p:cNvPr>
          <p:cNvPicPr>
            <a:picLocks noChangeAspect="1"/>
          </p:cNvPicPr>
          <p:nvPr/>
        </p:nvPicPr>
        <p:blipFill>
          <a:blip r:embed="rId4"/>
          <a:stretch>
            <a:fillRect/>
          </a:stretch>
        </p:blipFill>
        <p:spPr>
          <a:xfrm>
            <a:off x="5114067" y="1981200"/>
            <a:ext cx="4743805" cy="3385536"/>
          </a:xfrm>
          <a:prstGeom prst="rect">
            <a:avLst/>
          </a:prstGeom>
        </p:spPr>
      </p:pic>
      <p:sp>
        <p:nvSpPr>
          <p:cNvPr id="9" name="Text Placeholder 4">
            <a:extLst>
              <a:ext uri="{FF2B5EF4-FFF2-40B4-BE49-F238E27FC236}">
                <a16:creationId xmlns:a16="http://schemas.microsoft.com/office/drawing/2014/main" id="{A1C9058C-E085-408D-47DE-26A2774E2E4D}"/>
              </a:ext>
            </a:extLst>
          </p:cNvPr>
          <p:cNvSpPr txBox="1">
            <a:spLocks/>
          </p:cNvSpPr>
          <p:nvPr/>
        </p:nvSpPr>
        <p:spPr>
          <a:xfrm>
            <a:off x="691775" y="5257801"/>
            <a:ext cx="8641373" cy="958032"/>
          </a:xfrm>
          <a:prstGeom prst="rect">
            <a:avLst/>
          </a:prstGeom>
          <a:solidFill>
            <a:schemeClr val="bg1">
              <a:lumMod val="95000"/>
            </a:schemeClr>
          </a:solidFill>
          <a:ln w="3175">
            <a:solidFill>
              <a:schemeClr val="bg1">
                <a:lumMod val="75000"/>
              </a:schemeClr>
            </a:solidFill>
          </a:ln>
        </p:spPr>
        <p:txBody>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lvl="2" defTabSz="779173">
              <a:spcBef>
                <a:spcPts val="341"/>
              </a:spcBef>
              <a:buClr>
                <a:srgbClr val="7F7F7F"/>
              </a:buClr>
            </a:pPr>
            <a:r>
              <a:rPr lang="en-GB" sz="1400" dirty="0">
                <a:solidFill>
                  <a:srgbClr val="002060"/>
                </a:solidFill>
              </a:rPr>
              <a:t>Magnitude and significance of remaining estimated coefficients are not drastically affected. </a:t>
            </a:r>
            <a:endParaRPr lang="sl-SI" sz="1400" b="1" dirty="0">
              <a:solidFill>
                <a:srgbClr val="002060"/>
              </a:solidFill>
            </a:endParaRPr>
          </a:p>
        </p:txBody>
      </p:sp>
      <p:sp>
        <p:nvSpPr>
          <p:cNvPr id="3" name="TextBox 2">
            <a:extLst>
              <a:ext uri="{FF2B5EF4-FFF2-40B4-BE49-F238E27FC236}">
                <a16:creationId xmlns:a16="http://schemas.microsoft.com/office/drawing/2014/main" id="{E9EF7285-DDBE-BA7A-EB4D-CD6DA70CF288}"/>
              </a:ext>
            </a:extLst>
          </p:cNvPr>
          <p:cNvSpPr txBox="1"/>
          <p:nvPr/>
        </p:nvSpPr>
        <p:spPr>
          <a:xfrm rot="10800000" flipV="1">
            <a:off x="72868" y="1922263"/>
            <a:ext cx="4906890" cy="363736"/>
          </a:xfrm>
          <a:prstGeom prst="rect">
            <a:avLst/>
          </a:prstGeom>
          <a:solidFill>
            <a:schemeClr val="bg1"/>
          </a:solidFill>
        </p:spPr>
        <p:txBody>
          <a:bodyPr wrap="square">
            <a:spAutoFit/>
          </a:bodyPr>
          <a:lstStyle/>
          <a:p>
            <a:pPr algn="ctr"/>
            <a:r>
              <a:rPr lang="sl-SI" sz="1000" i="1" dirty="0">
                <a:effectLst/>
                <a:latin typeface="Times New Roman" panose="02020603050405020304" pitchFamily="18" charset="0"/>
                <a:ea typeface="Aptos" panose="020B0004020202020204" pitchFamily="34" charset="0"/>
                <a:cs typeface="Times New Roman" panose="02020603050405020304" pitchFamily="18" charset="0"/>
              </a:rPr>
              <a:t>Table A16:Robustness check (drivers of left-wing populism) – </a:t>
            </a:r>
          </a:p>
          <a:p>
            <a:pPr algn="ctr"/>
            <a:r>
              <a:rPr lang="sl-SI" sz="1000" i="1" dirty="0">
                <a:effectLst/>
                <a:latin typeface="Times New Roman" panose="02020603050405020304" pitchFamily="18" charset="0"/>
                <a:ea typeface="Aptos" panose="020B0004020202020204" pitchFamily="34" charset="0"/>
                <a:cs typeface="Times New Roman" panose="02020603050405020304" pitchFamily="18" charset="0"/>
              </a:rPr>
              <a:t>specification without voter turnout</a:t>
            </a:r>
            <a:endParaRPr lang="en-ME" sz="1000" i="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4B93396-2E11-D04F-C1EC-6EDA020DF4EB}"/>
              </a:ext>
            </a:extLst>
          </p:cNvPr>
          <p:cNvSpPr txBox="1"/>
          <p:nvPr/>
        </p:nvSpPr>
        <p:spPr>
          <a:xfrm rot="10800000" flipV="1">
            <a:off x="5012461" y="1904077"/>
            <a:ext cx="4936262" cy="363736"/>
          </a:xfrm>
          <a:prstGeom prst="rect">
            <a:avLst/>
          </a:prstGeom>
          <a:solidFill>
            <a:schemeClr val="bg1"/>
          </a:solidFill>
        </p:spPr>
        <p:txBody>
          <a:bodyPr wrap="square">
            <a:spAutoFit/>
          </a:bodyPr>
          <a:lstStyle/>
          <a:p>
            <a:pPr algn="ctr"/>
            <a:r>
              <a:rPr lang="sl-SI" sz="1000" i="1" dirty="0">
                <a:effectLst/>
                <a:latin typeface="Times New Roman" panose="02020603050405020304" pitchFamily="18" charset="0"/>
                <a:ea typeface="Aptos" panose="020B0004020202020204" pitchFamily="34" charset="0"/>
                <a:cs typeface="Times New Roman" panose="02020603050405020304" pitchFamily="18" charset="0"/>
              </a:rPr>
              <a:t>Table A17:Robustness check (drivers of right-wing populism) –</a:t>
            </a:r>
          </a:p>
          <a:p>
            <a:pPr algn="ctr"/>
            <a:r>
              <a:rPr lang="sl-SI" sz="1000" i="1" dirty="0">
                <a:effectLst/>
                <a:latin typeface="Times New Roman" panose="02020603050405020304" pitchFamily="18" charset="0"/>
                <a:ea typeface="Aptos" panose="020B0004020202020204" pitchFamily="34" charset="0"/>
                <a:cs typeface="Times New Roman" panose="02020603050405020304" pitchFamily="18" charset="0"/>
              </a:rPr>
              <a:t> specification without voter turnout</a:t>
            </a:r>
            <a:endParaRPr lang="en-ME" sz="1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279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294E7-BDBE-A152-93A9-8FE4BF7AC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63E82D-CB07-1CF1-D7C8-6E97D96694E5}"/>
              </a:ext>
            </a:extLst>
          </p:cNvPr>
          <p:cNvSpPr>
            <a:spLocks noGrp="1"/>
          </p:cNvSpPr>
          <p:nvPr>
            <p:ph type="title"/>
          </p:nvPr>
        </p:nvSpPr>
        <p:spPr>
          <a:xfrm>
            <a:off x="194471" y="290512"/>
            <a:ext cx="9546429" cy="1081088"/>
          </a:xfrm>
        </p:spPr>
        <p:txBody>
          <a:bodyPr>
            <a:normAutofit/>
          </a:bodyPr>
          <a:lstStyle/>
          <a:p>
            <a:r>
              <a:rPr lang="en-ME" sz="2200" dirty="0"/>
              <a:t>Robustness analysis - Chapter 4</a:t>
            </a:r>
          </a:p>
        </p:txBody>
      </p:sp>
      <p:pic>
        <p:nvPicPr>
          <p:cNvPr id="3" name="Picture 2">
            <a:extLst>
              <a:ext uri="{FF2B5EF4-FFF2-40B4-BE49-F238E27FC236}">
                <a16:creationId xmlns:a16="http://schemas.microsoft.com/office/drawing/2014/main" id="{23ED366D-40A1-B886-B25B-445CECC88476}"/>
              </a:ext>
            </a:extLst>
          </p:cNvPr>
          <p:cNvPicPr>
            <a:picLocks noChangeAspect="1"/>
          </p:cNvPicPr>
          <p:nvPr/>
        </p:nvPicPr>
        <p:blipFill>
          <a:blip r:embed="rId3"/>
          <a:stretch>
            <a:fillRect/>
          </a:stretch>
        </p:blipFill>
        <p:spPr>
          <a:xfrm>
            <a:off x="194471" y="1524000"/>
            <a:ext cx="4813525" cy="3620429"/>
          </a:xfrm>
          <a:prstGeom prst="rect">
            <a:avLst/>
          </a:prstGeom>
        </p:spPr>
      </p:pic>
      <p:pic>
        <p:nvPicPr>
          <p:cNvPr id="4" name="Picture 3">
            <a:extLst>
              <a:ext uri="{FF2B5EF4-FFF2-40B4-BE49-F238E27FC236}">
                <a16:creationId xmlns:a16="http://schemas.microsoft.com/office/drawing/2014/main" id="{B9FF094C-DD1A-0BAC-23F8-FAFF6D1F921E}"/>
              </a:ext>
            </a:extLst>
          </p:cNvPr>
          <p:cNvPicPr>
            <a:picLocks noChangeAspect="1"/>
          </p:cNvPicPr>
          <p:nvPr/>
        </p:nvPicPr>
        <p:blipFill>
          <a:blip r:embed="rId4"/>
          <a:stretch>
            <a:fillRect/>
          </a:stretch>
        </p:blipFill>
        <p:spPr>
          <a:xfrm>
            <a:off x="5124557" y="1524000"/>
            <a:ext cx="4777432" cy="3715780"/>
          </a:xfrm>
          <a:prstGeom prst="rect">
            <a:avLst/>
          </a:prstGeom>
        </p:spPr>
      </p:pic>
      <p:sp>
        <p:nvSpPr>
          <p:cNvPr id="5" name="Text Placeholder 4">
            <a:extLst>
              <a:ext uri="{FF2B5EF4-FFF2-40B4-BE49-F238E27FC236}">
                <a16:creationId xmlns:a16="http://schemas.microsoft.com/office/drawing/2014/main" id="{B12982EB-2DAF-D5DC-1516-B526D94B1968}"/>
              </a:ext>
            </a:extLst>
          </p:cNvPr>
          <p:cNvSpPr txBox="1">
            <a:spLocks/>
          </p:cNvSpPr>
          <p:nvPr/>
        </p:nvSpPr>
        <p:spPr>
          <a:xfrm>
            <a:off x="687309" y="5105400"/>
            <a:ext cx="8641373" cy="1219200"/>
          </a:xfrm>
          <a:prstGeom prst="rect">
            <a:avLst/>
          </a:prstGeom>
          <a:solidFill>
            <a:schemeClr val="bg1">
              <a:lumMod val="95000"/>
            </a:schemeClr>
          </a:solidFill>
          <a:ln w="3175">
            <a:solidFill>
              <a:schemeClr val="bg1">
                <a:lumMod val="75000"/>
              </a:schemeClr>
            </a:solidFill>
          </a:ln>
        </p:spPr>
        <p:txBody>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lvl="2" defTabSz="779173">
              <a:spcBef>
                <a:spcPts val="341"/>
              </a:spcBef>
              <a:buClr>
                <a:srgbClr val="7F7F7F"/>
              </a:buClr>
            </a:pPr>
            <a:r>
              <a:rPr lang="en-GB" sz="1400" dirty="0">
                <a:solidFill>
                  <a:srgbClr val="002060"/>
                </a:solidFill>
              </a:rPr>
              <a:t>We treat voter turnout, inequality, trade, and immigration as endogenous because predominant support for populist parties can affect these variables</a:t>
            </a:r>
          </a:p>
          <a:p>
            <a:pPr lvl="2" defTabSz="779173">
              <a:spcBef>
                <a:spcPts val="341"/>
              </a:spcBef>
              <a:buClr>
                <a:srgbClr val="7F7F7F"/>
              </a:buClr>
            </a:pPr>
            <a:r>
              <a:rPr lang="en-GB" sz="1400" dirty="0">
                <a:solidFill>
                  <a:srgbClr val="002060"/>
                </a:solidFill>
              </a:rPr>
              <a:t>Generally, confirm the baseline results. However, the statistical insignificance of estimated coefficients is caused by the fact that all limitations regarding the use of GMM discussed in the first Chapter unfortunately remain valid. </a:t>
            </a:r>
            <a:r>
              <a:rPr lang="en-ME" sz="1400" dirty="0">
                <a:solidFill>
                  <a:srgbClr val="002060"/>
                </a:solidFill>
              </a:rPr>
              <a:t> </a:t>
            </a:r>
            <a:r>
              <a:rPr lang="en-GB" sz="1400" dirty="0">
                <a:solidFill>
                  <a:srgbClr val="002060"/>
                </a:solidFill>
              </a:rPr>
              <a:t> </a:t>
            </a:r>
            <a:endParaRPr lang="sl-SI" sz="1400" b="1" dirty="0">
              <a:solidFill>
                <a:srgbClr val="002060"/>
              </a:solidFill>
            </a:endParaRPr>
          </a:p>
        </p:txBody>
      </p:sp>
      <p:sp>
        <p:nvSpPr>
          <p:cNvPr id="6" name="TextBox 5">
            <a:extLst>
              <a:ext uri="{FF2B5EF4-FFF2-40B4-BE49-F238E27FC236}">
                <a16:creationId xmlns:a16="http://schemas.microsoft.com/office/drawing/2014/main" id="{7DD829D5-D746-64D2-22C6-FFA937A09CDF}"/>
              </a:ext>
            </a:extLst>
          </p:cNvPr>
          <p:cNvSpPr txBox="1"/>
          <p:nvPr/>
        </p:nvSpPr>
        <p:spPr>
          <a:xfrm rot="10800000" flipV="1">
            <a:off x="-30090" y="1400889"/>
            <a:ext cx="4906890" cy="246221"/>
          </a:xfrm>
          <a:prstGeom prst="rect">
            <a:avLst/>
          </a:prstGeom>
          <a:solidFill>
            <a:schemeClr val="bg1"/>
          </a:solidFill>
        </p:spPr>
        <p:txBody>
          <a:bodyPr wrap="square">
            <a:spAutoFit/>
          </a:bodyPr>
          <a:lstStyle/>
          <a:p>
            <a:pPr algn="ctr"/>
            <a:r>
              <a:rPr lang="sl-SI" sz="1000" i="1" dirty="0">
                <a:effectLst/>
                <a:latin typeface="Times New Roman" panose="02020603050405020304" pitchFamily="18" charset="0"/>
                <a:ea typeface="Aptos" panose="020B0004020202020204" pitchFamily="34" charset="0"/>
                <a:cs typeface="Times New Roman" panose="02020603050405020304" pitchFamily="18" charset="0"/>
              </a:rPr>
              <a:t>Table A18:Robustness check GMM estimation - Drivers of left-wing populism</a:t>
            </a:r>
            <a:endParaRPr lang="en-ME" sz="1000" i="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48F9A203-B320-EC6C-DC00-44CD66A5819C}"/>
              </a:ext>
            </a:extLst>
          </p:cNvPr>
          <p:cNvSpPr txBox="1"/>
          <p:nvPr/>
        </p:nvSpPr>
        <p:spPr>
          <a:xfrm rot="10800000" flipV="1">
            <a:off x="4922910" y="1430178"/>
            <a:ext cx="4906890" cy="246221"/>
          </a:xfrm>
          <a:prstGeom prst="rect">
            <a:avLst/>
          </a:prstGeom>
          <a:solidFill>
            <a:schemeClr val="bg1"/>
          </a:solidFill>
        </p:spPr>
        <p:txBody>
          <a:bodyPr wrap="square">
            <a:spAutoFit/>
          </a:bodyPr>
          <a:lstStyle/>
          <a:p>
            <a:pPr algn="ctr"/>
            <a:r>
              <a:rPr lang="sl-SI" sz="1000" i="1" dirty="0">
                <a:effectLst/>
                <a:latin typeface="Times New Roman" panose="02020603050405020304" pitchFamily="18" charset="0"/>
                <a:ea typeface="Aptos" panose="020B0004020202020204" pitchFamily="34" charset="0"/>
                <a:cs typeface="Times New Roman" panose="02020603050405020304" pitchFamily="18" charset="0"/>
              </a:rPr>
              <a:t>Table A19:Robustness check GMM estimation - Drivers of right-wing populism</a:t>
            </a:r>
            <a:endParaRPr lang="en-ME" sz="1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009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7A58A-5BD5-D021-27F4-6EBABF6F94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8F9A2C-A129-BA58-A4C7-3BFBF79F8258}"/>
              </a:ext>
            </a:extLst>
          </p:cNvPr>
          <p:cNvSpPr>
            <a:spLocks noGrp="1"/>
          </p:cNvSpPr>
          <p:nvPr>
            <p:ph type="title"/>
          </p:nvPr>
        </p:nvSpPr>
        <p:spPr>
          <a:xfrm>
            <a:off x="194471" y="290512"/>
            <a:ext cx="9546429" cy="1081088"/>
          </a:xfrm>
        </p:spPr>
        <p:txBody>
          <a:bodyPr>
            <a:normAutofit/>
          </a:bodyPr>
          <a:lstStyle/>
          <a:p>
            <a:r>
              <a:rPr lang="en-ME" sz="2200" dirty="0"/>
              <a:t>Robustness analysis - Chapter 4</a:t>
            </a:r>
          </a:p>
        </p:txBody>
      </p:sp>
      <p:pic>
        <p:nvPicPr>
          <p:cNvPr id="5" name="Picture 4">
            <a:extLst>
              <a:ext uri="{FF2B5EF4-FFF2-40B4-BE49-F238E27FC236}">
                <a16:creationId xmlns:a16="http://schemas.microsoft.com/office/drawing/2014/main" id="{CD7BBDB8-C325-AA8D-E446-3D6B91CE0889}"/>
              </a:ext>
            </a:extLst>
          </p:cNvPr>
          <p:cNvPicPr>
            <a:picLocks noChangeAspect="1"/>
          </p:cNvPicPr>
          <p:nvPr/>
        </p:nvPicPr>
        <p:blipFill>
          <a:blip r:embed="rId3"/>
          <a:stretch>
            <a:fillRect/>
          </a:stretch>
        </p:blipFill>
        <p:spPr>
          <a:xfrm>
            <a:off x="194471" y="1524000"/>
            <a:ext cx="4758529" cy="3629904"/>
          </a:xfrm>
          <a:prstGeom prst="rect">
            <a:avLst/>
          </a:prstGeom>
        </p:spPr>
      </p:pic>
      <p:pic>
        <p:nvPicPr>
          <p:cNvPr id="6" name="Picture 5">
            <a:extLst>
              <a:ext uri="{FF2B5EF4-FFF2-40B4-BE49-F238E27FC236}">
                <a16:creationId xmlns:a16="http://schemas.microsoft.com/office/drawing/2014/main" id="{3E71F415-A109-2F66-0BC1-17114CAD614C}"/>
              </a:ext>
            </a:extLst>
          </p:cNvPr>
          <p:cNvPicPr>
            <a:picLocks noChangeAspect="1"/>
          </p:cNvPicPr>
          <p:nvPr/>
        </p:nvPicPr>
        <p:blipFill>
          <a:blip r:embed="rId4"/>
          <a:stretch>
            <a:fillRect/>
          </a:stretch>
        </p:blipFill>
        <p:spPr>
          <a:xfrm>
            <a:off x="5018466" y="1524000"/>
            <a:ext cx="4758529" cy="3629904"/>
          </a:xfrm>
          <a:prstGeom prst="rect">
            <a:avLst/>
          </a:prstGeom>
        </p:spPr>
      </p:pic>
      <p:sp>
        <p:nvSpPr>
          <p:cNvPr id="7" name="Text Placeholder 4">
            <a:extLst>
              <a:ext uri="{FF2B5EF4-FFF2-40B4-BE49-F238E27FC236}">
                <a16:creationId xmlns:a16="http://schemas.microsoft.com/office/drawing/2014/main" id="{D1A03DD6-94D4-287D-7531-7376B1141341}"/>
              </a:ext>
            </a:extLst>
          </p:cNvPr>
          <p:cNvSpPr txBox="1">
            <a:spLocks/>
          </p:cNvSpPr>
          <p:nvPr/>
        </p:nvSpPr>
        <p:spPr>
          <a:xfrm>
            <a:off x="687309" y="5105400"/>
            <a:ext cx="8641373" cy="1447800"/>
          </a:xfrm>
          <a:prstGeom prst="rect">
            <a:avLst/>
          </a:prstGeom>
          <a:solidFill>
            <a:schemeClr val="bg1">
              <a:lumMod val="95000"/>
            </a:schemeClr>
          </a:solidFill>
          <a:ln w="3175">
            <a:solidFill>
              <a:schemeClr val="bg1">
                <a:lumMod val="75000"/>
              </a:schemeClr>
            </a:solidFill>
          </a:ln>
        </p:spPr>
        <p:txBody>
          <a:bodyPr/>
          <a:lstStyle>
            <a:lvl1pPr marL="0" indent="0" algn="l" defTabSz="914400" rtl="0" eaLnBrk="1" latinLnBrk="0" hangingPunct="1">
              <a:spcBef>
                <a:spcPts val="400"/>
              </a:spcBef>
              <a:buFontTx/>
              <a:buNone/>
              <a:defRPr lang="en-US" sz="1200" b="0" kern="1200" dirty="0" smtClean="0">
                <a:solidFill>
                  <a:schemeClr val="tx2"/>
                </a:solidFill>
                <a:latin typeface="Arial" panose="020B0604020202020204" pitchFamily="34" charset="0"/>
                <a:ea typeface="+mn-ea"/>
                <a:cs typeface="Arial" pitchFamily="34" charset="0"/>
              </a:defRPr>
            </a:lvl1pPr>
            <a:lvl2pPr marL="0" indent="0" algn="l" defTabSz="914400" rtl="0" eaLnBrk="1" latinLnBrk="0" hangingPunct="1">
              <a:spcBef>
                <a:spcPts val="400"/>
              </a:spcBef>
              <a:buFont typeface="Arial" panose="020B0604020202020204" pitchFamily="34" charset="0"/>
              <a:buNone/>
              <a:tabLst/>
              <a:defRPr sz="1050" kern="1200">
                <a:solidFill>
                  <a:schemeClr val="tx1"/>
                </a:solidFill>
                <a:latin typeface="Arial" panose="020B0604020202020204" pitchFamily="34" charset="0"/>
                <a:ea typeface="+mn-ea"/>
                <a:cs typeface="+mn-cs"/>
              </a:defRPr>
            </a:lvl2pPr>
            <a:lvl3pPr marL="171450" indent="-171450" algn="l" defTabSz="914400" rtl="0" eaLnBrk="1" latinLnBrk="0" hangingPunct="1">
              <a:spcBef>
                <a:spcPts val="400"/>
              </a:spcBef>
              <a:buClr>
                <a:schemeClr val="accent6"/>
              </a:buClr>
              <a:buFont typeface="Arial" panose="020B0604020202020204" pitchFamily="34" charset="0"/>
              <a:buChar char="•"/>
              <a:defRPr lang="en-US" sz="1050" kern="1200" dirty="0" smtClean="0">
                <a:solidFill>
                  <a:schemeClr val="tx1"/>
                </a:solidFill>
                <a:latin typeface="Arial" panose="020B0604020202020204" pitchFamily="34" charset="0"/>
                <a:ea typeface="+mn-ea"/>
                <a:cs typeface="+mn-cs"/>
              </a:defRPr>
            </a:lvl3pPr>
            <a:lvl4pPr marL="360363" indent="-180975" algn="l" defTabSz="914400" rtl="0" eaLnBrk="1" latinLnBrk="0" hangingPunct="1">
              <a:spcBef>
                <a:spcPts val="400"/>
              </a:spcBef>
              <a:buClr>
                <a:schemeClr val="accent6"/>
              </a:buClr>
              <a:buFont typeface="Symbol" panose="05050102010706020507" pitchFamily="18" charset="2"/>
              <a:buChar char=""/>
              <a:defRPr lang="en-US" sz="1050" kern="1200" dirty="0" smtClean="0">
                <a:solidFill>
                  <a:schemeClr val="tx1"/>
                </a:solidFill>
                <a:latin typeface="Arial" panose="020B0604020202020204" pitchFamily="34" charset="0"/>
                <a:ea typeface="+mn-ea"/>
                <a:cs typeface="+mn-cs"/>
              </a:defRPr>
            </a:lvl4pPr>
            <a:lvl5pPr marL="539750" indent="-179388" algn="l" defTabSz="914400" rtl="0" eaLnBrk="1" latinLnBrk="0" hangingPunct="1">
              <a:spcBef>
                <a:spcPts val="400"/>
              </a:spcBef>
              <a:buClr>
                <a:schemeClr val="accent6"/>
              </a:buClr>
              <a:buFont typeface="Symbol" panose="05050102010706020507" pitchFamily="18" charset="2"/>
              <a:buChar char="-"/>
              <a:defRPr lang="en-GB" sz="1050" kern="1200" baseline="0" dirty="0">
                <a:solidFill>
                  <a:schemeClr val="tx1"/>
                </a:solidFill>
                <a:latin typeface="Arial" panose="020B0604020202020204" pitchFamily="34" charset="0"/>
                <a:ea typeface="+mn-ea"/>
                <a:cs typeface="+mn-cs"/>
              </a:defRPr>
            </a:lvl5pPr>
            <a:lvl6pPr marL="719138"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6pPr>
            <a:lvl7pPr marL="900113" indent="-180975"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7pPr>
            <a:lvl8pPr marL="1079500" indent="-179388" algn="l" defTabSz="914400" rtl="0" eaLnBrk="1" latinLnBrk="0" hangingPunct="1">
              <a:spcBef>
                <a:spcPts val="400"/>
              </a:spcBef>
              <a:buClr>
                <a:schemeClr val="accent6"/>
              </a:buClr>
              <a:buFont typeface="Symbol" panose="05050102010706020507" pitchFamily="18" charset="2"/>
              <a:buChar char="-"/>
              <a:defRPr sz="1050" kern="1200">
                <a:solidFill>
                  <a:schemeClr val="tx1"/>
                </a:solidFill>
                <a:latin typeface="+mn-lt"/>
                <a:ea typeface="+mn-ea"/>
                <a:cs typeface="+mn-cs"/>
              </a:defRPr>
            </a:lvl8pPr>
            <a:lvl9pPr marL="1258888" indent="-179388" algn="l" defTabSz="914400" rtl="0" eaLnBrk="1" latinLnBrk="0" hangingPunct="1">
              <a:spcBef>
                <a:spcPts val="400"/>
              </a:spcBef>
              <a:buClr>
                <a:schemeClr val="accent6"/>
              </a:buClr>
              <a:buFont typeface="Symbol" panose="05050102010706020507" pitchFamily="18" charset="2"/>
              <a:buChar char="-"/>
              <a:tabLst/>
              <a:defRPr sz="1050" kern="1200">
                <a:solidFill>
                  <a:schemeClr val="tx1"/>
                </a:solidFill>
                <a:latin typeface="+mn-lt"/>
                <a:ea typeface="+mn-ea"/>
                <a:cs typeface="+mn-cs"/>
              </a:defRPr>
            </a:lvl9pPr>
          </a:lstStyle>
          <a:p>
            <a:pPr lvl="2" defTabSz="779173">
              <a:spcBef>
                <a:spcPts val="341"/>
              </a:spcBef>
              <a:buClr>
                <a:srgbClr val="7F7F7F"/>
              </a:buClr>
            </a:pPr>
            <a:r>
              <a:rPr lang="en-GB" sz="1400" dirty="0">
                <a:solidFill>
                  <a:srgbClr val="002060"/>
                </a:solidFill>
              </a:rPr>
              <a:t>Despite a substantial reduction in panel size, reflected by an almost fourfold decrease in the number of observations, our key results remain robust.</a:t>
            </a:r>
          </a:p>
          <a:p>
            <a:pPr lvl="2" defTabSz="779173">
              <a:spcBef>
                <a:spcPts val="341"/>
              </a:spcBef>
              <a:buClr>
                <a:srgbClr val="7F7F7F"/>
              </a:buClr>
            </a:pPr>
            <a:r>
              <a:rPr lang="en-GB" sz="1400" dirty="0">
                <a:solidFill>
                  <a:srgbClr val="002060"/>
                </a:solidFill>
              </a:rPr>
              <a:t>Although the immigration variable loses statistical significance in nearly all model specifications, largely due to the reduced sample size and the resulting loss of degrees of freedom, the estimated coefficients pertaining to foreign-born population still exhibit the expected sign in models estimating the vote share for both sides of the political spectrum.</a:t>
            </a:r>
            <a:endParaRPr lang="en-ME" sz="1400" dirty="0">
              <a:solidFill>
                <a:srgbClr val="002060"/>
              </a:solidFill>
            </a:endParaRPr>
          </a:p>
          <a:p>
            <a:pPr lvl="2" defTabSz="779173">
              <a:spcBef>
                <a:spcPts val="341"/>
              </a:spcBef>
              <a:buClr>
                <a:srgbClr val="7F7F7F"/>
              </a:buClr>
            </a:pPr>
            <a:r>
              <a:rPr lang="en-GB" sz="1400" dirty="0">
                <a:solidFill>
                  <a:srgbClr val="002060"/>
                </a:solidFill>
              </a:rPr>
              <a:t> </a:t>
            </a:r>
            <a:endParaRPr lang="sl-SI" sz="1400" b="1" dirty="0">
              <a:solidFill>
                <a:srgbClr val="002060"/>
              </a:solidFill>
            </a:endParaRPr>
          </a:p>
        </p:txBody>
      </p:sp>
      <p:sp>
        <p:nvSpPr>
          <p:cNvPr id="3" name="TextBox 2">
            <a:extLst>
              <a:ext uri="{FF2B5EF4-FFF2-40B4-BE49-F238E27FC236}">
                <a16:creationId xmlns:a16="http://schemas.microsoft.com/office/drawing/2014/main" id="{5AA8CB81-D301-4A08-89AA-7CFC4D763CA7}"/>
              </a:ext>
            </a:extLst>
          </p:cNvPr>
          <p:cNvSpPr txBox="1"/>
          <p:nvPr/>
        </p:nvSpPr>
        <p:spPr>
          <a:xfrm rot="10800000" flipV="1">
            <a:off x="46110" y="1431266"/>
            <a:ext cx="4906890" cy="363736"/>
          </a:xfrm>
          <a:prstGeom prst="rect">
            <a:avLst/>
          </a:prstGeom>
          <a:solidFill>
            <a:schemeClr val="bg1"/>
          </a:solidFill>
        </p:spPr>
        <p:txBody>
          <a:bodyPr wrap="square">
            <a:spAutoFit/>
          </a:bodyPr>
          <a:lstStyle/>
          <a:p>
            <a:pPr algn="ctr"/>
            <a:r>
              <a:rPr lang="sl-SI" sz="1000" i="1" dirty="0">
                <a:effectLst/>
                <a:latin typeface="Times New Roman" panose="02020603050405020304" pitchFamily="18" charset="0"/>
                <a:ea typeface="Aptos" panose="020B0004020202020204" pitchFamily="34" charset="0"/>
                <a:cs typeface="Times New Roman" panose="02020603050405020304" pitchFamily="18" charset="0"/>
              </a:rPr>
              <a:t>Table A20: Robustness check (drivers of left-wing populism) - controlling for the effect of election year</a:t>
            </a:r>
            <a:endParaRPr lang="en-ME" sz="1000" i="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C69C557-FB78-396C-9962-A8A405336D57}"/>
              </a:ext>
            </a:extLst>
          </p:cNvPr>
          <p:cNvSpPr txBox="1"/>
          <p:nvPr/>
        </p:nvSpPr>
        <p:spPr>
          <a:xfrm rot="10800000" flipV="1">
            <a:off x="4922910" y="1429614"/>
            <a:ext cx="4906890" cy="400110"/>
          </a:xfrm>
          <a:prstGeom prst="rect">
            <a:avLst/>
          </a:prstGeom>
          <a:solidFill>
            <a:schemeClr val="bg1"/>
          </a:solidFill>
        </p:spPr>
        <p:txBody>
          <a:bodyPr wrap="square">
            <a:spAutoFit/>
          </a:bodyPr>
          <a:lstStyle/>
          <a:p>
            <a:pPr algn="ctr"/>
            <a:r>
              <a:rPr lang="sl-SI" sz="1000" i="1" dirty="0">
                <a:effectLst/>
                <a:latin typeface="Times New Roman" panose="02020603050405020304" pitchFamily="18" charset="0"/>
                <a:ea typeface="Aptos" panose="020B0004020202020204" pitchFamily="34" charset="0"/>
                <a:cs typeface="Times New Roman" panose="02020603050405020304" pitchFamily="18" charset="0"/>
              </a:rPr>
              <a:t>Table A21: Robustness check (drivers of left-wing populism) - controlling for the effect of election year</a:t>
            </a:r>
            <a:endParaRPr lang="en-ME" sz="1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395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SHPNAME" val="DRAFT"/>
</p:tagLst>
</file>

<file path=ppt/theme/theme1.xml><?xml version="1.0" encoding="utf-8"?>
<a:theme xmlns:a="http://schemas.openxmlformats.org/drawingml/2006/main" name="2_Grant Thornton UK_Report Template">
  <a:themeElements>
    <a:clrScheme name="GT template">
      <a:dk1>
        <a:srgbClr val="262626"/>
      </a:dk1>
      <a:lt1>
        <a:sysClr val="window" lastClr="FFFFFF"/>
      </a:lt1>
      <a:dk2>
        <a:srgbClr val="4F2D7F"/>
      </a:dk2>
      <a:lt2>
        <a:srgbClr val="009B76"/>
      </a:lt2>
      <a:accent1>
        <a:srgbClr val="C30045"/>
      </a:accent1>
      <a:accent2>
        <a:srgbClr val="EAAB00"/>
      </a:accent2>
      <a:accent3>
        <a:srgbClr val="7AB800"/>
      </a:accent3>
      <a:accent4>
        <a:srgbClr val="006D55"/>
      </a:accent4>
      <a:accent5>
        <a:srgbClr val="E7DED0"/>
      </a:accent5>
      <a:accent6>
        <a:srgbClr val="7F7F7F"/>
      </a:accent6>
      <a:hlink>
        <a:srgbClr val="009B76"/>
      </a:hlink>
      <a:folHlink>
        <a:srgbClr val="4F2D7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6350">
          <a:noFill/>
        </a:ln>
      </a:spPr>
      <a:bodyPr lIns="54000" tIns="54000" rIns="54000" bIns="54000" rtlCol="0" anchor="ctr"/>
      <a:lstStyle>
        <a:defPPr algn="ctr">
          <a:defRPr sz="800" dirty="0" err="1" smtClean="0">
            <a:solidFill>
              <a:schemeClr val="bg1"/>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000" tIns="54000" rIns="54000" bIns="54000" rtlCol="0">
        <a:spAutoFit/>
      </a:bodyPr>
      <a:lstStyle>
        <a:defPPr>
          <a:defRPr sz="1050" dirty="0" err="1" smtClean="0"/>
        </a:defPPr>
      </a:lstStyle>
    </a:txDef>
  </a:objectDefaults>
  <a:extraClrSchemeLst/>
  <a:extLst>
    <a:ext uri="{05A4C25C-085E-4340-85A3-A5531E510DB2}">
      <thm15:themeFamily xmlns:thm15="http://schemas.microsoft.com/office/thememl/2012/main" name="Grant Thornton UK_TAS Report Template.potx" id="{6CC868C9-3775-41A2-8A24-E49F9A1A7872}" vid="{4C826942-B075-4314-BF66-3E034A697713}"/>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ettings xmlns="http://hamilton-brown.com/office">
  <HB.PowerPoint.Services.SaveTasks.TemplateTargetSettings xmlns="">{"ActiveTarget":{"$type":"HB.PowerPoint.Services.SaveTasks.PresentationTemplateSaveTarget, HB.PowerPoint.Services","Tasks":{"$type":"System.Collections.Generic.HashSet`1[[System.Type, mscorlib]], System.Core","$values":["HB.PowerPoint.Services.SaveTasks.SaveFields, HB.PowerPoint.Services, Version=1.0.0.0, Culture=neutral, PublicKeyToken=null"]}}}</HB.PowerPoint.Services.SaveTasks.TemplateTargetSettings>
  <HB.PowerPoint.Services.LiveObjects.PresentationLiveShapes xmlns="">{"Shapes":[],"Components":{}}</HB.PowerPoint.Services.LiveObjects.PresentationLiveShapes>
  <HB.PowerPoint.Services.Templates.Fields.PresentationTemplateFields xmlns="">{"TemplateFields":[],"TemplateFieldRangeInfo":[]}</HB.PowerPoint.Services.Templates.Fields.PresentationTemplateFields>
</Settings>
</file>

<file path=customXml/itemProps1.xml><?xml version="1.0" encoding="utf-8"?>
<ds:datastoreItem xmlns:ds="http://schemas.openxmlformats.org/officeDocument/2006/customXml" ds:itemID="{4A6D3A0E-F3E1-4148-9F31-3D59E4423A67}">
  <ds:schemaRefs>
    <ds:schemaRef ds:uri="http://hamilton-brown.com/office"/>
    <ds:schemaRef ds:uri=""/>
  </ds:schemaRefs>
</ds:datastoreItem>
</file>

<file path=docProps/app.xml><?xml version="1.0" encoding="utf-8"?>
<Properties xmlns="http://schemas.openxmlformats.org/officeDocument/2006/extended-properties" xmlns:vt="http://schemas.openxmlformats.org/officeDocument/2006/docPropsVTypes">
  <Template>Grant Thornton UK_TAS Report Template</Template>
  <TotalTime>493375</TotalTime>
  <Words>4043</Words>
  <Application>Microsoft Macintosh PowerPoint</Application>
  <PresentationFormat>A4 Paper (210x297 mm)</PresentationFormat>
  <Paragraphs>488</Paragraphs>
  <Slides>39</Slides>
  <Notes>37</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39</vt:i4>
      </vt:variant>
    </vt:vector>
  </HeadingPairs>
  <TitlesOfParts>
    <vt:vector size="51" baseType="lpstr">
      <vt:lpstr>Aptos</vt:lpstr>
      <vt:lpstr>Arial</vt:lpstr>
      <vt:lpstr>Arial Narrow</vt:lpstr>
      <vt:lpstr>Calibri</vt:lpstr>
      <vt:lpstr>Calibri Light</vt:lpstr>
      <vt:lpstr>Cambria Math</vt:lpstr>
      <vt:lpstr>Symbol</vt:lpstr>
      <vt:lpstr>Times New Roman</vt:lpstr>
      <vt:lpstr>2_Grant Thornton UK_Report Template</vt:lpstr>
      <vt:lpstr>Custom Design</vt:lpstr>
      <vt:lpstr>1_Custom Design</vt:lpstr>
      <vt:lpstr>2_Custom Design</vt:lpstr>
      <vt:lpstr>CAUSES AND CONSEQUENCES OF RISING INCOME INEQUALITY IN ADVANCED ECONOMIES</vt:lpstr>
      <vt:lpstr>PRESENTATION OUTLINE</vt:lpstr>
      <vt:lpstr>PRESENTATION OUTLINE</vt:lpstr>
      <vt:lpstr>Motivation</vt:lpstr>
      <vt:lpstr>PRESENTATION OUTLINE</vt:lpstr>
      <vt:lpstr>Research gap and aims </vt:lpstr>
      <vt:lpstr>Research gap and aims </vt:lpstr>
      <vt:lpstr>PRESENTATION OUTLINE</vt:lpstr>
      <vt:lpstr>Chapter 2 – Data and methodology </vt:lpstr>
      <vt:lpstr>Chapter 2 - Results and contribution</vt:lpstr>
      <vt:lpstr>Chapter 2 - Results and contribution</vt:lpstr>
      <vt:lpstr>Chapter 3 – Data and methodology </vt:lpstr>
      <vt:lpstr>Chapter 3 - Results and contribution</vt:lpstr>
      <vt:lpstr>Chapter 3 - Results and contribution</vt:lpstr>
      <vt:lpstr>Chapter 3 - Results and contribution</vt:lpstr>
      <vt:lpstr>Chapter 4 – Data and methodology </vt:lpstr>
      <vt:lpstr>Chapter 4 – Data and methodology </vt:lpstr>
      <vt:lpstr>Chapter 4 - Results and contribution</vt:lpstr>
      <vt:lpstr>Chapter 4 - Results and contribution</vt:lpstr>
      <vt:lpstr>Chapter 4 - Results and contribution</vt:lpstr>
      <vt:lpstr>Contribution to the literature </vt:lpstr>
      <vt:lpstr>PRESENTATION OUTLINE</vt:lpstr>
      <vt:lpstr>Policy implications</vt:lpstr>
      <vt:lpstr>PRESENTATION OUTLINE</vt:lpstr>
      <vt:lpstr>Further research and limitations </vt:lpstr>
      <vt:lpstr>PowerPoint Presentation</vt:lpstr>
      <vt:lpstr>Supplementary analysis – Chapter 2</vt:lpstr>
      <vt:lpstr>Robustness analysis - Chapter 2</vt:lpstr>
      <vt:lpstr>Robustness analysis - Chapter 2</vt:lpstr>
      <vt:lpstr>Robustness analysis - Chapter 2</vt:lpstr>
      <vt:lpstr>Robustness analysis - Chapter 2</vt:lpstr>
      <vt:lpstr>Robustness analysis - Chapter 3</vt:lpstr>
      <vt:lpstr>Additional analysis - Chapter 4</vt:lpstr>
      <vt:lpstr>Additional analysis - Chapter 4</vt:lpstr>
      <vt:lpstr>Additional analysis - Chapter 4 </vt:lpstr>
      <vt:lpstr>Robustness analysis - Chapter 4</vt:lpstr>
      <vt:lpstr>Robustness analysis - Chapter 4</vt:lpstr>
      <vt:lpstr>Robustness analysis - Chapter 4</vt:lpstr>
      <vt:lpstr>Robustness analysis - Chapter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JD1</dc:creator>
  <cp:keywords> [SEC=BEZ OZNAKE TAJNOSTI]</cp:keywords>
  <cp:lastModifiedBy>danijela lazovic</cp:lastModifiedBy>
  <cp:revision>1094</cp:revision>
  <cp:lastPrinted>2015-06-17T15:13:26Z</cp:lastPrinted>
  <dcterms:created xsi:type="dcterms:W3CDTF">2019-01-22T17:07:37Z</dcterms:created>
  <dcterms:modified xsi:type="dcterms:W3CDTF">2026-05-01T17:07:42Z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M_ProtectiveMarkingImage_Header">
    <vt:lpwstr>C:\Program Files\Common Files\janusNET Shared\janusSEAL\Images\DocumentSlashBlue.png</vt:lpwstr>
  </property>
  <property fmtid="{D5CDD505-2E9C-101B-9397-08002B2CF9AE}" pid="3" name="PM_Caveats_Count">
    <vt:lpwstr>0</vt:lpwstr>
  </property>
  <property fmtid="{D5CDD505-2E9C-101B-9397-08002B2CF9AE}" pid="4" name="PM_DisplayValueSecClassificationWithQualifier">
    <vt:lpwstr>BEZ OZNAKE TAJNOSTI</vt:lpwstr>
  </property>
  <property fmtid="{D5CDD505-2E9C-101B-9397-08002B2CF9AE}" pid="5" name="PM_Qualifier">
    <vt:lpwstr/>
  </property>
  <property fmtid="{D5CDD505-2E9C-101B-9397-08002B2CF9AE}" pid="6" name="PM_SecurityClassification">
    <vt:lpwstr>BEZ OZNAKE TAJNOSTI</vt:lpwstr>
  </property>
  <property fmtid="{D5CDD505-2E9C-101B-9397-08002B2CF9AE}" pid="7" name="PM_InsertionValue">
    <vt:lpwstr>BEZ OZNAKE TAJNOSTI</vt:lpwstr>
  </property>
  <property fmtid="{D5CDD505-2E9C-101B-9397-08002B2CF9AE}" pid="8" name="PM_Originating_FileId">
    <vt:lpwstr>387ECF5BCAEB467D9C2B9465D6AE2363</vt:lpwstr>
  </property>
  <property fmtid="{D5CDD505-2E9C-101B-9397-08002B2CF9AE}" pid="9" name="PM_ProtectiveMarkingValue_Footer">
    <vt:lpwstr>BEZ OZNAKE TAJNOSTI</vt:lpwstr>
  </property>
  <property fmtid="{D5CDD505-2E9C-101B-9397-08002B2CF9AE}" pid="10" name="PM_Originator_Hash_SHA1">
    <vt:lpwstr>70D408C2CA27E0023BB7BB58CBFB32E4973973DB</vt:lpwstr>
  </property>
  <property fmtid="{D5CDD505-2E9C-101B-9397-08002B2CF9AE}" pid="11" name="PM_OriginationTimeStamp">
    <vt:lpwstr>2025-05-28T10:41:00Z</vt:lpwstr>
  </property>
  <property fmtid="{D5CDD505-2E9C-101B-9397-08002B2CF9AE}" pid="12" name="PM_ProtectiveMarkingValue_Header">
    <vt:lpwstr>BEZ OZNAKE TAJNOSTI</vt:lpwstr>
  </property>
  <property fmtid="{D5CDD505-2E9C-101B-9397-08002B2CF9AE}" pid="13" name="PM_ProtectiveMarkingImage_Footer">
    <vt:lpwstr>C:\Program Files\Common Files\janusNET Shared\janusSEAL\Images\DocumentSlashBlue.png</vt:lpwstr>
  </property>
  <property fmtid="{D5CDD505-2E9C-101B-9397-08002B2CF9AE}" pid="14" name="PM_Namespace">
    <vt:lpwstr>2021.1.cbcg.me</vt:lpwstr>
  </property>
  <property fmtid="{D5CDD505-2E9C-101B-9397-08002B2CF9AE}" pid="15" name="PM_Version">
    <vt:lpwstr>2005.6</vt:lpwstr>
  </property>
  <property fmtid="{D5CDD505-2E9C-101B-9397-08002B2CF9AE}" pid="16" name="PM_Note">
    <vt:lpwstr/>
  </property>
  <property fmtid="{D5CDD505-2E9C-101B-9397-08002B2CF9AE}" pid="17" name="PM_Markers">
    <vt:lpwstr/>
  </property>
  <property fmtid="{D5CDD505-2E9C-101B-9397-08002B2CF9AE}" pid="18" name="PM_Hash_Version">
    <vt:lpwstr>2018.0</vt:lpwstr>
  </property>
  <property fmtid="{D5CDD505-2E9C-101B-9397-08002B2CF9AE}" pid="19" name="PM_Hash_Salt_Prev">
    <vt:lpwstr>1AC40F8BDCF58C6F7C995F029B77F851</vt:lpwstr>
  </property>
  <property fmtid="{D5CDD505-2E9C-101B-9397-08002B2CF9AE}" pid="20" name="PM_Hash_Salt">
    <vt:lpwstr>1AC40F8BDCF58C6F7C995F029B77F851</vt:lpwstr>
  </property>
  <property fmtid="{D5CDD505-2E9C-101B-9397-08002B2CF9AE}" pid="21" name="PM_Hash_SHA1">
    <vt:lpwstr>FE4AF2A703A6D6B262C404625CA85FA27B384A0A</vt:lpwstr>
  </property>
  <property fmtid="{D5CDD505-2E9C-101B-9397-08002B2CF9AE}" pid="22" name="PM_PrintOutPlacement_PPT">
    <vt:lpwstr/>
  </property>
</Properties>
</file>