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91" r:id="rId23"/>
    <p:sldId id="277" r:id="rId24"/>
    <p:sldId id="292" r:id="rId25"/>
    <p:sldId id="278" r:id="rId26"/>
    <p:sldId id="279" r:id="rId27"/>
    <p:sldId id="280" r:id="rId28"/>
    <p:sldId id="296" r:id="rId29"/>
    <p:sldId id="281" r:id="rId30"/>
    <p:sldId id="282" r:id="rId31"/>
    <p:sldId id="294" r:id="rId32"/>
    <p:sldId id="297" r:id="rId33"/>
    <p:sldId id="288" r:id="rId34"/>
    <p:sldId id="285" r:id="rId35"/>
    <p:sldId id="290" r:id="rId36"/>
    <p:sldId id="298" r:id="rId37"/>
    <p:sldId id="286" r:id="rId38"/>
    <p:sldId id="287" r:id="rId39"/>
    <p:sldId id="299" r:id="rId40"/>
    <p:sldId id="289" r:id="rId4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48"/>
    <a:srgbClr val="003264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F1E9AE-9377-8E47-9DE4-299EFAF7158E}" v="15" dt="2026-05-13T17:47:10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98"/>
    <p:restoredTop sz="94610"/>
  </p:normalViewPr>
  <p:slideViewPr>
    <p:cSldViewPr snapToGrid="0" snapToObjects="1">
      <p:cViewPr varScale="1">
        <p:scale>
          <a:sx n="134" d="100"/>
          <a:sy n="134" d="100"/>
        </p:scale>
        <p:origin x="120" y="4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Skrinjar" userId="e5a7083103feb898" providerId="LiveId" clId="{56F3CF4D-8EE8-52A6-9661-731A950EF1F5}"/>
    <pc:docChg chg="undo custSel addSld delSld modSld sldOrd">
      <pc:chgData name="Dan Skrinjar" userId="e5a7083103feb898" providerId="LiveId" clId="{56F3CF4D-8EE8-52A6-9661-731A950EF1F5}" dt="2026-05-13T17:47:16.865" v="157"/>
      <pc:docMkLst>
        <pc:docMk/>
      </pc:docMkLst>
      <pc:sldChg chg="addSp modSp">
        <pc:chgData name="Dan Skrinjar" userId="e5a7083103feb898" providerId="LiveId" clId="{56F3CF4D-8EE8-52A6-9661-731A950EF1F5}" dt="2026-05-13T17:42:27.971" v="113" actId="1076"/>
        <pc:sldMkLst>
          <pc:docMk/>
          <pc:sldMk cId="0" sldId="259"/>
        </pc:sldMkLst>
        <pc:picChg chg="add mod">
          <ac:chgData name="Dan Skrinjar" userId="e5a7083103feb898" providerId="LiveId" clId="{56F3CF4D-8EE8-52A6-9661-731A950EF1F5}" dt="2026-05-13T17:42:27.971" v="113" actId="1076"/>
          <ac:picMkLst>
            <pc:docMk/>
            <pc:sldMk cId="0" sldId="259"/>
            <ac:picMk id="7" creationId="{29E177A4-627A-CC8E-523C-CFD03E277856}"/>
          </ac:picMkLst>
        </pc:picChg>
      </pc:sldChg>
      <pc:sldChg chg="modSp mod">
        <pc:chgData name="Dan Skrinjar" userId="e5a7083103feb898" providerId="LiveId" clId="{56F3CF4D-8EE8-52A6-9661-731A950EF1F5}" dt="2026-05-13T17:25:40.533" v="11"/>
        <pc:sldMkLst>
          <pc:docMk/>
          <pc:sldMk cId="0" sldId="278"/>
        </pc:sldMkLst>
        <pc:spChg chg="mod">
          <ac:chgData name="Dan Skrinjar" userId="e5a7083103feb898" providerId="LiveId" clId="{56F3CF4D-8EE8-52A6-9661-731A950EF1F5}" dt="2026-05-13T17:24:53.780" v="3"/>
          <ac:spMkLst>
            <pc:docMk/>
            <pc:sldMk cId="0" sldId="278"/>
            <ac:spMk id="13" creationId="{00000000-0000-0000-0000-000000000000}"/>
          </ac:spMkLst>
        </pc:spChg>
        <pc:spChg chg="mod">
          <ac:chgData name="Dan Skrinjar" userId="e5a7083103feb898" providerId="LiveId" clId="{56F3CF4D-8EE8-52A6-9661-731A950EF1F5}" dt="2026-05-13T17:25:40.533" v="11"/>
          <ac:spMkLst>
            <pc:docMk/>
            <pc:sldMk cId="0" sldId="278"/>
            <ac:spMk id="17" creationId="{00000000-0000-0000-0000-000000000000}"/>
          </ac:spMkLst>
        </pc:spChg>
      </pc:sldChg>
      <pc:sldChg chg="addSp delSp modSp mod">
        <pc:chgData name="Dan Skrinjar" userId="e5a7083103feb898" providerId="LiveId" clId="{56F3CF4D-8EE8-52A6-9661-731A950EF1F5}" dt="2026-05-13T17:29:38.157" v="25" actId="1076"/>
        <pc:sldMkLst>
          <pc:docMk/>
          <pc:sldMk cId="0" sldId="280"/>
        </pc:sldMkLst>
        <pc:spChg chg="mod">
          <ac:chgData name="Dan Skrinjar" userId="e5a7083103feb898" providerId="LiveId" clId="{56F3CF4D-8EE8-52A6-9661-731A950EF1F5}" dt="2026-05-13T17:29:38.157" v="25" actId="1076"/>
          <ac:spMkLst>
            <pc:docMk/>
            <pc:sldMk cId="0" sldId="280"/>
            <ac:spMk id="2" creationId="{00000000-0000-0000-0000-000000000000}"/>
          </ac:spMkLst>
        </pc:spChg>
        <pc:spChg chg="del">
          <ac:chgData name="Dan Skrinjar" userId="e5a7083103feb898" providerId="LiveId" clId="{56F3CF4D-8EE8-52A6-9661-731A950EF1F5}" dt="2026-05-13T17:28:56.961" v="19" actId="478"/>
          <ac:spMkLst>
            <pc:docMk/>
            <pc:sldMk cId="0" sldId="280"/>
            <ac:spMk id="9" creationId="{00000000-0000-0000-0000-000000000000}"/>
          </ac:spMkLst>
        </pc:spChg>
        <pc:picChg chg="add mod">
          <ac:chgData name="Dan Skrinjar" userId="e5a7083103feb898" providerId="LiveId" clId="{56F3CF4D-8EE8-52A6-9661-731A950EF1F5}" dt="2026-05-13T17:28:07.207" v="18" actId="1076"/>
          <ac:picMkLst>
            <pc:docMk/>
            <pc:sldMk cId="0" sldId="280"/>
            <ac:picMk id="6" creationId="{9CB1ACFC-1B22-2077-B25C-1639D83FC771}"/>
          </ac:picMkLst>
        </pc:picChg>
        <pc:picChg chg="del">
          <ac:chgData name="Dan Skrinjar" userId="e5a7083103feb898" providerId="LiveId" clId="{56F3CF4D-8EE8-52A6-9661-731A950EF1F5}" dt="2026-05-13T17:26:29.105" v="13" actId="478"/>
          <ac:picMkLst>
            <pc:docMk/>
            <pc:sldMk cId="0" sldId="280"/>
            <ac:picMk id="18" creationId="{6416092D-C09B-9F45-19B8-50EF32807A56}"/>
          </ac:picMkLst>
        </pc:picChg>
        <pc:picChg chg="add mod">
          <ac:chgData name="Dan Skrinjar" userId="e5a7083103feb898" providerId="LiveId" clId="{56F3CF4D-8EE8-52A6-9661-731A950EF1F5}" dt="2026-05-13T17:29:31.556" v="23" actId="14100"/>
          <ac:picMkLst>
            <pc:docMk/>
            <pc:sldMk cId="0" sldId="280"/>
            <ac:picMk id="19" creationId="{1F8E23D3-25CF-55D4-3076-EAD2B09AD67C}"/>
          </ac:picMkLst>
        </pc:picChg>
      </pc:sldChg>
      <pc:sldChg chg="addSp delSp modSp mod">
        <pc:chgData name="Dan Skrinjar" userId="e5a7083103feb898" providerId="LiveId" clId="{56F3CF4D-8EE8-52A6-9661-731A950EF1F5}" dt="2026-05-13T17:32:48.318" v="46" actId="1076"/>
        <pc:sldMkLst>
          <pc:docMk/>
          <pc:sldMk cId="0" sldId="281"/>
        </pc:sldMkLst>
        <pc:spChg chg="del">
          <ac:chgData name="Dan Skrinjar" userId="e5a7083103feb898" providerId="LiveId" clId="{56F3CF4D-8EE8-52A6-9661-731A950EF1F5}" dt="2026-05-13T17:32:26.033" v="35" actId="478"/>
          <ac:spMkLst>
            <pc:docMk/>
            <pc:sldMk cId="0" sldId="281"/>
            <ac:spMk id="6" creationId="{00000000-0000-0000-0000-000000000000}"/>
          </ac:spMkLst>
        </pc:spChg>
        <pc:spChg chg="del mod">
          <ac:chgData name="Dan Skrinjar" userId="e5a7083103feb898" providerId="LiveId" clId="{56F3CF4D-8EE8-52A6-9661-731A950EF1F5}" dt="2026-05-13T17:32:28.578" v="37" actId="478"/>
          <ac:spMkLst>
            <pc:docMk/>
            <pc:sldMk cId="0" sldId="281"/>
            <ac:spMk id="7" creationId="{00000000-0000-0000-0000-000000000000}"/>
          </ac:spMkLst>
        </pc:spChg>
        <pc:spChg chg="del mod">
          <ac:chgData name="Dan Skrinjar" userId="e5a7083103feb898" providerId="LiveId" clId="{56F3CF4D-8EE8-52A6-9661-731A950EF1F5}" dt="2026-05-13T17:32:32.864" v="40" actId="478"/>
          <ac:spMkLst>
            <pc:docMk/>
            <pc:sldMk cId="0" sldId="281"/>
            <ac:spMk id="8" creationId="{00000000-0000-0000-0000-000000000000}"/>
          </ac:spMkLst>
        </pc:spChg>
        <pc:spChg chg="del">
          <ac:chgData name="Dan Skrinjar" userId="e5a7083103feb898" providerId="LiveId" clId="{56F3CF4D-8EE8-52A6-9661-731A950EF1F5}" dt="2026-05-13T17:32:17.870" v="32" actId="478"/>
          <ac:spMkLst>
            <pc:docMk/>
            <pc:sldMk cId="0" sldId="281"/>
            <ac:spMk id="9" creationId="{00000000-0000-0000-0000-000000000000}"/>
          </ac:spMkLst>
        </pc:spChg>
        <pc:spChg chg="del">
          <ac:chgData name="Dan Skrinjar" userId="e5a7083103feb898" providerId="LiveId" clId="{56F3CF4D-8EE8-52A6-9661-731A950EF1F5}" dt="2026-05-13T17:32:30.073" v="38" actId="478"/>
          <ac:spMkLst>
            <pc:docMk/>
            <pc:sldMk cId="0" sldId="281"/>
            <ac:spMk id="10" creationId="{00000000-0000-0000-0000-000000000000}"/>
          </ac:spMkLst>
        </pc:spChg>
        <pc:spChg chg="del">
          <ac:chgData name="Dan Skrinjar" userId="e5a7083103feb898" providerId="LiveId" clId="{56F3CF4D-8EE8-52A6-9661-731A950EF1F5}" dt="2026-05-13T17:32:34.924" v="41" actId="478"/>
          <ac:spMkLst>
            <pc:docMk/>
            <pc:sldMk cId="0" sldId="281"/>
            <ac:spMk id="11" creationId="{00000000-0000-0000-0000-000000000000}"/>
          </ac:spMkLst>
        </pc:spChg>
        <pc:picChg chg="add mod">
          <ac:chgData name="Dan Skrinjar" userId="e5a7083103feb898" providerId="LiveId" clId="{56F3CF4D-8EE8-52A6-9661-731A950EF1F5}" dt="2026-05-13T17:32:48.318" v="46" actId="1076"/>
          <ac:picMkLst>
            <pc:docMk/>
            <pc:sldMk cId="0" sldId="281"/>
            <ac:picMk id="13" creationId="{246BD042-52EC-8647-FEEA-E153BDF4D256}"/>
          </ac:picMkLst>
        </pc:picChg>
      </pc:sldChg>
      <pc:sldChg chg="addSp delSp modSp mod">
        <pc:chgData name="Dan Skrinjar" userId="e5a7083103feb898" providerId="LiveId" clId="{56F3CF4D-8EE8-52A6-9661-731A950EF1F5}" dt="2026-05-13T17:36:13.610" v="60" actId="1076"/>
        <pc:sldMkLst>
          <pc:docMk/>
          <pc:sldMk cId="0" sldId="282"/>
        </pc:sldMkLst>
        <pc:spChg chg="del">
          <ac:chgData name="Dan Skrinjar" userId="e5a7083103feb898" providerId="LiveId" clId="{56F3CF4D-8EE8-52A6-9661-731A950EF1F5}" dt="2026-05-13T17:35:42.474" v="49" actId="478"/>
          <ac:spMkLst>
            <pc:docMk/>
            <pc:sldMk cId="0" sldId="282"/>
            <ac:spMk id="6" creationId="{00000000-0000-0000-0000-000000000000}"/>
          </ac:spMkLst>
        </pc:spChg>
        <pc:spChg chg="del">
          <ac:chgData name="Dan Skrinjar" userId="e5a7083103feb898" providerId="LiveId" clId="{56F3CF4D-8EE8-52A6-9661-731A950EF1F5}" dt="2026-05-13T17:35:51.946" v="53" actId="478"/>
          <ac:spMkLst>
            <pc:docMk/>
            <pc:sldMk cId="0" sldId="282"/>
            <ac:spMk id="7" creationId="{00000000-0000-0000-0000-000000000000}"/>
          </ac:spMkLst>
        </pc:spChg>
        <pc:spChg chg="mod">
          <ac:chgData name="Dan Skrinjar" userId="e5a7083103feb898" providerId="LiveId" clId="{56F3CF4D-8EE8-52A6-9661-731A950EF1F5}" dt="2026-05-13T17:35:59.477" v="56" actId="1076"/>
          <ac:spMkLst>
            <pc:docMk/>
            <pc:sldMk cId="0" sldId="282"/>
            <ac:spMk id="8" creationId="{00000000-0000-0000-0000-000000000000}"/>
          </ac:spMkLst>
        </pc:spChg>
        <pc:spChg chg="mod">
          <ac:chgData name="Dan Skrinjar" userId="e5a7083103feb898" providerId="LiveId" clId="{56F3CF4D-8EE8-52A6-9661-731A950EF1F5}" dt="2026-05-13T17:36:13.610" v="60" actId="1076"/>
          <ac:spMkLst>
            <pc:docMk/>
            <pc:sldMk cId="0" sldId="282"/>
            <ac:spMk id="9" creationId="{00000000-0000-0000-0000-000000000000}"/>
          </ac:spMkLst>
        </pc:spChg>
        <pc:spChg chg="mod">
          <ac:chgData name="Dan Skrinjar" userId="e5a7083103feb898" providerId="LiveId" clId="{56F3CF4D-8EE8-52A6-9661-731A950EF1F5}" dt="2026-05-13T17:36:09.560" v="59" actId="1076"/>
          <ac:spMkLst>
            <pc:docMk/>
            <pc:sldMk cId="0" sldId="282"/>
            <ac:spMk id="10" creationId="{00000000-0000-0000-0000-000000000000}"/>
          </ac:spMkLst>
        </pc:spChg>
        <pc:spChg chg="mod">
          <ac:chgData name="Dan Skrinjar" userId="e5a7083103feb898" providerId="LiveId" clId="{56F3CF4D-8EE8-52A6-9661-731A950EF1F5}" dt="2026-05-13T17:36:03.360" v="57" actId="1076"/>
          <ac:spMkLst>
            <pc:docMk/>
            <pc:sldMk cId="0" sldId="282"/>
            <ac:spMk id="11" creationId="{00000000-0000-0000-0000-000000000000}"/>
          </ac:spMkLst>
        </pc:spChg>
        <pc:spChg chg="mod">
          <ac:chgData name="Dan Skrinjar" userId="e5a7083103feb898" providerId="LiveId" clId="{56F3CF4D-8EE8-52A6-9661-731A950EF1F5}" dt="2026-05-13T17:36:06.098" v="58" actId="1076"/>
          <ac:spMkLst>
            <pc:docMk/>
            <pc:sldMk cId="0" sldId="282"/>
            <ac:spMk id="12" creationId="{00000000-0000-0000-0000-000000000000}"/>
          </ac:spMkLst>
        </pc:spChg>
        <pc:graphicFrameChg chg="mod">
          <ac:chgData name="Dan Skrinjar" userId="e5a7083103feb898" providerId="LiveId" clId="{56F3CF4D-8EE8-52A6-9661-731A950EF1F5}" dt="2026-05-13T17:33:26.218" v="47" actId="1076"/>
          <ac:graphicFrameMkLst>
            <pc:docMk/>
            <pc:sldMk cId="0" sldId="282"/>
            <ac:graphicFrameMk id="28" creationId="{00000000-0000-0000-0000-000000000000}"/>
          </ac:graphicFrameMkLst>
        </pc:graphicFrameChg>
        <pc:picChg chg="add mod">
          <ac:chgData name="Dan Skrinjar" userId="e5a7083103feb898" providerId="LiveId" clId="{56F3CF4D-8EE8-52A6-9661-731A950EF1F5}" dt="2026-05-13T17:35:55.243" v="55" actId="1076"/>
          <ac:picMkLst>
            <pc:docMk/>
            <pc:sldMk cId="0" sldId="282"/>
            <ac:picMk id="14" creationId="{26F365DD-BFED-1C51-97B1-990A0C754FD6}"/>
          </ac:picMkLst>
        </pc:picChg>
      </pc:sldChg>
      <pc:sldChg chg="del">
        <pc:chgData name="Dan Skrinjar" userId="e5a7083103feb898" providerId="LiveId" clId="{56F3CF4D-8EE8-52A6-9661-731A950EF1F5}" dt="2026-05-13T17:37:23.599" v="62" actId="2696"/>
        <pc:sldMkLst>
          <pc:docMk/>
          <pc:sldMk cId="0" sldId="283"/>
        </pc:sldMkLst>
      </pc:sldChg>
      <pc:sldChg chg="addSp delSp modSp mod">
        <pc:chgData name="Dan Skrinjar" userId="e5a7083103feb898" providerId="LiveId" clId="{56F3CF4D-8EE8-52A6-9661-731A950EF1F5}" dt="2026-05-13T17:44:44.996" v="140" actId="478"/>
        <pc:sldMkLst>
          <pc:docMk/>
          <pc:sldMk cId="0" sldId="284"/>
        </pc:sldMkLst>
        <pc:spChg chg="mod">
          <ac:chgData name="Dan Skrinjar" userId="e5a7083103feb898" providerId="LiveId" clId="{56F3CF4D-8EE8-52A6-9661-731A950EF1F5}" dt="2026-05-13T17:44:25.070" v="136" actId="1076"/>
          <ac:spMkLst>
            <pc:docMk/>
            <pc:sldMk cId="0" sldId="284"/>
            <ac:spMk id="2" creationId="{00000000-0000-0000-0000-000000000000}"/>
          </ac:spMkLst>
        </pc:spChg>
        <pc:spChg chg="add del mod">
          <ac:chgData name="Dan Skrinjar" userId="e5a7083103feb898" providerId="LiveId" clId="{56F3CF4D-8EE8-52A6-9661-731A950EF1F5}" dt="2026-05-13T17:44:44.996" v="140" actId="478"/>
          <ac:spMkLst>
            <pc:docMk/>
            <pc:sldMk cId="0" sldId="284"/>
            <ac:spMk id="19" creationId="{00000000-0000-0000-0000-000000000000}"/>
          </ac:spMkLst>
        </pc:spChg>
        <pc:spChg chg="add del mod">
          <ac:chgData name="Dan Skrinjar" userId="e5a7083103feb898" providerId="LiveId" clId="{56F3CF4D-8EE8-52A6-9661-731A950EF1F5}" dt="2026-05-13T17:44:43.545" v="139" actId="478"/>
          <ac:spMkLst>
            <pc:docMk/>
            <pc:sldMk cId="0" sldId="284"/>
            <ac:spMk id="20" creationId="{00000000-0000-0000-0000-000000000000}"/>
          </ac:spMkLst>
        </pc:spChg>
      </pc:sldChg>
      <pc:sldChg chg="addSp delSp modSp mod">
        <pc:chgData name="Dan Skrinjar" userId="e5a7083103feb898" providerId="LiveId" clId="{56F3CF4D-8EE8-52A6-9661-731A950EF1F5}" dt="2026-05-13T17:46:51.100" v="151" actId="1076"/>
        <pc:sldMkLst>
          <pc:docMk/>
          <pc:sldMk cId="0" sldId="286"/>
        </pc:sldMkLst>
        <pc:spChg chg="mod">
          <ac:chgData name="Dan Skrinjar" userId="e5a7083103feb898" providerId="LiveId" clId="{56F3CF4D-8EE8-52A6-9661-731A950EF1F5}" dt="2026-05-13T17:46:29.606" v="147" actId="255"/>
          <ac:spMkLst>
            <pc:docMk/>
            <pc:sldMk cId="0" sldId="286"/>
            <ac:spMk id="8" creationId="{00000000-0000-0000-0000-000000000000}"/>
          </ac:spMkLst>
        </pc:spChg>
        <pc:spChg chg="mod">
          <ac:chgData name="Dan Skrinjar" userId="e5a7083103feb898" providerId="LiveId" clId="{56F3CF4D-8EE8-52A6-9661-731A950EF1F5}" dt="2026-05-13T17:46:51.100" v="151" actId="1076"/>
          <ac:spMkLst>
            <pc:docMk/>
            <pc:sldMk cId="0" sldId="286"/>
            <ac:spMk id="9" creationId="{00000000-0000-0000-0000-000000000000}"/>
          </ac:spMkLst>
        </pc:spChg>
        <pc:spChg chg="del">
          <ac:chgData name="Dan Skrinjar" userId="e5a7083103feb898" providerId="LiveId" clId="{56F3CF4D-8EE8-52A6-9661-731A950EF1F5}" dt="2026-05-13T17:46:18.679" v="145" actId="478"/>
          <ac:spMkLst>
            <pc:docMk/>
            <pc:sldMk cId="0" sldId="286"/>
            <ac:spMk id="10" creationId="{00000000-0000-0000-0000-000000000000}"/>
          </ac:spMkLst>
        </pc:spChg>
        <pc:spChg chg="add del mod">
          <ac:chgData name="Dan Skrinjar" userId="e5a7083103feb898" providerId="LiveId" clId="{56F3CF4D-8EE8-52A6-9661-731A950EF1F5}" dt="2026-05-13T17:46:21.379" v="146" actId="478"/>
          <ac:spMkLst>
            <pc:docMk/>
            <pc:sldMk cId="0" sldId="286"/>
            <ac:spMk id="11" creationId="{00000000-0000-0000-0000-000000000000}"/>
          </ac:spMkLst>
        </pc:spChg>
      </pc:sldChg>
      <pc:sldChg chg="del">
        <pc:chgData name="Dan Skrinjar" userId="e5a7083103feb898" providerId="LiveId" clId="{56F3CF4D-8EE8-52A6-9661-731A950EF1F5}" dt="2026-05-13T17:26:08.942" v="12" actId="2696"/>
        <pc:sldMkLst>
          <pc:docMk/>
          <pc:sldMk cId="0" sldId="293"/>
        </pc:sldMkLst>
      </pc:sldChg>
      <pc:sldChg chg="delSp modSp mod">
        <pc:chgData name="Dan Skrinjar" userId="e5a7083103feb898" providerId="LiveId" clId="{56F3CF4D-8EE8-52A6-9661-731A950EF1F5}" dt="2026-05-13T17:39:13.359" v="64" actId="20577"/>
        <pc:sldMkLst>
          <pc:docMk/>
          <pc:sldMk cId="0" sldId="294"/>
        </pc:sldMkLst>
        <pc:spChg chg="del">
          <ac:chgData name="Dan Skrinjar" userId="e5a7083103feb898" providerId="LiveId" clId="{56F3CF4D-8EE8-52A6-9661-731A950EF1F5}" dt="2026-05-13T17:36:21.870" v="61" actId="478"/>
          <ac:spMkLst>
            <pc:docMk/>
            <pc:sldMk cId="0" sldId="294"/>
            <ac:spMk id="4" creationId="{00000000-0000-0000-0000-000000000000}"/>
          </ac:spMkLst>
        </pc:spChg>
        <pc:spChg chg="mod">
          <ac:chgData name="Dan Skrinjar" userId="e5a7083103feb898" providerId="LiveId" clId="{56F3CF4D-8EE8-52A6-9661-731A950EF1F5}" dt="2026-05-13T17:37:48.295" v="63" actId="20577"/>
          <ac:spMkLst>
            <pc:docMk/>
            <pc:sldMk cId="0" sldId="294"/>
            <ac:spMk id="11" creationId="{00000000-0000-0000-0000-000000000000}"/>
          </ac:spMkLst>
        </pc:spChg>
        <pc:spChg chg="mod">
          <ac:chgData name="Dan Skrinjar" userId="e5a7083103feb898" providerId="LiveId" clId="{56F3CF4D-8EE8-52A6-9661-731A950EF1F5}" dt="2026-05-13T17:39:13.359" v="64" actId="20577"/>
          <ac:spMkLst>
            <pc:docMk/>
            <pc:sldMk cId="0" sldId="294"/>
            <ac:spMk id="19" creationId="{00000000-0000-0000-0000-000000000000}"/>
          </ac:spMkLst>
        </pc:spChg>
      </pc:sldChg>
      <pc:sldChg chg="addSp delSp modSp add mod setBg">
        <pc:chgData name="Dan Skrinjar" userId="e5a7083103feb898" providerId="LiveId" clId="{56F3CF4D-8EE8-52A6-9661-731A950EF1F5}" dt="2026-05-13T17:47:16.865" v="157"/>
        <pc:sldMkLst>
          <pc:docMk/>
          <pc:sldMk cId="2164096318" sldId="296"/>
        </pc:sldMkLst>
        <pc:spChg chg="del mod">
          <ac:chgData name="Dan Skrinjar" userId="e5a7083103feb898" providerId="LiveId" clId="{56F3CF4D-8EE8-52A6-9661-731A950EF1F5}" dt="2026-05-13T17:47:14.894" v="155" actId="478"/>
          <ac:spMkLst>
            <pc:docMk/>
            <pc:sldMk cId="2164096318" sldId="296"/>
            <ac:spMk id="2" creationId="{19620047-F257-7961-6C6F-AB7EB0118570}"/>
          </ac:spMkLst>
        </pc:spChg>
        <pc:spChg chg="add del mod">
          <ac:chgData name="Dan Skrinjar" userId="e5a7083103feb898" providerId="LiveId" clId="{56F3CF4D-8EE8-52A6-9661-731A950EF1F5}" dt="2026-05-13T17:47:16.865" v="157"/>
          <ac:spMkLst>
            <pc:docMk/>
            <pc:sldMk cId="2164096318" sldId="296"/>
            <ac:spMk id="5" creationId="{46B429B7-7FC3-101C-0775-B5BA43CC9A22}"/>
          </ac:spMkLst>
        </pc:spChg>
      </pc:sldChg>
      <pc:sldChg chg="addSp delSp modSp new del mod ord">
        <pc:chgData name="Dan Skrinjar" userId="e5a7083103feb898" providerId="LiveId" clId="{56F3CF4D-8EE8-52A6-9661-731A950EF1F5}" dt="2026-05-13T17:43:53.272" v="126" actId="680"/>
        <pc:sldMkLst>
          <pc:docMk/>
          <pc:sldMk cId="3251447189" sldId="296"/>
        </pc:sldMkLst>
        <pc:spChg chg="add del mod">
          <ac:chgData name="Dan Skrinjar" userId="e5a7083103feb898" providerId="LiveId" clId="{56F3CF4D-8EE8-52A6-9661-731A950EF1F5}" dt="2026-05-13T17:43:52.972" v="124" actId="22"/>
          <ac:spMkLst>
            <pc:docMk/>
            <pc:sldMk cId="3251447189" sldId="296"/>
            <ac:spMk id="3" creationId="{85CC55F1-DF9E-8ED7-8789-A23FD5F9DFA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717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886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972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677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481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2561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6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21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AA42A-F99C-1607-DE46-C9377101B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19AF36-F072-495E-321D-86809F23B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8BFDD-3954-E978-6449-BF2CBE76C0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CC287-B825-B8E6-00D5-277DC12038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018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0C3BF-A70B-F33A-D217-D2B831824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F4B56C-8DB3-3FF9-FF8C-2A4C9B7CB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55EE2F-EFF3-FA1A-D5D3-2D10157D6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E7EEE-243C-C3B2-823F-63C6DB19B8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540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54570-E17C-1CA6-2768-AF02C71F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827E4D-BEA8-D3E0-01C0-D785401D6D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BDBFD7-DB1A-79A5-45DB-FC8DB3D7E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C84F6-E1F9-7DF4-D98C-097367670B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7340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EB4DB-7529-DA76-1EC9-3F770E614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20EEB-C3E3-5EC3-3B8D-43058BA89C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71964-2B14-8D2E-A5D0-0133FE0F1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C24D0-393F-DE3E-37F7-709517AB38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9906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FB926-A3E3-701F-6975-9DC8B8F2D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25FF31-3921-6D61-C494-A2D7CAC001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F7AD8-5C4A-5045-12C6-D8BEFAD27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2D6B6-4042-762C-42F0-90491B77D9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1268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943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836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8546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3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Shape 1"/>
          <p:cNvSpPr/>
          <p:nvPr/>
        </p:nvSpPr>
        <p:spPr>
          <a:xfrm>
            <a:off x="164592" y="3383280"/>
            <a:ext cx="8979408" cy="54864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4" name="Text 2"/>
          <p:cNvSpPr/>
          <p:nvPr/>
        </p:nvSpPr>
        <p:spPr>
          <a:xfrm>
            <a:off x="347472" y="822960"/>
            <a:ext cx="8412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Davek na dobiček pravnih oseb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gospodarska rast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47472" y="265176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4C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Empirična analiza za 38 držav OECD, 1981–2023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7472" y="352044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4C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Seminarska naloga · Makroekonomija 2 · 2025/26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7472" y="388620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4C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 Škrinjar   ·   Aljaž Mencin   ·   Žan Belič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89012"/>
            <a:ext cx="9144000" cy="5456539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1550029" y="2096262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 nižji davki za podjetja res pospešijo rast?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E3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47472" y="1645920"/>
            <a:ext cx="8412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 I: Pregled literature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347472" y="283464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4C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Teorija · Empirika · Metanaliza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Gechert in Heimberger (2022): “Do corporate tax cuts boost economic growth?”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411480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Sebastian Gechert (nemški makroekonomist)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študiral ekonomijo in poslovno administracijo na Chemnitz University of Technology</a:t>
            </a:r>
            <a:endParaRPr lang="en-US" sz="1300" dirty="0"/>
          </a:p>
          <a:p>
            <a:pPr marL="0" indent="0">
              <a:buNone/>
            </a:pPr>
            <a:endParaRPr lang="en-US" sz="1300" b="1" dirty="0">
              <a:solidFill>
                <a:srgbClr val="2C2C2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300" b="1" dirty="0">
              <a:solidFill>
                <a:srgbClr val="2C2C2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Philipp Heimberger (avstrijski economist)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doktor ekonomije z Vienna University of Economics and Business</a:t>
            </a:r>
            <a:endParaRPr lang="en-US" sz="1300" dirty="0"/>
          </a:p>
          <a:p>
            <a:pPr marL="0" indent="0">
              <a:buNone/>
            </a:pPr>
            <a:endParaRPr lang="en-US" sz="1300" dirty="0">
              <a:solidFill>
                <a:srgbClr val="2C2C2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300" dirty="0">
              <a:solidFill>
                <a:srgbClr val="2C2C2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3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Skupaj</a:t>
            </a:r>
            <a:r>
              <a:rPr lang="en-US" sz="13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sta napisala članek "Do corporate tax cuts boost economic growth?" o vplivu znižanja davkov podjetjem na gospodarsko rast.</a:t>
            </a:r>
            <a:endParaRPr lang="en-US" sz="1300" dirty="0"/>
          </a:p>
        </p:txBody>
      </p:sp>
      <p:pic>
        <p:nvPicPr>
          <p:cNvPr id="7" name="Picture 2" descr="Finanzen und Kapitalmarkt - Wirtschaftsforum der SPD e.V.">
            <a:extLst>
              <a:ext uri="{FF2B5EF4-FFF2-40B4-BE49-F238E27FC236}">
                <a16:creationId xmlns:a16="http://schemas.microsoft.com/office/drawing/2014/main" id="{29E177A4-627A-CC8E-523C-CFD03E277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2668" y="914400"/>
            <a:ext cx="3684132" cy="368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Izhodišče in kontekst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145624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Izhodišče in kontekst</a:t>
            </a:r>
            <a:endParaRPr lang="en-US" sz="12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Članek raziskuje, ali nižji davki za podjetja povečujejo gospodarsko rast.</a:t>
            </a:r>
            <a:endParaRPr lang="en-US" sz="12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zadnjih desetletjih so države močno znižale davke na dobiček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podjetij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Ekonomske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raziskave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učinkih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ukrepov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dajejo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zelo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različne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Avtorja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zato analizirata celotno obstoječo literaturo.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Metodologija</a:t>
            </a:r>
            <a:endParaRPr lang="en-US" sz="12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temelji na 42 raziskavah in 441 statističnih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ocenah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SI" sz="1200" dirty="0">
              <a:solidFill>
                <a:srgbClr val="2C2C2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GB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P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ovsod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stopnja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rasti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BDP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odvisna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spremenljivka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,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mera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davka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na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dobiček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pa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ključna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pojasnevalna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sprmenljivka</a:t>
            </a:r>
            <a:endParaRPr lang="en-SI" sz="1200" dirty="0">
              <a:solidFill>
                <a:srgbClr val="2C2C2C"/>
              </a:solidFill>
              <a:latin typeface="Calibri" pitchFamily="34" charset="0"/>
              <a:cs typeface="Calibri" pitchFamily="34" charset="-120"/>
            </a:endParaRPr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GB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V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se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ocene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standardizirala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–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odraža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povezanost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med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sprmembo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davčne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stopnje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za 1ot in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spremmbe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gos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. </a:t>
            </a:r>
            <a:r>
              <a:rPr lang="en-GB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R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asti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 v </a:t>
            </a:r>
            <a:r>
              <a:rPr lang="en-SI" sz="1200" dirty="0" err="1">
                <a:solidFill>
                  <a:srgbClr val="2C2C2C"/>
                </a:solidFill>
                <a:latin typeface="Calibri" pitchFamily="34" charset="0"/>
                <a:cs typeface="Calibri" pitchFamily="34" charset="-120"/>
              </a:rPr>
              <a:t>ot</a:t>
            </a:r>
            <a:endParaRPr lang="en-SI" sz="12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Analizirala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sta različne vrste davčnih mer (STR, ATR, EATR, EMTR) ter preverjala vpliv metodologije na rezultate raziskav.</a:t>
            </a:r>
            <a:endParaRPr lang="en-US" sz="12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Preverjala sta tudi vpliv metodologije na rezultate raziskav.</a:t>
            </a:r>
            <a:endParaRPr lang="en-US" sz="12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Poseben poudarek je bil na preverjanju pristranskosti objavljanja (publication bias).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DA7CDE-6186-B237-D313-C903C45BC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936" y="676656"/>
            <a:ext cx="3699064" cy="22157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Glavne ugotovitve in pomen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822960"/>
            <a:ext cx="8229600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Raziskava pokaže močno pristranskost objavljanja – pozitivni rezultati o učinkih nižjih davkov se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objavljajo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pogosteje</a:t>
            </a:r>
            <a:br>
              <a:rPr lang="en-SI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FAT-PET test –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preverja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korelacijo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ocenjenim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koeficientom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njegovo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standardno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napako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manj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natančne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študije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poročajo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bolj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pozitivnih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učinkih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znižanja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SI" sz="11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davkov</a:t>
            </a:r>
            <a:r>
              <a:rPr lang="en-SI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100" dirty="0"/>
          </a:p>
          <a:p>
            <a:pPr marL="342900" indent="-342900">
              <a:lnSpc>
                <a:spcPct val="200000"/>
              </a:lnSpc>
              <a:buSzPct val="100000"/>
              <a:buChar char="•"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Verjetnost objave raziskave s pozitivnim učinkom je bila približno 2,7–3× večja kot pri negativnih rezultatih.</a:t>
            </a:r>
            <a:endParaRPr lang="en-US" sz="1200" dirty="0"/>
          </a:p>
          <a:p>
            <a:pPr marL="342900" indent="-342900">
              <a:lnSpc>
                <a:spcPct val="200000"/>
              </a:lnSpc>
              <a:buSzPct val="100000"/>
              <a:buFontTx/>
              <a:buChar char="•"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 avtorja statistično popravita to pristranskost, povprečni učinek znižanja davka na gospodarsko rast postane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statistično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neznačilen</a:t>
            </a:r>
            <a:r>
              <a:rPr lang="en-SI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t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pomeni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da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trdnega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dokaza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da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nižji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davki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za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podjetja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sami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povečujejo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gospodarsko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marL="342900" indent="-342900">
              <a:lnSpc>
                <a:spcPct val="200000"/>
              </a:lnSpc>
              <a:buSzPct val="100000"/>
              <a:buChar char="•"/>
            </a:pP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Učinki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 odvisni tudi od drugih dejavnikov, predvsem od javne porabe in širše ekonomske politike.</a:t>
            </a:r>
            <a:endParaRPr lang="en-US" sz="1200" dirty="0"/>
          </a:p>
          <a:p>
            <a:pPr marL="342900" indent="-342900">
              <a:lnSpc>
                <a:spcPct val="200000"/>
              </a:lnSpc>
              <a:buSzPct val="100000"/>
              <a:buChar char="•"/>
            </a:pP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Članek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opozarja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da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morajo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oblikovalci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ekonomskih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politik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previdno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interpretirati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raziskave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davčnih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reformah</a:t>
            </a: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Thomas L. Hungerford (2012): "Taxes and the Economy"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A807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Nekaj o </a:t>
            </a:r>
            <a:r>
              <a:rPr kumimoji="0" lang="sl-SI" sz="1600" b="1" i="1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avtorju:</a:t>
            </a:r>
            <a:endParaRPr kumimoji="0" lang="sl-SI" sz="1600" b="0" i="1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1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Iowa State University — doktorat (PhD) iz ekonomije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Deluje predvsem kot: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ekonomist in raziskovalec javnih politik,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analitik davčne politike,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svetovalec pri ameriških vladnih institucijah</a:t>
            </a: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Raziskoval 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 pri organizacijah, kot so: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Congressional Research Service,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Economic Policy Institute,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Levy Economics Institute</a:t>
            </a: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Najbolj znan je po delu za Congressional Research Service - analize za ameriški kongres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840F25-6B8D-1F57-0D72-3A4559F9A5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16" r="10258"/>
          <a:stretch>
            <a:fillRect/>
          </a:stretch>
        </p:blipFill>
        <p:spPr>
          <a:xfrm>
            <a:off x="6237948" y="991362"/>
            <a:ext cx="2136687" cy="316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2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Thomas L. Hungerford (2012): "Taxes and the Economy"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A807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RAZISKOVALNO VPRAŠANJE: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Ali nižje davčne stopnje za najbogatejše dejansko spodbujajo gospodarsko rast?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1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PODATKI: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ZDA med letoma 1945 in 2010, iskali so povezavo med: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najvišjimi davčnimi stopnjami,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gospodarsko rastjo,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investicijami,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produktivnostjo,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dohodkovno neenakostjo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UGOTOVITVE: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Ni statistično značilnih dokazov, da bi nižji davki povečali BDP, investicije,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produktivnost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Davčne spremembe imajo večji vpliv na porazdelitev dohodka!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71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Alan J. Auerbach (2017): "Measuring the Effects of Corporate Tax Cuts"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A807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sl-SI" sz="1600" b="1" i="1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Nekaj o avtorju: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Diplomiral na Yale University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Doktorat na Harvard University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Profesor ekonomije na University of California, Berkeley</a:t>
            </a: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sl-SI" sz="1600" b="0" i="0" u="none" strike="noStrike" kern="1200" cap="none" spc="0" normalizeH="0" baseline="0" noProof="1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Raziskovalec pri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National Bureau of Economic Research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Področje raziskovanja: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vpliv davkov,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proračunski deficit,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pokojninske sisteme,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fiskalno politiko držav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510269-5278-F8B1-56E9-10A2FF92AA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69" r="1216"/>
          <a:stretch>
            <a:fillRect/>
          </a:stretch>
        </p:blipFill>
        <p:spPr>
          <a:xfrm>
            <a:off x="5936697" y="1147903"/>
            <a:ext cx="2423532" cy="332906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71101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Alan J. Auerbach (2017): "Measuring the Effects of Corporate Tax Cuts"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A807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1921" y="777240"/>
            <a:ext cx="8917576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Metodološka analiza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zakona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TCJA (T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ax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Cuts and Jobs Act)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- najobsežnejša reforma ameriškega davčnega sistema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1986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Razlogi za reformo in izzivi: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Zastarel sistem: korporativna davčna stopnja v ZDA znašala 35 % (OECD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davke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znižujejo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Beg kapitala v tujino (podružnice)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Delež dohodka v tujini ameriških korporacij se povečal 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6,3 % na 31,1 % 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800" b="1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Reforme TCJA: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Osrednji ukrep je bil znižanje davka na 21 %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Odpisi obresti so omejeni na maksimalno 30 % EBITDA</a:t>
            </a:r>
            <a:r>
              <a:rPr kumimoji="0" lang="en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(kasneje EBIT)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Uvedbo takojšnjega odpisa stroška novih investicij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Odpravljenje prenosa izgub za nazaj</a:t>
            </a:r>
            <a:endParaRPr kumimoji="0" lang="sl-SI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390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RAZISKOVALNO VPRAŠANJE in UGOTOVITVE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A807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20039" y="224027"/>
            <a:ext cx="8710749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Kako znižanje davčnih stopenj vpliva na gospodarsko rast, naložbe podjetij in višino plač?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UGOTOVITVE: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Pričakovan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dvig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dohodkov za 4.000 USD, realno le za okoli 500 USD (bonusi 1.000 USD)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Povišanje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državnega dolga za 1,35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bilijona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USD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Opuščanje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odpisa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stroškov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novih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investicij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po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letu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2022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ogrožanje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rasti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BDP)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Ø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ZDA je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bolj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konkurenčna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vendar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sl-SI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uspeh ogrožata povečan dolg in začasna narava investicijskih spodbud</a:t>
            </a:r>
            <a:r>
              <a:rPr kumimoji="0" lang="en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495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Nazila Alinaghi and W. Robert Reed (2020): Taxes and Economic Growth in OECD Countries: A Meta-analysis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6" name="Text 4"/>
          <p:cNvSpPr/>
          <p:nvPr/>
        </p:nvSpPr>
        <p:spPr>
          <a:xfrm>
            <a:off x="91440" y="557784"/>
            <a:ext cx="8595360" cy="4361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Nazila Alinaghi</a:t>
            </a: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Raziskovalna sodelavka na Victoria University of Wellington. </a:t>
            </a:r>
            <a:r>
              <a:rPr lang="en-US" sz="11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Doktorat</a:t>
            </a: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-University of Canterbury.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Raziskuje več področij, med drugim:</a:t>
            </a:r>
            <a:endParaRPr lang="en-US" sz="1150" dirty="0"/>
          </a:p>
          <a:p>
            <a:pPr marL="685800" lvl="1" indent="-342900"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modeliranje davkov in transferjev</a:t>
            </a:r>
            <a:endParaRPr lang="en-US" sz="1150" dirty="0"/>
          </a:p>
          <a:p>
            <a:pPr marL="685800" lvl="1" indent="-342900"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ocenjevanje elastičnosti obdavčljivega dohodka,</a:t>
            </a:r>
            <a:endParaRPr lang="en-US" sz="1150" dirty="0"/>
          </a:p>
          <a:p>
            <a:pPr marL="685800" lvl="1" indent="-342900"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davčno skladnost in izpolnjevanje davčnih obveznosti.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150" dirty="0"/>
          </a:p>
          <a:p>
            <a:pPr marL="0" indent="0">
              <a:buNone/>
            </a:pPr>
            <a:r>
              <a:rPr lang="en-US" sz="115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W. Robert Reed: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Doktoriral na Northwestern University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Poučeval na Texas A&amp;M University in University of Oklahoma v Združenih državah Amerike.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Urednik revije Journal of Comments and Replications in Economics ter ustanovitelj in </a:t>
            </a:r>
            <a:r>
              <a:rPr lang="en-US" sz="11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organizator</a:t>
            </a:r>
            <a:endParaRPr lang="sl-SI" sz="1150" dirty="0">
              <a:solidFill>
                <a:srgbClr val="2C2C2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buSzPct val="100000"/>
            </a:pPr>
            <a:r>
              <a:rPr lang="sl-SI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</a:t>
            </a: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spletne strani The Replication Network.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 leta 2006 dalje je profesor -University of Canterbury, Department of</a:t>
            </a:r>
            <a:endParaRPr lang="sl-SI" sz="1150" dirty="0">
              <a:solidFill>
                <a:srgbClr val="2C2C2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buSzPct val="100000"/>
            </a:pPr>
            <a:r>
              <a:rPr lang="sl-SI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</a:t>
            </a: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Economics and Finance, UC Business School</a:t>
            </a:r>
            <a:endParaRPr lang="en-US" sz="11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B92219-0B6D-62F6-EBB0-D8F965CB9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722" y="740664"/>
            <a:ext cx="2040255" cy="20402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7DC8A5-1ACF-B129-00B7-F394B56A8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7722" y="2873788"/>
            <a:ext cx="1906238" cy="190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57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Metodologija in klasifikacija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Osrednji problem: Ostale študije dajejo različne rezultate, ker ne upoštevajo, kaj se zgodi z ostalim delom proračuna (npr. ali z višjimi davki financiramo porabo ali vračamo dolg?).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Metodologija: Analiza 979 ocen iz 49 študij. Uporaba GKS taksonomije, ki upošteva proračunsko omejitev vlade.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-Klasifikacija davkov: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Izkrivljajoči (Distorzivni): Dohodnina, dobiček, prispevki, premoženje (negativno vplivajo na spodbude za delo in investicije).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Neizkrivljajoči (Nedistorzivni): DDV, trošarine, davki na mednarodno trgovino.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kategorije politik: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TaxNegative: Višji distorzivni davki za neproduktivno porabo.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TaxPositive: Višji nedistorzivni davki za produktivne investicije ali nižanje dolga.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TaxAmbiguous: Vse ostale kombinacije z mešanimi učinki.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48094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Ključne ugotovitve in sklep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82880" y="493778"/>
            <a:ext cx="8503920" cy="43068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 davki zadušijo rast?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obstoječe literature (Surovi podatki):</a:t>
            </a:r>
            <a:endParaRPr lang="en-US" dirty="0"/>
          </a:p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Povprečje vseh zbranih ocen v literaturi je negativno: -0,11</a:t>
            </a:r>
            <a:endParaRPr lang="en-US" dirty="0"/>
          </a:p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Študije, ki so merile "najslabše" kombinacije (TaxNegative), kažejo močan negativen učinek: -0,18.</a:t>
            </a:r>
            <a:endParaRPr lang="en-US" dirty="0"/>
          </a:p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Sporočilo: Literatura je nagnjena k negativnim rezultatom (tudi zaradi publikacijske pristranskosti).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Kvantitativni vpliv:</a:t>
            </a:r>
            <a:endParaRPr lang="en-US" dirty="0"/>
          </a:p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Povečanje davkov za 10 % (cca. 3,5 o.t. BDP) lahko letno rast spremeni za +/- 0,2 %.</a:t>
            </a:r>
            <a:endParaRPr lang="en-US" dirty="0"/>
          </a:p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Razlika med najboljšim in najslabšim scenarijem je 0,4 odstotne točke letne rasti – kar je dolgoročno ključno.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698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E3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47472" y="1645920"/>
            <a:ext cx="8412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 II: Empirična analiza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347472" y="283464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4C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držav OECD · 1981–2023 · Letni podatki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Raziskovalni vprašanji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914400"/>
            <a:ext cx="8503920" cy="1572768"/>
          </a:xfrm>
          <a:prstGeom prst="rect">
            <a:avLst/>
          </a:prstGeom>
          <a:solidFill>
            <a:srgbClr val="EDE8DF"/>
          </a:solidFill>
          <a:ln w="1524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7" name="Shape 5"/>
          <p:cNvSpPr/>
          <p:nvPr/>
        </p:nvSpPr>
        <p:spPr>
          <a:xfrm>
            <a:off x="320040" y="914400"/>
            <a:ext cx="73152" cy="157276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8" name="Text 6"/>
          <p:cNvSpPr/>
          <p:nvPr/>
        </p:nvSpPr>
        <p:spPr>
          <a:xfrm>
            <a:off x="475488" y="1005840"/>
            <a:ext cx="822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B5E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75488" y="1417320"/>
            <a:ext cx="8183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 spremembe zakonske stopnje davka na dobiček pravnih oseb statistično značilno vplivajo na stopnjo gospodarske rasti v vzorcu 38 držav OECD v obdobju 1981–2023?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0040" y="2651760"/>
            <a:ext cx="8503920" cy="1572768"/>
          </a:xfrm>
          <a:prstGeom prst="rect">
            <a:avLst/>
          </a:prstGeom>
          <a:solidFill>
            <a:srgbClr val="EDE8DF"/>
          </a:solidFill>
          <a:ln w="1524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1" name="Shape 9"/>
          <p:cNvSpPr/>
          <p:nvPr/>
        </p:nvSpPr>
        <p:spPr>
          <a:xfrm>
            <a:off x="320040" y="2651760"/>
            <a:ext cx="73152" cy="1572768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2" name="Text 10"/>
          <p:cNvSpPr/>
          <p:nvPr/>
        </p:nvSpPr>
        <p:spPr>
          <a:xfrm>
            <a:off x="475488" y="2743200"/>
            <a:ext cx="822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B7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75488" y="3154680"/>
            <a:ext cx="8183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 se učinek davčnih sprememb na gospodarsko rast v Sloveniji statistično značilno razlikuje od povprečja preostalih držav OECD?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Podatki in vzorec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6" name="Text 4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804672"/>
            <a:ext cx="1920240" cy="1298448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1920240" cy="6400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9" name="Text 7"/>
          <p:cNvSpPr/>
          <p:nvPr/>
        </p:nvSpPr>
        <p:spPr>
          <a:xfrm>
            <a:off x="320040" y="932688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411480" y="155448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držav OECD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377440" y="804672"/>
            <a:ext cx="1920240" cy="1298448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2" name="Shape 10"/>
          <p:cNvSpPr/>
          <p:nvPr/>
        </p:nvSpPr>
        <p:spPr>
          <a:xfrm>
            <a:off x="2377440" y="804672"/>
            <a:ext cx="1920240" cy="6400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3" name="Text 11"/>
          <p:cNvSpPr/>
          <p:nvPr/>
        </p:nvSpPr>
        <p:spPr>
          <a:xfrm>
            <a:off x="2377440" y="932688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8B5E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 let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2468880" y="155448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1981–2023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434840" y="804672"/>
            <a:ext cx="1920240" cy="1298448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6" name="Shape 14"/>
          <p:cNvSpPr/>
          <p:nvPr/>
        </p:nvSpPr>
        <p:spPr>
          <a:xfrm>
            <a:off x="4434840" y="804672"/>
            <a:ext cx="1920240" cy="64008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7" name="Text 15"/>
          <p:cNvSpPr/>
          <p:nvPr/>
        </p:nvSpPr>
        <p:spPr>
          <a:xfrm>
            <a:off x="4434840" y="932688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6B7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1.449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4526280" y="155448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opazovanj po čiščenju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6492240" y="804672"/>
            <a:ext cx="1920240" cy="1298448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0" name="Shape 18"/>
          <p:cNvSpPr/>
          <p:nvPr/>
        </p:nvSpPr>
        <p:spPr>
          <a:xfrm>
            <a:off x="6492240" y="804672"/>
            <a:ext cx="1920240" cy="64008"/>
          </a:xfrm>
          <a:prstGeom prst="rect">
            <a:avLst/>
          </a:prstGeom>
          <a:solidFill>
            <a:srgbClr val="8A8075"/>
          </a:solidFill>
          <a:ln w="12700">
            <a:solidFill>
              <a:srgbClr val="8A8075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1" name="Text 19"/>
          <p:cNvSpPr/>
          <p:nvPr/>
        </p:nvSpPr>
        <p:spPr>
          <a:xfrm>
            <a:off x="6492240" y="932688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8A80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1–99</a:t>
            </a:r>
            <a:endParaRPr lang="en-US" sz="3800" dirty="0"/>
          </a:p>
        </p:txBody>
      </p:sp>
      <p:sp>
        <p:nvSpPr>
          <p:cNvPr id="22" name="Text 20"/>
          <p:cNvSpPr/>
          <p:nvPr/>
        </p:nvSpPr>
        <p:spPr>
          <a:xfrm>
            <a:off x="6583680" y="155448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izločitev outlierjev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320040" y="2240280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VIRI PODATKOV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0040" y="2560320"/>
            <a:ext cx="8503920" cy="438912"/>
          </a:xfrm>
          <a:prstGeom prst="rect">
            <a:avLst/>
          </a:prstGeom>
          <a:solidFill>
            <a:srgbClr val="EDE8DF"/>
          </a:solidFill>
          <a:ln w="762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5" name="Text 23"/>
          <p:cNvSpPr/>
          <p:nvPr/>
        </p:nvSpPr>
        <p:spPr>
          <a:xfrm>
            <a:off x="457200" y="2596896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3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 BDP, invest., odprtost, FDI, šolanje, preb.  </a:t>
            </a:r>
            <a:r>
              <a:rPr lang="en-US" sz="10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World Bank WDI + Damijan et al. (2025)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20040" y="3072384"/>
            <a:ext cx="8503920" cy="438912"/>
          </a:xfrm>
          <a:prstGeom prst="rect">
            <a:avLst/>
          </a:prstGeom>
          <a:solidFill>
            <a:srgbClr val="EDE8DF"/>
          </a:solidFill>
          <a:ln w="762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7" name="Text 25"/>
          <p:cNvSpPr/>
          <p:nvPr/>
        </p:nvSpPr>
        <p:spPr>
          <a:xfrm>
            <a:off x="457200" y="3108960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3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Zakonska stopnja davka (STR)  </a:t>
            </a:r>
            <a:r>
              <a:rPr lang="en-US" sz="10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OECD Tax Database, Table II.1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20040" y="3584448"/>
            <a:ext cx="8503920" cy="438912"/>
          </a:xfrm>
          <a:prstGeom prst="rect">
            <a:avLst/>
          </a:prstGeom>
          <a:solidFill>
            <a:srgbClr val="EDE8DF"/>
          </a:solidFill>
          <a:ln w="762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9" name="Text 27"/>
          <p:cNvSpPr/>
          <p:nvPr/>
        </p:nvSpPr>
        <p:spPr>
          <a:xfrm>
            <a:off x="457200" y="3621024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3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Efektivna povp. stopnja (EATR)  </a:t>
            </a:r>
            <a:r>
              <a:rPr lang="en-US" sz="10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Oxford University Centre for Business Taxation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320040" y="4462272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Zamiki (L1/L2) zmanjšajo vzorec; EATR na voljo pretežno 1993–2019 za 36 držav.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Opisna statistika ključnih spremenljivk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777240"/>
          <a:ext cx="7589520" cy="384048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Spremenljivka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Obs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Povprečje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Std. odkl.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Min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Max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rg — rast BDP (%)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1.397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2,87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3,04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−7,59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24,62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delta_cit — Δ STR (o.t.)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1.238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−0,39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1,72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−10,00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10,00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cit_rate — STR (%)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1.275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31,31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10,28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9,00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61,75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lgdppc — log BDP p.c.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1.405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10,14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0,70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8,39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11,63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gfcg_gdp — investicije (%)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1.388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23,30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3,99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15,37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53,22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trade_gdp — odprtost (%)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1.388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82,72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49,49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18,13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393,14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fdi_gdp — FDI (%)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1.382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4,30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12,35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−13,67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252,92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tert — terciarno šolanje (%)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1.245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53,37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24,47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8,24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127,58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pop_growth — rast preb. (%)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1.416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0,65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0,69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−1,25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2C2C2C"/>
                          </a:solidFill>
                        </a:rPr>
                        <a:t>5,17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320040" y="4681728"/>
            <a:ext cx="8503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povprečna rast: 2,43 %  |  ne-EU OECD: 3,23 %  |  STR: ~40 % (1981) → ~22 % (2023)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 sploh korelacija med STR in rastjo?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6" name="Text 4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237744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Graf: SCATTER_SLO_vs_OECD.png ]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Vstavi sliko iz State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206348" y="850392"/>
            <a:ext cx="2834640" cy="1005840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8" name="Shape 16"/>
          <p:cNvSpPr/>
          <p:nvPr/>
        </p:nvSpPr>
        <p:spPr>
          <a:xfrm>
            <a:off x="6211649" y="850392"/>
            <a:ext cx="64008" cy="1005840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9" name="Text 17"/>
          <p:cNvSpPr/>
          <p:nvPr/>
        </p:nvSpPr>
        <p:spPr>
          <a:xfrm>
            <a:off x="6408973" y="936978"/>
            <a:ext cx="26334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Kaj sledi?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7516" y="1211298"/>
            <a:ext cx="263347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Regresijska analiza z nadzorovanimi spremenljivkami.</a:t>
            </a:r>
            <a:endParaRPr lang="en-US" sz="105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93854A9-9275-5432-5650-0E458EE34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0" y="850392"/>
            <a:ext cx="6088850" cy="36533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Ekonometrični model — gradnja korak za korakom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777240"/>
            <a:ext cx="8503920" cy="658368"/>
          </a:xfrm>
          <a:prstGeom prst="rect">
            <a:avLst/>
          </a:prstGeom>
          <a:solidFill>
            <a:srgbClr val="EEF2F7"/>
          </a:solidFill>
          <a:ln w="1016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7" name="Text 5"/>
          <p:cNvSpPr/>
          <p:nvPr/>
        </p:nvSpPr>
        <p:spPr>
          <a:xfrm>
            <a:off x="457200" y="804672"/>
            <a:ext cx="83210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SI" sz="1200" dirty="0" err="1">
                <a:solidFill>
                  <a:srgbClr val="2E3A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rg</a:t>
            </a:r>
            <a:r>
              <a:rPr lang="en-US" sz="1200" dirty="0">
                <a:solidFill>
                  <a:srgbClr val="2E3A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ᵢₜ = α + β₁·delta_citᵢₜ + β₂·L2.lgdppcᵢₜ + β₃·Xᵢₜ + γ·GFCᵢₜ + δ·(GFC×Zᵢₜ) + μᵢ + εᵢₜ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572768"/>
            <a:ext cx="8503920" cy="804672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9" name="Shape 7"/>
          <p:cNvSpPr/>
          <p:nvPr/>
        </p:nvSpPr>
        <p:spPr>
          <a:xfrm>
            <a:off x="320040" y="1572768"/>
            <a:ext cx="73152" cy="804672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0" name="Text 8"/>
          <p:cNvSpPr/>
          <p:nvPr/>
        </p:nvSpPr>
        <p:spPr>
          <a:xfrm>
            <a:off x="475488" y="1627632"/>
            <a:ext cx="2377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1: Osnovni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75488" y="2048256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OLS + FE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017520" y="1664208"/>
            <a:ext cx="5760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delta_cit, L2.lgdppc, gfcg_gdp, pop_growth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20040" y="2487168"/>
            <a:ext cx="8503920" cy="804672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4" name="Shape 12"/>
          <p:cNvSpPr/>
          <p:nvPr/>
        </p:nvSpPr>
        <p:spPr>
          <a:xfrm>
            <a:off x="320040" y="2487168"/>
            <a:ext cx="73152" cy="804672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5" name="Text 13"/>
          <p:cNvSpPr/>
          <p:nvPr/>
        </p:nvSpPr>
        <p:spPr>
          <a:xfrm>
            <a:off x="475488" y="2542032"/>
            <a:ext cx="2377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2: Razširjeni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5488" y="2962656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7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OLS + FE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017520" y="2578608"/>
            <a:ext cx="5760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L1.trade_gdp, L1.fdi_gdp, L1.tert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20040" y="3401568"/>
            <a:ext cx="8503920" cy="804672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9" name="Shape 17"/>
          <p:cNvSpPr/>
          <p:nvPr/>
        </p:nvSpPr>
        <p:spPr>
          <a:xfrm>
            <a:off x="320040" y="3401568"/>
            <a:ext cx="73152" cy="804672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0" name="Text 18"/>
          <p:cNvSpPr/>
          <p:nvPr/>
        </p:nvSpPr>
        <p:spPr>
          <a:xfrm>
            <a:off x="475488" y="3456432"/>
            <a:ext cx="2377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3: Kompletni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75488" y="3877056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3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OLS + FE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017520" y="3493008"/>
            <a:ext cx="5760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GFC dummy (=1 pred 2009, 0 po) + interakcije z vsemi regresorji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20040" y="4370832"/>
            <a:ext cx="8503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GFC dummy = 1 pred 2009 (pre-GFC), 0 od 2009 naprej. Koeficient ob delta_cit meri učinek PO GFC; skupni učinek PRED GFC = lincom(delta_cit + gfc_x_cit).</a:t>
            </a:r>
            <a:endParaRPr lang="en-US" sz="9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Rezultati — gradnja modela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6" name="Text 4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317916"/>
              </p:ext>
            </p:extLst>
          </p:nvPr>
        </p:nvGraphicFramePr>
        <p:xfrm>
          <a:off x="320039" y="804671"/>
          <a:ext cx="8160413" cy="3783500"/>
        </p:xfrm>
        <a:graphic>
          <a:graphicData uri="http://schemas.openxmlformats.org/drawingml/2006/table">
            <a:tbl>
              <a:tblPr/>
              <a:tblGrid>
                <a:gridCol w="2518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0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9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9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5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Model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β (delta_cit)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t-stat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R²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Značilen?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M1: OLS osnov.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−0,050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(−1,28)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0,066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A63D2F"/>
                          </a:solidFill>
                        </a:rPr>
                        <a:t>NE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M2: FE osnov.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−0,016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(−0,37)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0,081ᵢ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A63D2F"/>
                          </a:solidFill>
                        </a:rPr>
                        <a:t>NE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M3: OLS razš.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−0,030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(−0,68)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0,082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A63D2F"/>
                          </a:solidFill>
                        </a:rPr>
                        <a:t>NE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M4: FE razš.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+0,011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(+0,21)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0,097ᵢ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A63D2F"/>
                          </a:solidFill>
                        </a:rPr>
                        <a:t>NE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M5: OLS kompl.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+0,171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(+1,59)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0,144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A63D2F"/>
                          </a:solidFill>
                        </a:rPr>
                        <a:t>NE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M6: FE kompl.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+0,130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(+1,12)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C2C2C"/>
                          </a:solidFill>
                        </a:rPr>
                        <a:t>0,132ᵢ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A63D2F"/>
                          </a:solidFill>
                        </a:rPr>
                        <a:t>NE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B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Interpretacija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rezultatov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6" name="Text 4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54521" y="4151376"/>
            <a:ext cx="8503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B5E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KLJUČNA UGOTOVITEV: Koeficient ob delta_cit je nestabilen po predznaku in nikjer statistično značilen.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207008"/>
            <a:ext cx="8503920" cy="786384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9" name="Shape 7"/>
          <p:cNvSpPr/>
          <p:nvPr/>
        </p:nvSpPr>
        <p:spPr>
          <a:xfrm>
            <a:off x="320040" y="1207008"/>
            <a:ext cx="64008" cy="786384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0" name="Text 8"/>
          <p:cNvSpPr/>
          <p:nvPr/>
        </p:nvSpPr>
        <p:spPr>
          <a:xfrm>
            <a:off x="457200" y="1298448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Pogoj konvergence — L2.lgdppc</a:t>
            </a:r>
            <a:endParaRPr lang="en-US" sz="600" dirty="0"/>
          </a:p>
        </p:txBody>
      </p:sp>
      <p:sp>
        <p:nvSpPr>
          <p:cNvPr id="11" name="Text 9"/>
          <p:cNvSpPr/>
          <p:nvPr/>
        </p:nvSpPr>
        <p:spPr>
          <a:xfrm>
            <a:off x="457200" y="1609344"/>
            <a:ext cx="830275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FE kompletnem modelu: β = −3,038*** (t=−2,74). Siromašnejše države rastejo hitreje — skladno s teorijo neoklasične rasti (Solow). Zamik 2 let zmanjšuje problem povratne vzročnosti.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20040" y="2084832"/>
            <a:ext cx="8503920" cy="786384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3" name="Shape 11"/>
          <p:cNvSpPr/>
          <p:nvPr/>
        </p:nvSpPr>
        <p:spPr>
          <a:xfrm>
            <a:off x="320040" y="2084832"/>
            <a:ext cx="64008" cy="786384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4" name="Text 12"/>
          <p:cNvSpPr/>
          <p:nvPr/>
        </p:nvSpPr>
        <p:spPr>
          <a:xfrm>
            <a:off x="457200" y="2176272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Investicije — gfcg_gdp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2487168"/>
            <a:ext cx="830275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FE kompletnem modelu: β = +0,120** (t=1,99). Višji delež bruto investicij v BDP pozitivno vpliva na rast — akumulacija kapitala je ključen dejavnik rasti.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20040" y="2962656"/>
            <a:ext cx="8503920" cy="786384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7" name="Shape 15"/>
          <p:cNvSpPr/>
          <p:nvPr/>
        </p:nvSpPr>
        <p:spPr>
          <a:xfrm>
            <a:off x="320040" y="2962656"/>
            <a:ext cx="64008" cy="786384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8" name="Text 16"/>
          <p:cNvSpPr/>
          <p:nvPr/>
        </p:nvSpPr>
        <p:spPr>
          <a:xfrm>
            <a:off x="457200" y="3054096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Odprtost — L1.trade_gdp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3364992"/>
            <a:ext cx="830275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FE kompletnem modelu: β = +0,039** (t=2,13). Bolj odprta gospodarstva rastejo hitreje — skladno s teorijami o rasti skozi mednarodno menjavo. Zamik L1 zmanjšuje endogenost.</a:t>
            </a:r>
            <a:endParaRPr lang="en-US" sz="10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A45F31-F0C9-0DDE-3AD5-A0A87E010288}"/>
              </a:ext>
            </a:extLst>
          </p:cNvPr>
          <p:cNvSpPr txBox="1"/>
          <p:nvPr/>
        </p:nvSpPr>
        <p:spPr>
          <a:xfrm>
            <a:off x="320040" y="752594"/>
            <a:ext cx="850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b="1" dirty="0" err="1">
                <a:solidFill>
                  <a:srgbClr val="00244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Ugotovitve</a:t>
            </a:r>
            <a:r>
              <a:rPr lang="en-SI" b="1" dirty="0">
                <a:solidFill>
                  <a:srgbClr val="00244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SI" b="1" dirty="0" err="1">
                <a:solidFill>
                  <a:srgbClr val="00244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kontrolnih</a:t>
            </a:r>
            <a:r>
              <a:rPr lang="en-SI" b="1" dirty="0">
                <a:solidFill>
                  <a:srgbClr val="00244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SI" b="1" dirty="0" err="1">
                <a:solidFill>
                  <a:srgbClr val="00244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sprmenljivk</a:t>
            </a:r>
            <a:endParaRPr lang="en-GB" b="1" dirty="0">
              <a:solidFill>
                <a:srgbClr val="002448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Kompletni FE model – OECD </a:t>
            </a:r>
            <a:r>
              <a:rPr lang="en-US" sz="2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države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2377440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Prilepite tabelo iz State: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xtreg rg delta_cit + kompletni model, fe robust ]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577840" y="804672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KLJUČNI KOEFICIENTI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577840" y="1115568"/>
            <a:ext cx="3246120" cy="804672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0" name="Text 8"/>
          <p:cNvSpPr/>
          <p:nvPr/>
        </p:nvSpPr>
        <p:spPr>
          <a:xfrm>
            <a:off x="5669280" y="1152144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3A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delta_cit (po GFC):  </a:t>
            </a:r>
            <a:r>
              <a:rPr lang="en-US" sz="1050" dirty="0">
                <a:solidFill>
                  <a:srgbClr val="2C2C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β = +0,130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 = 1,12  →  neznačilno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577840" y="2011680"/>
            <a:ext cx="3246120" cy="841248"/>
          </a:xfrm>
          <a:prstGeom prst="rect">
            <a:avLst/>
          </a:prstGeom>
          <a:solidFill>
            <a:srgbClr val="EDE8DF"/>
          </a:solidFill>
          <a:ln w="1524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2" name="Shape 10"/>
          <p:cNvSpPr/>
          <p:nvPr/>
        </p:nvSpPr>
        <p:spPr>
          <a:xfrm>
            <a:off x="5577840" y="1993392"/>
            <a:ext cx="3246120" cy="6400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3" name="Text 11"/>
          <p:cNvSpPr/>
          <p:nvPr/>
        </p:nvSpPr>
        <p:spPr>
          <a:xfrm>
            <a:off x="5669280" y="2048256"/>
            <a:ext cx="30632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3A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delta_cit + gfc_x_cit
(pred GFC, lincom):
</a:t>
            </a:r>
            <a:r>
              <a:rPr lang="en-US" sz="1050" b="1" dirty="0">
                <a:solidFill>
                  <a:srgbClr val="2C2C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β = 0,003  t = 0,06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577840" y="2907792"/>
            <a:ext cx="3246120" cy="804672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5" name="Text 13"/>
          <p:cNvSpPr/>
          <p:nvPr/>
        </p:nvSpPr>
        <p:spPr>
          <a:xfrm>
            <a:off x="5669280" y="2944368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3A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gfc_x_cit:
</a:t>
            </a:r>
            <a:r>
              <a:rPr lang="en-US" sz="1050" dirty="0">
                <a:solidFill>
                  <a:srgbClr val="2C2C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β = −0,127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 = −1,10  →  neznačilno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577840" y="3785616"/>
            <a:ext cx="3246120" cy="713232"/>
          </a:xfrm>
          <a:prstGeom prst="rect">
            <a:avLst/>
          </a:prstGeom>
          <a:solidFill>
            <a:srgbClr val="D4C5A9"/>
          </a:solidFill>
          <a:ln w="1270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7" name="Text 15"/>
          <p:cNvSpPr/>
          <p:nvPr/>
        </p:nvSpPr>
        <p:spPr>
          <a:xfrm>
            <a:off x="5669280" y="3822192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Davčne spremembe nimajo zaznavnega učinka — niti pred niti po GFC.</a:t>
            </a:r>
            <a:endParaRPr lang="en-US" sz="105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AE86762-2672-DA32-344F-5401D35C1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804672"/>
            <a:ext cx="4775591" cy="385381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Interpretacija — GFC dummy in interakcije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6" name="Text 4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GFC dummy = 1 pred letom 2009, 0 po letu 2009. Koeficient ob delta_cit meri učinek spremembe STR PO GFC (od 2009 naprej).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20040" y="1243584"/>
            <a:ext cx="8503920" cy="786384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9" name="Shape 7"/>
          <p:cNvSpPr/>
          <p:nvPr/>
        </p:nvSpPr>
        <p:spPr>
          <a:xfrm>
            <a:off x="320040" y="1243584"/>
            <a:ext cx="64008" cy="786384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0" name="Text 8"/>
          <p:cNvSpPr/>
          <p:nvPr/>
        </p:nvSpPr>
        <p:spPr>
          <a:xfrm>
            <a:off x="457200" y="1335024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delta_cit = +0,130 (t=1,12) — PO GFC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1645920"/>
            <a:ext cx="830275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Učinek spremembe STR na rast BDP po letu 2009. Pozitiven, a statistično neznačilen — ne moremo trditi, da znižanje davkov po krizi pospeši rast.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20040" y="2121408"/>
            <a:ext cx="8503920" cy="786384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3" name="Shape 11"/>
          <p:cNvSpPr/>
          <p:nvPr/>
        </p:nvSpPr>
        <p:spPr>
          <a:xfrm>
            <a:off x="320040" y="2121408"/>
            <a:ext cx="64008" cy="786384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4" name="Text 12"/>
          <p:cNvSpPr/>
          <p:nvPr/>
        </p:nvSpPr>
        <p:spPr>
          <a:xfrm>
            <a:off x="457200" y="2212848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gfc_x_cit = −0,127 (t=−1,10)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2523744"/>
            <a:ext cx="830275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Razlika v učinku delta_cit med pred-GFC in po-GFC obdobjem. Negativni predznak nakazuje, da so bile davčne spremembe pred krizo tendenčno bolj negativno povezane z rastjo — a tudi to neznačilno v FE</a:t>
            </a:r>
            <a:r>
              <a:rPr lang="en-SI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SI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naklučje</a:t>
            </a:r>
            <a:r>
              <a:rPr lang="en-SI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20040" y="2999232"/>
            <a:ext cx="8503920" cy="786384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7" name="Shape 15"/>
          <p:cNvSpPr/>
          <p:nvPr/>
        </p:nvSpPr>
        <p:spPr>
          <a:xfrm>
            <a:off x="320040" y="2999232"/>
            <a:ext cx="64008" cy="786384"/>
          </a:xfrm>
          <a:prstGeom prst="rect">
            <a:avLst/>
          </a:prstGeom>
          <a:solidFill>
            <a:srgbClr val="A63D2F"/>
          </a:solidFill>
          <a:ln w="12700">
            <a:solidFill>
              <a:srgbClr val="A63D2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8" name="Text 16"/>
          <p:cNvSpPr/>
          <p:nvPr/>
        </p:nvSpPr>
        <p:spPr>
          <a:xfrm>
            <a:off x="457200" y="3090672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 err="1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delta_cit</a:t>
            </a: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gfc_x_cit = 0,003 (t=0,06) — PRED GFC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3401568"/>
            <a:ext cx="830275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Skupni učinek spremembe STR v pred-kriznem obdobju (do 2008). Praktično nič — davčne spremembe niso imele zaznavnega učinka na rast niti v ugodnem makroekonomskem okolju pred krizo.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0040" y="3877056"/>
            <a:ext cx="8503920" cy="786384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1" name="Shape 19"/>
          <p:cNvSpPr/>
          <p:nvPr/>
        </p:nvSpPr>
        <p:spPr>
          <a:xfrm>
            <a:off x="320040" y="3877056"/>
            <a:ext cx="64008" cy="786384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2" name="Text 20"/>
          <p:cNvSpPr/>
          <p:nvPr/>
        </p:nvSpPr>
        <p:spPr>
          <a:xfrm>
            <a:off x="457200" y="3968496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gfc_x_open = +0,013** (t=2,19)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57200" y="4279392"/>
            <a:ext cx="830275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Edina GFC interakcija ki je statistično značilna: odprtost je pred GFC bolj pozitivno vplivala na rast kot po njej. Kriza je zmanjšala korist od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mednarodne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menjave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Regionalna analiza: EU vs. ne-EU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822960"/>
            <a:ext cx="8503920" cy="1234440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7" name="Shape 5"/>
          <p:cNvSpPr/>
          <p:nvPr/>
        </p:nvSpPr>
        <p:spPr>
          <a:xfrm>
            <a:off x="320040" y="822960"/>
            <a:ext cx="64008" cy="1234440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8" name="Text 6"/>
          <p:cNvSpPr/>
          <p:nvPr/>
        </p:nvSpPr>
        <p:spPr>
          <a:xfrm>
            <a:off x="457200" y="896112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SI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</a:rPr>
              <a:t>OLS + EU Dummy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1188720"/>
            <a:ext cx="8302752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dummy: −0,608*** (t=−2,76) — EU države rastejo počasneje pri enakih vrednostih regresorjev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Interakcija eu_x_cit: −0,056 (t=−0,59) — EU in ne-EU ne reagirata statistično različno na davčne spremembe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0040" y="2194560"/>
            <a:ext cx="8503920" cy="1234440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1" name="Shape 9"/>
          <p:cNvSpPr/>
          <p:nvPr/>
        </p:nvSpPr>
        <p:spPr>
          <a:xfrm>
            <a:off x="320040" y="2194560"/>
            <a:ext cx="64008" cy="1234440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2" name="Text 10"/>
          <p:cNvSpPr/>
          <p:nvPr/>
        </p:nvSpPr>
        <p:spPr>
          <a:xfrm>
            <a:off x="457200" y="2267712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 samo EU (23 držav)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2560320"/>
            <a:ext cx="8302752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delta_cit = +0,091 (t=0,53) — neznačilno</a:t>
            </a:r>
            <a:endParaRPr lang="en-US" sz="1050" dirty="0"/>
          </a:p>
          <a:p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L2.lgdppc = −9,557*** — konvergenca dominira, ne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davki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v EU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vzorcu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konvergenčna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dinamika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bistveno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močnejša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kot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celotnem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vzorcu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To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pomeni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da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EU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držav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veliki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meri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pojasni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njihova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relativna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zaostalost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ne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davčna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politika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L1.fdi_gdp = −0,021*** — FDI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negativno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EU (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visoka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0040" y="3566160"/>
            <a:ext cx="8503920" cy="1099143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5" name="Shape 13"/>
          <p:cNvSpPr/>
          <p:nvPr/>
        </p:nvSpPr>
        <p:spPr>
          <a:xfrm>
            <a:off x="320040" y="3566160"/>
            <a:ext cx="64008" cy="1099143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6" name="Text 14"/>
          <p:cNvSpPr/>
          <p:nvPr/>
        </p:nvSpPr>
        <p:spPr>
          <a:xfrm>
            <a:off x="457200" y="3639312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 samo ne-EU (15 držav)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3931920"/>
            <a:ext cx="8302752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delta_cit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+0,241** (t=2,14) -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Mejno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statistično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značilen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pozitiven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višja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davčna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stopnja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sovpada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višjo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rastjo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Verjetna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razlaga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endogenost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Ne-EU OECD (Koreja,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Japonska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Čile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...) so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zniževale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davke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strukturnimi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reformami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ko je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nizka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Brez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eksogene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identifikacije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moremo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trditi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da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davki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povzročijo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E3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47472" y="1645920"/>
            <a:ext cx="8412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 III: Slovenija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347472" y="283464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4C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Posebna analiza · Grafi · Rezultati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3716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Slovenija: Rast BDP in ključne spremenljivke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201168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SLO_rg_cit.png ]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Vstavi sliko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20040" y="3886200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 in rast BDP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663440" y="201168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SLO_rg_inv.png ]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Vstavi sliko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63440" y="3886200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Investicije in rast BDP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0040" y="4187952"/>
            <a:ext cx="4023360" cy="640080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3" name="Shape 11"/>
          <p:cNvSpPr/>
          <p:nvPr/>
        </p:nvSpPr>
        <p:spPr>
          <a:xfrm>
            <a:off x="320040" y="4187952"/>
            <a:ext cx="64008" cy="640080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4" name="Text 12"/>
          <p:cNvSpPr/>
          <p:nvPr/>
        </p:nvSpPr>
        <p:spPr>
          <a:xfrm>
            <a:off x="457200" y="4279392"/>
            <a:ext cx="382219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Krizi 2009 in 2020 jasno vidni. STR pada</a:t>
            </a:r>
            <a:r>
              <a:rPr lang="en-SI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4187952"/>
            <a:ext cx="4023360" cy="640080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6" name="Shape 14"/>
          <p:cNvSpPr/>
          <p:nvPr/>
        </p:nvSpPr>
        <p:spPr>
          <a:xfrm>
            <a:off x="4663440" y="4187952"/>
            <a:ext cx="64008" cy="640080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7" name="Text 15"/>
          <p:cNvSpPr/>
          <p:nvPr/>
        </p:nvSpPr>
        <p:spPr>
          <a:xfrm>
            <a:off x="4800600" y="4279392"/>
            <a:ext cx="382219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Investicije prociklične — padec v krizi, okrevanje po 2012.</a:t>
            </a:r>
            <a:endParaRPr lang="en-US" sz="10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B1ACFC-1B22-2077-B25C-1639D83FC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1"/>
            <a:ext cx="4617043" cy="27702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F8E23D3-25CF-55D4-3076-EAD2B09AD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048" y="914401"/>
            <a:ext cx="4617043" cy="277022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69F2C-E511-DA8A-1F09-5DBDAE8D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A009AE2A-8A31-A1BD-FA88-26D80F143A17}"/>
              </a:ext>
            </a:extLst>
          </p:cNvPr>
          <p:cNvSpPr/>
          <p:nvPr/>
        </p:nvSpPr>
        <p:spPr>
          <a:xfrm>
            <a:off x="347472" y="1645920"/>
            <a:ext cx="8412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 III: Slovenija</a:t>
            </a:r>
            <a:endParaRPr lang="en-US" sz="3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D45EDF6-F72D-72D1-EDD4-E49E84454FAB}"/>
              </a:ext>
            </a:extLst>
          </p:cNvPr>
          <p:cNvSpPr/>
          <p:nvPr/>
        </p:nvSpPr>
        <p:spPr>
          <a:xfrm>
            <a:off x="347472" y="283464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4C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Posebna analiza · Grafi · Rezultati</a:t>
            </a:r>
            <a:endParaRPr lang="en-US" sz="1600" dirty="0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4B50E91A-10D9-AC4A-384A-116C788D2666}"/>
              </a:ext>
            </a:extLst>
          </p:cNvPr>
          <p:cNvSpPr/>
          <p:nvPr/>
        </p:nvSpPr>
        <p:spPr>
          <a:xfrm>
            <a:off x="-143069" y="-156520"/>
            <a:ext cx="9430138" cy="5456539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10">
            <a:extLst>
              <a:ext uri="{FF2B5EF4-FFF2-40B4-BE49-F238E27FC236}">
                <a16:creationId xmlns:a16="http://schemas.microsoft.com/office/drawing/2014/main" id="{1F23769A-DE20-D185-50AA-36DF384A7C21}"/>
              </a:ext>
            </a:extLst>
          </p:cNvPr>
          <p:cNvSpPr/>
          <p:nvPr/>
        </p:nvSpPr>
        <p:spPr>
          <a:xfrm>
            <a:off x="178594" y="2319217"/>
            <a:ext cx="896540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SI" sz="2500" b="1" i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Kakšno</a:t>
            </a:r>
            <a:r>
              <a:rPr lang="en-SI" sz="25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SI" sz="2500" b="1" i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korelacijo</a:t>
            </a:r>
            <a:r>
              <a:rPr lang="en-SI" sz="25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med </a:t>
            </a:r>
            <a:r>
              <a:rPr lang="en-SI" sz="2500" b="1" i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sprmembo</a:t>
            </a:r>
            <a:r>
              <a:rPr lang="en-SI" sz="25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SI" sz="2500" b="1" i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davčne</a:t>
            </a:r>
            <a:r>
              <a:rPr lang="en-SI" sz="25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SI" sz="2500" b="1" i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stopnje</a:t>
            </a:r>
            <a:r>
              <a:rPr lang="en-SI" sz="25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in </a:t>
            </a:r>
            <a:r>
              <a:rPr lang="en-SI" sz="2500" b="1" i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rastjo</a:t>
            </a:r>
            <a:r>
              <a:rPr lang="en-SI" sz="25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BDP </a:t>
            </a:r>
            <a:r>
              <a:rPr lang="en-SI" sz="2500" b="1" i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pričakujete</a:t>
            </a:r>
            <a:r>
              <a:rPr lang="en-SI" sz="25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za </a:t>
            </a:r>
            <a:r>
              <a:rPr lang="en-SI" sz="2500" b="1" i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Slovenijo</a:t>
            </a:r>
            <a:r>
              <a:rPr lang="en-SI" sz="25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5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096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Scatter: STR in rast BDP — Slovenija vs. OECD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6BD042-52EC-8647-FEEA-E153BDF4D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523" y="700064"/>
            <a:ext cx="6238953" cy="374337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Rezultati za Slovenijo — FE model z interakcijami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88919" y="2772394"/>
            <a:ext cx="3566160" cy="1417320"/>
          </a:xfrm>
          <a:prstGeom prst="rect">
            <a:avLst/>
          </a:prstGeom>
          <a:solidFill>
            <a:srgbClr val="EDE8DF"/>
          </a:solidFill>
          <a:ln w="1905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9" name="Shape 7"/>
          <p:cNvSpPr/>
          <p:nvPr/>
        </p:nvSpPr>
        <p:spPr>
          <a:xfrm>
            <a:off x="2788919" y="2775205"/>
            <a:ext cx="3566160" cy="6400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 dirty="0"/>
          </a:p>
        </p:txBody>
      </p:sp>
      <p:sp>
        <p:nvSpPr>
          <p:cNvPr id="10" name="Text 8"/>
          <p:cNvSpPr/>
          <p:nvPr/>
        </p:nvSpPr>
        <p:spPr>
          <a:xfrm>
            <a:off x="2880359" y="2977913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delta_cit + slo_x_cit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880359" y="31955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B5E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 = 1,011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2880359" y="3639513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 = 9,61  (p &lt; 0,001)</a:t>
            </a:r>
            <a:endParaRPr lang="en-US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6F365DD-BFED-1C51-97B1-990A0C754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459" y="1474782"/>
            <a:ext cx="6250575" cy="11617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B365A8-C7DC-1119-37C1-C0E0A9B28AB9}"/>
              </a:ext>
            </a:extLst>
          </p:cNvPr>
          <p:cNvSpPr txBox="1"/>
          <p:nvPr/>
        </p:nvSpPr>
        <p:spPr>
          <a:xfrm>
            <a:off x="425786" y="658368"/>
            <a:ext cx="8503920" cy="742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ocena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modelov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OLS in FE z SLO dummy in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interakcij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te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z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vsemi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regresorji</a:t>
            </a:r>
            <a:endParaRPr lang="en-SI" sz="15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kupni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učinek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sprmembe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davčne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stopnje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za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Slovenijo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po FE </a:t>
            </a:r>
            <a:r>
              <a:rPr lang="en-SI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modelu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endParaRPr lang="en-GB" sz="1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F6DC7-69EC-D2DC-E648-C5022CCBADAD}"/>
              </a:ext>
            </a:extLst>
          </p:cNvPr>
          <p:cNvSpPr txBox="1"/>
          <p:nvPr/>
        </p:nvSpPr>
        <p:spPr>
          <a:xfrm>
            <a:off x="425786" y="4369927"/>
            <a:ext cx="84578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Skupni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učinek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 pred GFC (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lincom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delta_cit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slo_x_cit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 +</a:t>
            </a:r>
            <a:r>
              <a:rPr lang="en-SI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gfc_x_cit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GB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znaša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 0,926 (t = 8,43)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Interpretacija — SLO interakcijski koeficienti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6" name="Text 4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Koeficienti ob SLO interakcijah merijo, za koliko se Slovenija razlikuje od povprečja preostalih OECD držav pri posameznem regresorju.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20040" y="1243584"/>
            <a:ext cx="8503920" cy="768096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9" name="Shape 7"/>
          <p:cNvSpPr/>
          <p:nvPr/>
        </p:nvSpPr>
        <p:spPr>
          <a:xfrm>
            <a:off x="320040" y="1243584"/>
            <a:ext cx="64008" cy="768096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0" name="Text 8"/>
          <p:cNvSpPr/>
          <p:nvPr/>
        </p:nvSpPr>
        <p:spPr>
          <a:xfrm>
            <a:off x="457200" y="1335024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slo_x_cit = +0,922*** → skupaj: delta_cit + slo_x_cit = 1,011***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1645920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 Slovenijo je skupni učinek spremembe STR na rast +1,011 (t=9,61). Višja davčna stopnja sovpada z višjo rastjo — nasprotno od supply-side teorije. To je statistično zanesljivo, a vzročna razlaga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zahteva</a:t>
            </a: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previdnost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20040" y="2103120"/>
            <a:ext cx="8503920" cy="768096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3" name="Shape 11"/>
          <p:cNvSpPr/>
          <p:nvPr/>
        </p:nvSpPr>
        <p:spPr>
          <a:xfrm>
            <a:off x="320040" y="2103120"/>
            <a:ext cx="64008" cy="768096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4" name="Text 12"/>
          <p:cNvSpPr/>
          <p:nvPr/>
        </p:nvSpPr>
        <p:spPr>
          <a:xfrm>
            <a:off x="457200" y="2194560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slo_x_gfc = +7,849*** (t=11,88)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2505456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Slovenija je v pred-kriznem obdobju (do 2008) rasla statistično značilno hitreje — za ~8 o.t. letno — kot napove model za povprečno OECD državo. To odraža izjemno predkrizno konjunkturo in EU-integracijsko rast.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20040" y="2962656"/>
            <a:ext cx="8503920" cy="768096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7" name="Shape 15"/>
          <p:cNvSpPr/>
          <p:nvPr/>
        </p:nvSpPr>
        <p:spPr>
          <a:xfrm>
            <a:off x="320040" y="2962656"/>
            <a:ext cx="64008" cy="768096"/>
          </a:xfrm>
          <a:prstGeom prst="rect">
            <a:avLst/>
          </a:prstGeom>
          <a:solidFill>
            <a:srgbClr val="6B7B5E"/>
          </a:solidFill>
          <a:ln w="12700">
            <a:solidFill>
              <a:srgbClr val="6B7B5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8" name="Text 16"/>
          <p:cNvSpPr/>
          <p:nvPr/>
        </p:nvSpPr>
        <p:spPr>
          <a:xfrm>
            <a:off x="457200" y="3054096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3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slo_x_inv = −0,697*** (t=−11,02)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3364992"/>
            <a:ext cx="830275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Učinek investicij na rast je za Slovenijo za 0,697 o.t. nižji kot v povprečni OECD. </a:t>
            </a:r>
            <a:endParaRPr lang="en-US" sz="10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914E4-9C1D-E917-3546-87F72BD63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BE5A830-0641-82A1-9BDD-33AE2E0BA2D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80572C5-4A16-CBA7-1C58-37248D7BF80F}"/>
              </a:ext>
            </a:extLst>
          </p:cNvPr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Robustnost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- </a:t>
            </a:r>
            <a:r>
              <a:rPr kumimoji="0" lang="sl-SI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5-letni intervali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909043D-33CD-2610-E071-8031190FD819}"/>
              </a:ext>
            </a:extLst>
          </p:cNvPr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82A0206-EA1D-908D-9B6E-251974841319}"/>
              </a:ext>
            </a:extLst>
          </p:cNvPr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A807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D2E040C-1017-FDE6-F299-0D295B7BBEBA}"/>
              </a:ext>
            </a:extLst>
          </p:cNvPr>
          <p:cNvSpPr/>
          <p:nvPr/>
        </p:nvSpPr>
        <p:spPr>
          <a:xfrm>
            <a:off x="320039" y="809244"/>
            <a:ext cx="8503920" cy="4041648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8765A57B-9434-5F04-18B3-89E3630A5D5E}"/>
              </a:ext>
            </a:extLst>
          </p:cNvPr>
          <p:cNvSpPr/>
          <p:nvPr/>
        </p:nvSpPr>
        <p:spPr>
          <a:xfrm>
            <a:off x="320039" y="777240"/>
            <a:ext cx="8503919" cy="6400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F3E839E-121C-27D1-76C6-22F541D536BF}"/>
              </a:ext>
            </a:extLst>
          </p:cNvPr>
          <p:cNvSpPr/>
          <p:nvPr/>
        </p:nvSpPr>
        <p:spPr>
          <a:xfrm>
            <a:off x="457200" y="89611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3D9C367-313F-1954-72E6-C02F3B83A432}"/>
              </a:ext>
            </a:extLst>
          </p:cNvPr>
          <p:cNvSpPr/>
          <p:nvPr/>
        </p:nvSpPr>
        <p:spPr>
          <a:xfrm>
            <a:off x="6400800" y="220713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1985, 1990, ..., 2020  ·  N = 149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80888AD-AD67-7A02-8F85-A2CBE18E07C1}"/>
              </a:ext>
            </a:extLst>
          </p:cNvPr>
          <p:cNvSpPr/>
          <p:nvPr/>
        </p:nvSpPr>
        <p:spPr>
          <a:xfrm>
            <a:off x="457200" y="1572768"/>
            <a:ext cx="38862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0384BD6-706F-541B-FC5F-D2F500F2BF63}"/>
              </a:ext>
            </a:extLst>
          </p:cNvPr>
          <p:cNvSpPr/>
          <p:nvPr/>
        </p:nvSpPr>
        <p:spPr>
          <a:xfrm>
            <a:off x="548640" y="4224528"/>
            <a:ext cx="3703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5B39FA-85AE-489C-43E1-F37FF97CEC18}"/>
              </a:ext>
            </a:extLst>
          </p:cNvPr>
          <p:cNvSpPr txBox="1"/>
          <p:nvPr/>
        </p:nvSpPr>
        <p:spPr>
          <a:xfrm>
            <a:off x="457200" y="909828"/>
            <a:ext cx="8073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I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Zakaj robustnost?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 rezultat ostane enak, ko spremenimo 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zmanjšamo vpliv kratkoročne volatilnosti in ciklične komponente rasti </a:t>
            </a: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67F5F6-DACE-1A52-DDA9-7DC2659AA5AD}"/>
              </a:ext>
            </a:extLst>
          </p:cNvPr>
          <p:cNvSpPr txBox="1"/>
          <p:nvPr/>
        </p:nvSpPr>
        <p:spPr>
          <a:xfrm>
            <a:off x="457200" y="1876390"/>
            <a:ext cx="86823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Koeficient</a:t>
            </a:r>
            <a:r>
              <a:rPr kumimoji="0" lang="sl-SI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delta_cit_5y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ostaja neznačilen v vseh štirih specifikacijah (p &gt; 0,05; t-statistike &lt; 0,77)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Rezultati letnih podatkov se ne razlikujejo od rezultatov za pet letne intervale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sl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Konvergenčni učinek (</a:t>
            </a:r>
            <a:r>
              <a:rPr kumimoji="0" lang="sl-SI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lgdppc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je v FE modelu statistično značilen (−8,630; p &lt; 0,05)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Manj razvite države rastejo hitreje kot bolj razvite države in se jim zato postopoma približujejo</a:t>
            </a:r>
            <a:endParaRPr kumimoji="0" lang="sl-SI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76C7F20-4B13-533F-1284-A8CA15E26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700" y="3222915"/>
            <a:ext cx="4905917" cy="155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71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BAD35-89BB-0BB8-B806-085A7AD3C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F331B99-826F-3066-5C22-51A07A09EB3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56ABD71-46C9-378C-7317-F27A960A6F96}"/>
              </a:ext>
            </a:extLst>
          </p:cNvPr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Robustnost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- </a:t>
            </a:r>
            <a:r>
              <a:rPr kumimoji="0" lang="sl-SI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5-letni intervali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F7A955E-91F4-ABAD-0405-6F18B9F5A35A}"/>
              </a:ext>
            </a:extLst>
          </p:cNvPr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D6B9E41-626D-2601-0028-3005BB1F81D3}"/>
              </a:ext>
            </a:extLst>
          </p:cNvPr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A807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AB87A2AF-2142-580E-476D-582F6C142AF3}"/>
              </a:ext>
            </a:extLst>
          </p:cNvPr>
          <p:cNvSpPr/>
          <p:nvPr/>
        </p:nvSpPr>
        <p:spPr>
          <a:xfrm>
            <a:off x="320039" y="809244"/>
            <a:ext cx="8503920" cy="4041648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FE7756A-A20A-713A-280C-CEA69E853371}"/>
              </a:ext>
            </a:extLst>
          </p:cNvPr>
          <p:cNvSpPr/>
          <p:nvPr/>
        </p:nvSpPr>
        <p:spPr>
          <a:xfrm>
            <a:off x="320039" y="777240"/>
            <a:ext cx="8503919" cy="6400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C0559C0-A530-4879-BD47-B2E335A607C9}"/>
              </a:ext>
            </a:extLst>
          </p:cNvPr>
          <p:cNvSpPr/>
          <p:nvPr/>
        </p:nvSpPr>
        <p:spPr>
          <a:xfrm>
            <a:off x="457200" y="89611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8D83083-32A0-B27D-B98A-681E576F1E41}"/>
              </a:ext>
            </a:extLst>
          </p:cNvPr>
          <p:cNvSpPr/>
          <p:nvPr/>
        </p:nvSpPr>
        <p:spPr>
          <a:xfrm>
            <a:off x="6400800" y="220713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1985, 1990, ..., 2020  ·  N = 149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A5B45A9-DB07-BD86-27EA-8027906CC93F}"/>
              </a:ext>
            </a:extLst>
          </p:cNvPr>
          <p:cNvSpPr/>
          <p:nvPr/>
        </p:nvSpPr>
        <p:spPr>
          <a:xfrm>
            <a:off x="457200" y="1572768"/>
            <a:ext cx="38862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CAAC2692-67DD-C55F-CF82-E4A15A6A7C0A}"/>
              </a:ext>
            </a:extLst>
          </p:cNvPr>
          <p:cNvSpPr/>
          <p:nvPr/>
        </p:nvSpPr>
        <p:spPr>
          <a:xfrm>
            <a:off x="548640" y="4224528"/>
            <a:ext cx="3703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EF1736-0D1A-D38C-5E37-540225BA864F}"/>
              </a:ext>
            </a:extLst>
          </p:cNvPr>
          <p:cNvSpPr txBox="1"/>
          <p:nvPr/>
        </p:nvSpPr>
        <p:spPr>
          <a:xfrm>
            <a:off x="457200" y="971312"/>
            <a:ext cx="86823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FDI (tuje direktne investicije) so mejno značilne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Daljši časovni horizont bolje zajame učinke tujih investicij</a:t>
            </a: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Interakcija odprtosti gospodarstva z GFC dummy je statistično značilna (p &lt; 0,05)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Odprtost je bila pred krizo (do 2005) pomemben faktor za rast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sl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l-S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S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6806E9-5D76-746A-D04E-AFEE83FDE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513" y="2443841"/>
            <a:ext cx="4924970" cy="213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73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950D678-6EEE-12B1-B586-6F7363D385C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CB98EA-2FED-CCE8-6BB5-848E23AF18D1}"/>
              </a:ext>
            </a:extLst>
          </p:cNvPr>
          <p:cNvSpPr txBox="1"/>
          <p:nvPr/>
        </p:nvSpPr>
        <p:spPr>
          <a:xfrm>
            <a:off x="262055" y="1558833"/>
            <a:ext cx="88122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Ali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mislite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, da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sprememba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zakonske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davčne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stopnje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na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efektivno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davčno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stopnjo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spremeni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rezultate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8061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47BCD-714B-3DA1-6C0F-11008CAF0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7A7E2B1-E631-3955-9B75-877BFCBDCD01}"/>
              </a:ext>
            </a:extLst>
          </p:cNvPr>
          <p:cNvSpPr/>
          <p:nvPr/>
        </p:nvSpPr>
        <p:spPr>
          <a:xfrm>
            <a:off x="-446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78EABC5-0CCD-AC45-58C9-A6732A60CAA4}"/>
              </a:ext>
            </a:extLst>
          </p:cNvPr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Robustnost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- </a:t>
            </a: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Efektivna povprečna davčna stopnja (EATR)</a:t>
            </a:r>
            <a:r>
              <a:rPr kumimoji="0" lang="en-SI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7BE4844-D613-A37A-E3EF-FEE108B0240E}"/>
              </a:ext>
            </a:extLst>
          </p:cNvPr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E2DC971-C210-E38B-C0B8-382C9B9E43B7}"/>
              </a:ext>
            </a:extLst>
          </p:cNvPr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A807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AE37963-EB22-96A5-253C-377FF776E6C6}"/>
              </a:ext>
            </a:extLst>
          </p:cNvPr>
          <p:cNvSpPr/>
          <p:nvPr/>
        </p:nvSpPr>
        <p:spPr>
          <a:xfrm>
            <a:off x="320039" y="809244"/>
            <a:ext cx="8503920" cy="4041648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5B6A289-D0E3-B025-D4C7-1D6CCE61940B}"/>
              </a:ext>
            </a:extLst>
          </p:cNvPr>
          <p:cNvSpPr/>
          <p:nvPr/>
        </p:nvSpPr>
        <p:spPr>
          <a:xfrm>
            <a:off x="320039" y="777240"/>
            <a:ext cx="8503919" cy="6400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F9DCCA5-763A-A393-E7D3-52058A88BA12}"/>
              </a:ext>
            </a:extLst>
          </p:cNvPr>
          <p:cNvSpPr/>
          <p:nvPr/>
        </p:nvSpPr>
        <p:spPr>
          <a:xfrm>
            <a:off x="457200" y="89611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0E4582E-E764-B7CC-5E05-B6256D00EB9F}"/>
              </a:ext>
            </a:extLst>
          </p:cNvPr>
          <p:cNvSpPr/>
          <p:nvPr/>
        </p:nvSpPr>
        <p:spPr>
          <a:xfrm>
            <a:off x="6400800" y="220713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0170F38-1E0B-073F-34BB-8468873BDCE7}"/>
              </a:ext>
            </a:extLst>
          </p:cNvPr>
          <p:cNvSpPr/>
          <p:nvPr/>
        </p:nvSpPr>
        <p:spPr>
          <a:xfrm>
            <a:off x="457200" y="1572768"/>
            <a:ext cx="38862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FC15AAD-C628-7907-513A-F12991D4CD38}"/>
              </a:ext>
            </a:extLst>
          </p:cNvPr>
          <p:cNvSpPr/>
          <p:nvPr/>
        </p:nvSpPr>
        <p:spPr>
          <a:xfrm>
            <a:off x="548640" y="4224528"/>
            <a:ext cx="3703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ED840F-D4BB-B27C-CDEE-A6CD1C1A48D0}"/>
              </a:ext>
            </a:extLst>
          </p:cNvPr>
          <p:cNvSpPr txBox="1"/>
          <p:nvPr/>
        </p:nvSpPr>
        <p:spPr>
          <a:xfrm>
            <a:off x="457200" y="909828"/>
            <a:ext cx="8073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I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Zakaj robustnost?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 rezultat ostane enak, ko spremenimo 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zakonsko stopnjo (STR) z efektivno povprečno davčno stopnjo (EATR)</a:t>
            </a: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3EA059-C45B-0AB3-A959-7DB236D8DE70}"/>
              </a:ext>
            </a:extLst>
          </p:cNvPr>
          <p:cNvSpPr txBox="1"/>
          <p:nvPr/>
        </p:nvSpPr>
        <p:spPr>
          <a:xfrm>
            <a:off x="457200" y="1876390"/>
            <a:ext cx="8682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Koeficient </a:t>
            </a:r>
            <a:r>
              <a:rPr kumimoji="0" lang="sl-SI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delta_eatr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je statistično značilen (p &lt; 0,05; t-statistika &lt; 0,17)  </a:t>
            </a: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Zamenjava davčne mere iz zakonske na efektivno povprečno stopnjo torej ne spremeni temeljne ugotovitve (sprememba davka ne vpliva na rast)</a:t>
            </a: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283F02-36BF-AE65-9E75-3F2024DE5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777" y="3262283"/>
            <a:ext cx="5476982" cy="97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67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EE1CD-C0B6-82EF-0CCE-41A9EAFE8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5B1EC72-50F8-08CE-935D-9DE2FBACC62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15D95C1-3358-A922-6B05-EF30CBB43BAD}"/>
              </a:ext>
            </a:extLst>
          </p:cNvPr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Primerjava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kumimoji="0" lang="sl-SI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fektivne povprečne davčne stopnje</a:t>
            </a:r>
            <a:r>
              <a:rPr kumimoji="0" lang="en-SI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E95A8AD-F492-C424-938B-9819E6A78F42}"/>
              </a:ext>
            </a:extLst>
          </p:cNvPr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49CFCF9-C923-E7C4-A1A7-B420EC28FCE9}"/>
              </a:ext>
            </a:extLst>
          </p:cNvPr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A807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84A3F46-DBAD-6CDE-9318-5EC5E7B1050A}"/>
              </a:ext>
            </a:extLst>
          </p:cNvPr>
          <p:cNvSpPr/>
          <p:nvPr/>
        </p:nvSpPr>
        <p:spPr>
          <a:xfrm>
            <a:off x="320039" y="809244"/>
            <a:ext cx="8503920" cy="4041648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7AA8183-3AB1-ADE3-D0BA-32A1A4B29218}"/>
              </a:ext>
            </a:extLst>
          </p:cNvPr>
          <p:cNvSpPr/>
          <p:nvPr/>
        </p:nvSpPr>
        <p:spPr>
          <a:xfrm>
            <a:off x="320039" y="777240"/>
            <a:ext cx="8503919" cy="6400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17D6F8F-9ACE-D4D5-90AA-ED912C1A6459}"/>
              </a:ext>
            </a:extLst>
          </p:cNvPr>
          <p:cNvSpPr/>
          <p:nvPr/>
        </p:nvSpPr>
        <p:spPr>
          <a:xfrm>
            <a:off x="457200" y="89611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0EAED6D-6F25-49AE-5147-74AB47E0BE41}"/>
              </a:ext>
            </a:extLst>
          </p:cNvPr>
          <p:cNvSpPr/>
          <p:nvPr/>
        </p:nvSpPr>
        <p:spPr>
          <a:xfrm>
            <a:off x="6400800" y="220713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100F820-1175-7895-044E-997CB9ED1144}"/>
              </a:ext>
            </a:extLst>
          </p:cNvPr>
          <p:cNvSpPr/>
          <p:nvPr/>
        </p:nvSpPr>
        <p:spPr>
          <a:xfrm>
            <a:off x="457200" y="1572768"/>
            <a:ext cx="38862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A3008B11-3B1F-9596-9A5B-930B174A27F9}"/>
              </a:ext>
            </a:extLst>
          </p:cNvPr>
          <p:cNvSpPr/>
          <p:nvPr/>
        </p:nvSpPr>
        <p:spPr>
          <a:xfrm>
            <a:off x="548640" y="4224528"/>
            <a:ext cx="3703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62BB90-F3A6-E52B-4118-CCCACDD8E5DA}"/>
              </a:ext>
            </a:extLst>
          </p:cNvPr>
          <p:cNvSpPr txBox="1"/>
          <p:nvPr/>
        </p:nvSpPr>
        <p:spPr>
          <a:xfrm>
            <a:off x="533028" y="1015865"/>
            <a:ext cx="743786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Gecherta in Heimbergerja (2022), ki v svoji metaanalizi kažeta, da modeli z EATR poročajo o večjih pozitivnih učinkih (vpliv na rast BDP je pomemben)</a:t>
            </a: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Zakaj se naše ugotovitve razlikujejo?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Uporabljamo enoten in strogo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nadzorovan model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Intenzivna faza davčne konkurence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(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tekmovanje med državami)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Časovna omejenost EATR vzorca</a:t>
            </a:r>
            <a:r>
              <a:rPr kumimoji="0" lang="sl-S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1993–2023)</a:t>
            </a:r>
            <a:r>
              <a:rPr kumimoji="0" lang="en-S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147DD23-CF5E-1FE1-BA4B-383134D2C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983" y="1830886"/>
            <a:ext cx="3796989" cy="28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22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RQ1: Ali znižanje davkov spodbuja gospodarsko rast?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777240"/>
            <a:ext cx="8503920" cy="530352"/>
          </a:xfrm>
          <a:prstGeom prst="rect">
            <a:avLst/>
          </a:prstGeom>
          <a:solidFill>
            <a:srgbClr val="D4C5A9"/>
          </a:solidFill>
          <a:ln w="1524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7" name="Text 5"/>
          <p:cNvSpPr/>
          <p:nvPr/>
        </p:nvSpPr>
        <p:spPr>
          <a:xfrm>
            <a:off x="457200" y="804672"/>
            <a:ext cx="8321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3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ODGOVOR: </a:t>
            </a: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statistično zanesljivih dokazov, da znižanje STR spodbuja rast.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20040" y="1426464"/>
            <a:ext cx="4160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NAŠA ANALIZA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20040" y="1417320"/>
            <a:ext cx="8458200" cy="2587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β(delta_cit) neznačilen v vseh 6 modelih gradnje</a:t>
            </a:r>
            <a:endParaRPr lang="en-US" sz="16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Vrednosti: −0,050 do +0,171 — </a:t>
            </a:r>
            <a:r>
              <a:rPr lang="en-US" sz="16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nihče</a:t>
            </a:r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statistično</a:t>
            </a:r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≠ 0</a:t>
            </a:r>
            <a:r>
              <a:rPr lang="en-SI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600" dirty="0"/>
              <a:t>→ </a:t>
            </a:r>
            <a:r>
              <a:rPr lang="en-GB" sz="1300" dirty="0"/>
              <a:t>Tudi </a:t>
            </a:r>
            <a:r>
              <a:rPr lang="en-GB" sz="1300" dirty="0" err="1"/>
              <a:t>pri</a:t>
            </a:r>
            <a:r>
              <a:rPr lang="en-GB" sz="1300" dirty="0"/>
              <a:t> </a:t>
            </a:r>
            <a:r>
              <a:rPr lang="en-GB" sz="1300" dirty="0" err="1"/>
              <a:t>največji</a:t>
            </a:r>
            <a:r>
              <a:rPr lang="en-GB" sz="1300" dirty="0"/>
              <a:t> </a:t>
            </a:r>
            <a:r>
              <a:rPr lang="en-GB" sz="1300" dirty="0" err="1"/>
              <a:t>vrednosti</a:t>
            </a:r>
            <a:r>
              <a:rPr lang="en-GB" sz="1300" dirty="0"/>
              <a:t> (+0,171) bi </a:t>
            </a:r>
            <a:r>
              <a:rPr lang="en-GB" sz="1300" dirty="0" err="1"/>
              <a:t>znižanje</a:t>
            </a:r>
            <a:r>
              <a:rPr lang="en-GB" sz="1300" dirty="0"/>
              <a:t> STR za 10 </a:t>
            </a:r>
            <a:r>
              <a:rPr lang="en-GB" sz="1300" dirty="0" err="1"/>
              <a:t>o.t.</a:t>
            </a:r>
            <a:r>
              <a:rPr lang="en-GB" sz="1300" dirty="0"/>
              <a:t> </a:t>
            </a:r>
            <a:r>
              <a:rPr lang="en-GB" sz="1300" dirty="0" err="1"/>
              <a:t>pomenilo</a:t>
            </a:r>
            <a:r>
              <a:rPr lang="en-GB" sz="1300" dirty="0"/>
              <a:t> le +1,7 </a:t>
            </a:r>
            <a:r>
              <a:rPr lang="en-GB" sz="1300" dirty="0" err="1"/>
              <a:t>o.t.</a:t>
            </a:r>
            <a:r>
              <a:rPr lang="en-GB" sz="1300" dirty="0"/>
              <a:t> </a:t>
            </a:r>
            <a:r>
              <a:rPr lang="en-GB" sz="1300" dirty="0" err="1"/>
              <a:t>višjo</a:t>
            </a:r>
            <a:r>
              <a:rPr lang="en-GB" sz="1300" dirty="0"/>
              <a:t> </a:t>
            </a:r>
            <a:r>
              <a:rPr lang="en-GB" sz="1300" dirty="0" err="1"/>
              <a:t>rast</a:t>
            </a:r>
            <a:r>
              <a:rPr lang="en-GB" sz="1300" dirty="0"/>
              <a:t> — in </a:t>
            </a:r>
            <a:r>
              <a:rPr lang="en-GB" sz="1300" dirty="0" err="1"/>
              <a:t>še</a:t>
            </a:r>
            <a:r>
              <a:rPr lang="en-GB" sz="1300" dirty="0"/>
              <a:t> to je </a:t>
            </a:r>
            <a:r>
              <a:rPr lang="en-GB" sz="1300" dirty="0" err="1"/>
              <a:t>statistično</a:t>
            </a:r>
            <a:r>
              <a:rPr lang="en-GB" sz="1300" dirty="0"/>
              <a:t> </a:t>
            </a:r>
            <a:r>
              <a:rPr lang="en-GB" sz="1300" dirty="0" err="1"/>
              <a:t>naključje</a:t>
            </a:r>
            <a:r>
              <a:rPr lang="en-GB" sz="1300" dirty="0"/>
              <a:t>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Robustno na 5-letnih intervalih in z EATR</a:t>
            </a:r>
            <a:endParaRPr lang="en-US" sz="16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Skupni učinek pred GFC: 0,003 (t=0,06) — </a:t>
            </a:r>
            <a:r>
              <a:rPr lang="en-US" sz="1600" dirty="0" err="1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zanemarljiv</a:t>
            </a:r>
            <a:r>
              <a:rPr lang="en-SI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300" dirty="0"/>
              <a:t>→ </a:t>
            </a:r>
            <a:r>
              <a:rPr lang="en-GB" sz="1300" dirty="0" err="1"/>
              <a:t>Davčne</a:t>
            </a:r>
            <a:r>
              <a:rPr lang="en-GB" sz="1300" dirty="0"/>
              <a:t> </a:t>
            </a:r>
            <a:r>
              <a:rPr lang="en-GB" sz="1300" dirty="0" err="1"/>
              <a:t>spremembe</a:t>
            </a:r>
            <a:r>
              <a:rPr lang="en-GB" sz="1300" dirty="0"/>
              <a:t> </a:t>
            </a:r>
            <a:r>
              <a:rPr lang="en-GB" sz="1300" dirty="0" err="1"/>
              <a:t>niso</a:t>
            </a:r>
            <a:r>
              <a:rPr lang="en-GB" sz="1300" dirty="0"/>
              <a:t> </a:t>
            </a:r>
            <a:r>
              <a:rPr lang="en-GB" sz="1300" dirty="0" err="1"/>
              <a:t>vplivale</a:t>
            </a:r>
            <a:r>
              <a:rPr lang="en-GB" sz="1300" dirty="0"/>
              <a:t> </a:t>
            </a:r>
            <a:r>
              <a:rPr lang="en-GB" sz="1300" dirty="0" err="1"/>
              <a:t>na</a:t>
            </a:r>
            <a:r>
              <a:rPr lang="en-GB" sz="1300" dirty="0"/>
              <a:t> </a:t>
            </a:r>
            <a:r>
              <a:rPr lang="en-GB" sz="1300" dirty="0" err="1"/>
              <a:t>rast</a:t>
            </a:r>
            <a:r>
              <a:rPr lang="en-GB" sz="1300" dirty="0"/>
              <a:t> </a:t>
            </a:r>
            <a:r>
              <a:rPr lang="en-GB" sz="1300" dirty="0" err="1"/>
              <a:t>niti</a:t>
            </a:r>
            <a:r>
              <a:rPr lang="en-GB" sz="1300" dirty="0"/>
              <a:t> v </a:t>
            </a:r>
            <a:r>
              <a:rPr lang="en-GB" sz="1300" dirty="0" err="1"/>
              <a:t>ugodnem</a:t>
            </a:r>
            <a:r>
              <a:rPr lang="en-GB" sz="1300" dirty="0"/>
              <a:t> </a:t>
            </a:r>
            <a:r>
              <a:rPr lang="en-GB" sz="1300" dirty="0" err="1"/>
              <a:t>predkriznem</a:t>
            </a:r>
            <a:r>
              <a:rPr lang="en-GB" sz="1300" dirty="0"/>
              <a:t> </a:t>
            </a:r>
            <a:r>
              <a:rPr lang="en-GB" sz="1300" dirty="0" err="1"/>
              <a:t>obdobju</a:t>
            </a:r>
            <a:r>
              <a:rPr lang="en-GB" sz="1300" dirty="0"/>
              <a:t> (do 2008) — </a:t>
            </a:r>
            <a:r>
              <a:rPr lang="en-GB" sz="1300" dirty="0" err="1"/>
              <a:t>učinek</a:t>
            </a:r>
            <a:r>
              <a:rPr lang="en-GB" sz="1300" dirty="0"/>
              <a:t> je </a:t>
            </a:r>
            <a:r>
              <a:rPr lang="en-GB" sz="1300" dirty="0" err="1"/>
              <a:t>praktično</a:t>
            </a:r>
            <a:r>
              <a:rPr lang="en-GB" sz="1300" dirty="0"/>
              <a:t> </a:t>
            </a:r>
            <a:r>
              <a:rPr lang="en-GB" sz="1300" dirty="0" err="1"/>
              <a:t>natanko</a:t>
            </a:r>
            <a:r>
              <a:rPr lang="en-GB" sz="1300" dirty="0"/>
              <a:t> </a:t>
            </a:r>
            <a:r>
              <a:rPr lang="en-GB" sz="1300" dirty="0" err="1"/>
              <a:t>nič</a:t>
            </a:r>
            <a:r>
              <a:rPr lang="en-GB" sz="1300" dirty="0"/>
              <a:t>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663440" y="1426464"/>
            <a:ext cx="4160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663440" y="1719072"/>
            <a:ext cx="41605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300"/>
              </a:spcAft>
              <a:buSzPct val="100000"/>
            </a:pP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4114800"/>
            <a:ext cx="8503920" cy="347472"/>
          </a:xfrm>
          <a:prstGeom prst="rect">
            <a:avLst/>
          </a:prstGeom>
          <a:solidFill>
            <a:srgbClr val="EDE8DF"/>
          </a:solidFill>
          <a:ln w="1270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3" name="Text 11"/>
          <p:cNvSpPr/>
          <p:nvPr/>
        </p:nvSpPr>
        <p:spPr>
          <a:xfrm>
            <a:off x="457200" y="4142232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Odsotnost učinka ≠ davki nikoli ne vplivajo — kontekstni učinki so možni, a povprečje je nič.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029632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RQ2: Ali se v Sloveniji kaže učinek davkov na rast?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777240"/>
            <a:ext cx="8503920" cy="530352"/>
          </a:xfrm>
          <a:prstGeom prst="rect">
            <a:avLst/>
          </a:prstGeom>
          <a:solidFill>
            <a:srgbClr val="D4C5A9"/>
          </a:solidFill>
          <a:ln w="1524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7" name="Text 5"/>
          <p:cNvSpPr/>
          <p:nvPr/>
        </p:nvSpPr>
        <p:spPr>
          <a:xfrm>
            <a:off x="457200" y="804672"/>
            <a:ext cx="8321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ODGOVOR: </a:t>
            </a:r>
            <a:r>
              <a:rPr lang="en-US" sz="14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— statistično značilen vzorec, a odraža endogenost, ne vzročnega učinka.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0040" y="1463040"/>
            <a:ext cx="2651760" cy="1371600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9" name="Shape 7"/>
          <p:cNvSpPr/>
          <p:nvPr/>
        </p:nvSpPr>
        <p:spPr>
          <a:xfrm>
            <a:off x="320040" y="1463040"/>
            <a:ext cx="2651760" cy="6400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0" name="Text 8"/>
          <p:cNvSpPr/>
          <p:nvPr/>
        </p:nvSpPr>
        <p:spPr>
          <a:xfrm>
            <a:off x="320040" y="1591056"/>
            <a:ext cx="2651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8B5E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1,011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11480" y="2212848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skupni učinek SLO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(delta_cit + slo_x_cit)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108960" y="1463040"/>
            <a:ext cx="2651760" cy="1371600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3" name="Shape 11"/>
          <p:cNvSpPr/>
          <p:nvPr/>
        </p:nvSpPr>
        <p:spPr>
          <a:xfrm>
            <a:off x="3108960" y="1463040"/>
            <a:ext cx="2651760" cy="64008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4" name="Text 12"/>
          <p:cNvSpPr/>
          <p:nvPr/>
        </p:nvSpPr>
        <p:spPr>
          <a:xfrm>
            <a:off x="3108960" y="1591056"/>
            <a:ext cx="2651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8B5E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t=9,61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3200400" y="2212848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0,001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visoko statistično značilen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897880" y="1463040"/>
            <a:ext cx="2651760" cy="1371600"/>
          </a:xfrm>
          <a:prstGeom prst="rect">
            <a:avLst/>
          </a:prstGeom>
          <a:solidFill>
            <a:srgbClr val="EDE8DF"/>
          </a:solidFill>
          <a:ln w="1016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7" name="Shape 15"/>
          <p:cNvSpPr/>
          <p:nvPr/>
        </p:nvSpPr>
        <p:spPr>
          <a:xfrm>
            <a:off x="5897880" y="1463040"/>
            <a:ext cx="2651760" cy="64008"/>
          </a:xfrm>
          <a:prstGeom prst="rect">
            <a:avLst/>
          </a:prstGeom>
          <a:solidFill>
            <a:srgbClr val="8A8075"/>
          </a:solidFill>
          <a:ln w="12700">
            <a:solidFill>
              <a:srgbClr val="8A8075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8" name="Text 16"/>
          <p:cNvSpPr/>
          <p:nvPr/>
        </p:nvSpPr>
        <p:spPr>
          <a:xfrm>
            <a:off x="5897880" y="1591056"/>
            <a:ext cx="2651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8A80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0,926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5989320" y="2212848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skupni učinek pred GFC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(t=8,43, p&lt;0,001)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320040" y="2944368"/>
            <a:ext cx="85039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SLO: znotraj-panelna korelacija — višja STR → višja rast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Prociklična davčna politika: znižanja sovpadala s recesijami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Brez eksogene identifikacije vzročnega učinka ni mogoče dokazati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Priporočilo: kvazieksperimentalni pristop za SLO davčne reforme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11458199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347472" y="164592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Zaključek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47472" y="768096"/>
            <a:ext cx="8430768" cy="0"/>
          </a:xfrm>
          <a:prstGeom prst="line">
            <a:avLst/>
          </a:prstGeom>
          <a:noFill/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02920" y="969264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D4C5A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Ni empiričnih dokazov za supply-side tezo —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CCB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β(delta_cit) statistično neznačilen v vseh specifikacijah, niti pred niti po GFC. Skupni učinek pred krizo = 0,003 (t=0,06). Skladno z Gechert &amp; Heimberger (2022): po korekciji za publication bias povprečni učinek ≈ 0.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02920" y="1865376"/>
            <a:ext cx="8229600" cy="0"/>
          </a:xfrm>
          <a:prstGeom prst="line">
            <a:avLst/>
          </a:prstGeom>
          <a:noFill/>
          <a:ln w="6350">
            <a:solidFill>
              <a:srgbClr val="3A4A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02920" y="1956816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D4C5A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Kontekst odloča, ne višina STR —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CCB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Znižanje davkov brez produktivne javne porabe ne prinaša rasti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CCCCB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" y="2852928"/>
            <a:ext cx="8229600" cy="0"/>
          </a:xfrm>
          <a:prstGeom prst="line">
            <a:avLst/>
          </a:prstGeom>
          <a:noFill/>
          <a:ln w="6350">
            <a:solidFill>
              <a:srgbClr val="3A4A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502920" y="2944368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D4C5A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Slovenija: statistično značilna posebnost, a ne vzročna —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CCB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Skupni učinek za SLO = 1,011*** (t=9,61) — pozitivna korelacija nasprotna od teorije. Razlaga: endogenost in prociklična davčna politika, ne vzročni učinek davkov na rast.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02920" y="3840480"/>
            <a:ext cx="8229600" cy="0"/>
          </a:xfrm>
          <a:prstGeom prst="line">
            <a:avLst/>
          </a:prstGeom>
          <a:noFill/>
          <a:ln w="6350">
            <a:solidFill>
              <a:srgbClr val="3A4A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502920" y="39319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D4C5A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Robustnost potrjena —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CCB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Rezultati se ne spremenijo niti pri 5-letnih intervalih niti pri zamenjavi STR z efektivno povprečno stopnjo (EATR).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572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3A4E"/>
          </a:solidFill>
          <a:ln w="12700">
            <a:solidFill>
              <a:srgbClr val="2E3A4E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3" name="Text 1"/>
          <p:cNvSpPr/>
          <p:nvPr/>
        </p:nvSpPr>
        <p:spPr>
          <a:xfrm>
            <a:off x="320040" y="82296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Ključna literatura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4919472"/>
            <a:ext cx="8503920" cy="0"/>
          </a:xfrm>
          <a:prstGeom prst="line">
            <a:avLst/>
          </a:prstGeom>
          <a:noFill/>
          <a:ln w="635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5" name="Text 3"/>
          <p:cNvSpPr/>
          <p:nvPr/>
        </p:nvSpPr>
        <p:spPr>
          <a:xfrm>
            <a:off x="320040" y="4956048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A80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Davek na dobiček pravnih oseb in gospodarska rast · OECD 1981–2023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777240"/>
            <a:ext cx="8503920" cy="0"/>
          </a:xfrm>
          <a:prstGeom prst="line">
            <a:avLst/>
          </a:prstGeom>
          <a:noFill/>
          <a:ln w="381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7" name="Text 5"/>
          <p:cNvSpPr/>
          <p:nvPr/>
        </p:nvSpPr>
        <p:spPr>
          <a:xfrm>
            <a:off x="320040" y="813816"/>
            <a:ext cx="8503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</a:t>
            </a:r>
            <a:r>
              <a:rPr lang="en-US" sz="9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Gechert, S., Heimberger, P. (2022). Do corporate tax cuts boost economic growth? European Economic Review, 147.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0040" y="1252728"/>
            <a:ext cx="8503920" cy="0"/>
          </a:xfrm>
          <a:prstGeom prst="line">
            <a:avLst/>
          </a:prstGeom>
          <a:noFill/>
          <a:ln w="381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9" name="Text 7"/>
          <p:cNvSpPr/>
          <p:nvPr/>
        </p:nvSpPr>
        <p:spPr>
          <a:xfrm>
            <a:off x="320040" y="1289304"/>
            <a:ext cx="8503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</a:t>
            </a:r>
            <a:r>
              <a:rPr lang="en-US" sz="9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Hungerford, T. L. (2012). Taxes and the Economy: An Economic Analysis of the Top Tax Rates Since 1945. CRS Report.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0040" y="1728216"/>
            <a:ext cx="8503920" cy="0"/>
          </a:xfrm>
          <a:prstGeom prst="line">
            <a:avLst/>
          </a:prstGeom>
          <a:noFill/>
          <a:ln w="381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1" name="Text 9"/>
          <p:cNvSpPr/>
          <p:nvPr/>
        </p:nvSpPr>
        <p:spPr>
          <a:xfrm>
            <a:off x="320040" y="1764792"/>
            <a:ext cx="8503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</a:t>
            </a:r>
            <a:r>
              <a:rPr lang="en-US" sz="9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Auerbach, A. J. (2018). Measuring the Effects of Corporate Tax Cuts. Journal of Economic Perspectives.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20040" y="2203704"/>
            <a:ext cx="8503920" cy="0"/>
          </a:xfrm>
          <a:prstGeom prst="line">
            <a:avLst/>
          </a:prstGeom>
          <a:noFill/>
          <a:ln w="381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3" name="Text 11"/>
          <p:cNvSpPr/>
          <p:nvPr/>
        </p:nvSpPr>
        <p:spPr>
          <a:xfrm>
            <a:off x="320040" y="2240280"/>
            <a:ext cx="8503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</a:t>
            </a:r>
            <a:r>
              <a:rPr lang="en-US" sz="9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Alinaghi, N., Reed, W. R. (2020). Taxes and Economic Growth in OECD Countries: A Meta-analysis.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320040" y="2679192"/>
            <a:ext cx="8503920" cy="0"/>
          </a:xfrm>
          <a:prstGeom prst="line">
            <a:avLst/>
          </a:prstGeom>
          <a:noFill/>
          <a:ln w="381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5" name="Text 13"/>
          <p:cNvSpPr/>
          <p:nvPr/>
        </p:nvSpPr>
        <p:spPr>
          <a:xfrm>
            <a:off x="320040" y="2715768"/>
            <a:ext cx="8503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</a:t>
            </a:r>
            <a:r>
              <a:rPr lang="en-US" sz="9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Arnold, J. M. et al. (2011). Tax policy for economic recovery and growth. Economic Journal, 121(550).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20040" y="3154680"/>
            <a:ext cx="8503920" cy="0"/>
          </a:xfrm>
          <a:prstGeom prst="line">
            <a:avLst/>
          </a:prstGeom>
          <a:noFill/>
          <a:ln w="381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7" name="Text 15"/>
          <p:cNvSpPr/>
          <p:nvPr/>
        </p:nvSpPr>
        <p:spPr>
          <a:xfrm>
            <a:off x="320040" y="3191256"/>
            <a:ext cx="8503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 </a:t>
            </a:r>
            <a:r>
              <a:rPr lang="en-US" sz="9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Lee, Y., Gordon, R. H. (2005). Tax structure and economic growth. Journal of Public Economics, 89(5-6).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20040" y="3630168"/>
            <a:ext cx="8503920" cy="0"/>
          </a:xfrm>
          <a:prstGeom prst="line">
            <a:avLst/>
          </a:prstGeom>
          <a:noFill/>
          <a:ln w="381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19" name="Text 17"/>
          <p:cNvSpPr/>
          <p:nvPr/>
        </p:nvSpPr>
        <p:spPr>
          <a:xfrm>
            <a:off x="320040" y="3666744"/>
            <a:ext cx="8503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 </a:t>
            </a:r>
            <a:r>
              <a:rPr lang="en-US" sz="9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Damijan, J. et al. (2025). Panel podatkov za OECD države. Interno gradivo.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320040" y="4105656"/>
            <a:ext cx="8503920" cy="0"/>
          </a:xfrm>
          <a:prstGeom prst="line">
            <a:avLst/>
          </a:prstGeom>
          <a:noFill/>
          <a:ln w="381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1" name="Text 19"/>
          <p:cNvSpPr/>
          <p:nvPr/>
        </p:nvSpPr>
        <p:spPr>
          <a:xfrm>
            <a:off x="320040" y="4142232"/>
            <a:ext cx="8503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 </a:t>
            </a:r>
            <a:r>
              <a:rPr lang="en-US" sz="9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OECD Tax Database, Table II.1 — Statutory corporate income tax rate.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20040" y="4581144"/>
            <a:ext cx="8503920" cy="0"/>
          </a:xfrm>
          <a:prstGeom prst="line">
            <a:avLst/>
          </a:prstGeom>
          <a:noFill/>
          <a:ln w="3810">
            <a:solidFill>
              <a:srgbClr val="C8BFAF"/>
            </a:solidFill>
            <a:prstDash val="solid"/>
          </a:ln>
        </p:spPr>
        <p:txBody>
          <a:bodyPr/>
          <a:lstStyle/>
          <a:p>
            <a:endParaRPr lang="en-SI"/>
          </a:p>
        </p:txBody>
      </p:sp>
      <p:sp>
        <p:nvSpPr>
          <p:cNvPr id="23" name="Text 21"/>
          <p:cNvSpPr/>
          <p:nvPr/>
        </p:nvSpPr>
        <p:spPr>
          <a:xfrm>
            <a:off x="320040" y="4617720"/>
            <a:ext cx="8503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 </a:t>
            </a:r>
            <a:r>
              <a:rPr lang="en-US" sz="9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Bank, World Development Indicators (WDI).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4092</Words>
  <Application>Microsoft Office PowerPoint</Application>
  <PresentationFormat>On-screen Show (16:9)</PresentationFormat>
  <Paragraphs>488</Paragraphs>
  <Slides>40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Aptos</vt:lpstr>
      <vt:lpstr>Arial</vt:lpstr>
      <vt:lpstr>Calibri</vt:lpstr>
      <vt:lpstr>Cambria</vt:lpstr>
      <vt:lpstr>Consolas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Dan Skrinjar</cp:lastModifiedBy>
  <cp:revision>22</cp:revision>
  <dcterms:created xsi:type="dcterms:W3CDTF">2026-05-13T16:42:05Z</dcterms:created>
  <dcterms:modified xsi:type="dcterms:W3CDTF">2026-05-14T08:43:17Z</dcterms:modified>
</cp:coreProperties>
</file>