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3" r:id="rId1"/>
  </p:sldMasterIdLst>
  <p:notesMasterIdLst>
    <p:notesMasterId r:id="rId16"/>
  </p:notesMasterIdLst>
  <p:handoutMasterIdLst>
    <p:handoutMasterId r:id="rId17"/>
  </p:handoutMasterIdLst>
  <p:sldIdLst>
    <p:sldId id="484" r:id="rId2"/>
    <p:sldId id="402" r:id="rId3"/>
    <p:sldId id="526" r:id="rId4"/>
    <p:sldId id="520" r:id="rId5"/>
    <p:sldId id="521" r:id="rId6"/>
    <p:sldId id="522" r:id="rId7"/>
    <p:sldId id="524" r:id="rId8"/>
    <p:sldId id="525" r:id="rId9"/>
    <p:sldId id="490" r:id="rId10"/>
    <p:sldId id="523" r:id="rId11"/>
    <p:sldId id="529" r:id="rId12"/>
    <p:sldId id="527" r:id="rId13"/>
    <p:sldId id="528" r:id="rId14"/>
    <p:sldId id="409" r:id="rId15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6" charset="0"/>
        <a:ea typeface="Arial" pitchFamily="-106" charset="0"/>
        <a:cs typeface="Arial" pitchFamily="-106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6" charset="0"/>
        <a:ea typeface="Arial" pitchFamily="-106" charset="0"/>
        <a:cs typeface="Arial" pitchFamily="-106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6" charset="0"/>
        <a:ea typeface="Arial" pitchFamily="-106" charset="0"/>
        <a:cs typeface="Arial" pitchFamily="-106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6" charset="0"/>
        <a:ea typeface="Arial" pitchFamily="-106" charset="0"/>
        <a:cs typeface="Arial" pitchFamily="-106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6" charset="0"/>
        <a:ea typeface="Arial" pitchFamily="-106" charset="0"/>
        <a:cs typeface="Arial" pitchFamily="-106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06" charset="0"/>
        <a:ea typeface="Arial" pitchFamily="-106" charset="0"/>
        <a:cs typeface="Arial" pitchFamily="-106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06" charset="0"/>
        <a:ea typeface="Arial" pitchFamily="-106" charset="0"/>
        <a:cs typeface="Arial" pitchFamily="-106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06" charset="0"/>
        <a:ea typeface="Arial" pitchFamily="-106" charset="0"/>
        <a:cs typeface="Arial" pitchFamily="-106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06" charset="0"/>
        <a:ea typeface="Arial" pitchFamily="-106" charset="0"/>
        <a:cs typeface="Arial" pitchFamily="-106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FF88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01" autoAdjust="0"/>
    <p:restoredTop sz="50000" autoAdjust="0"/>
  </p:normalViewPr>
  <p:slideViewPr>
    <p:cSldViewPr>
      <p:cViewPr varScale="1">
        <p:scale>
          <a:sx n="108" d="100"/>
          <a:sy n="108" d="100"/>
        </p:scale>
        <p:origin x="180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d:Predavanja:Makro:_2014:Multiplikatorji_numeri&#269;ni%20primer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1800" b="1" i="0" baseline="0">
                <a:effectLst/>
              </a:rPr>
              <a:t>Multiplikator izdatkov in davčni multiplikator</a:t>
            </a:r>
            <a:endParaRPr lang="en-US">
              <a:effectLst/>
            </a:endParaRP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Sheet1!$A$4</c:f>
              <c:strCache>
                <c:ptCount val="1"/>
                <c:pt idx="0">
                  <c:v>c</c:v>
                </c:pt>
              </c:strCache>
            </c:strRef>
          </c:tx>
          <c:spPr>
            <a:ln w="25400"/>
          </c:spPr>
          <c:marker>
            <c:symbol val="none"/>
          </c:marker>
          <c:cat>
            <c:numRef>
              <c:f>Sheet1!$A$5:$A$15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0.99</c:v>
                </c:pt>
              </c:numCache>
            </c:numRef>
          </c:cat>
          <c:val>
            <c:numRef>
              <c:f>Sheet1!$A$5:$A$15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0.99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37-AC46-A07F-096136D530BF}"/>
            </c:ext>
          </c:extLst>
        </c:ser>
        <c:ser>
          <c:idx val="1"/>
          <c:order val="1"/>
          <c:tx>
            <c:strRef>
              <c:f>Sheet1!$E$4</c:f>
              <c:strCache>
                <c:ptCount val="1"/>
                <c:pt idx="0">
                  <c:v>izdat.multiplikator</c:v>
                </c:pt>
              </c:strCache>
            </c:strRef>
          </c:tx>
          <c:spPr>
            <a:ln w="6350" cmpd="sng">
              <a:solidFill>
                <a:schemeClr val="tx1"/>
              </a:solidFill>
              <a:prstDash val="lgDash"/>
            </a:ln>
          </c:spPr>
          <c:marker>
            <c:symbol val="none"/>
          </c:marker>
          <c:cat>
            <c:numRef>
              <c:f>Sheet1!$A$5:$A$15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0.99</c:v>
                </c:pt>
              </c:numCache>
            </c:numRef>
          </c:cat>
          <c:val>
            <c:numRef>
              <c:f>Sheet1!$E$5:$E$15</c:f>
              <c:numCache>
                <c:formatCode>0.00</c:formatCode>
                <c:ptCount val="11"/>
                <c:pt idx="0" formatCode="General">
                  <c:v>1</c:v>
                </c:pt>
                <c:pt idx="1">
                  <c:v>1.1111111111111109</c:v>
                </c:pt>
                <c:pt idx="2">
                  <c:v>1.25</c:v>
                </c:pt>
                <c:pt idx="3">
                  <c:v>1.4285714285714299</c:v>
                </c:pt>
                <c:pt idx="4">
                  <c:v>1.666666666666667</c:v>
                </c:pt>
                <c:pt idx="5">
                  <c:v>2</c:v>
                </c:pt>
                <c:pt idx="6">
                  <c:v>2.5</c:v>
                </c:pt>
                <c:pt idx="7">
                  <c:v>3.333333333333333</c:v>
                </c:pt>
                <c:pt idx="8">
                  <c:v>5.0000000000000009</c:v>
                </c:pt>
                <c:pt idx="9">
                  <c:v>10</c:v>
                </c:pt>
                <c:pt idx="10" formatCode="General">
                  <c:v>99.999999999999901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37-AC46-A07F-096136D530BF}"/>
            </c:ext>
          </c:extLst>
        </c:ser>
        <c:ser>
          <c:idx val="2"/>
          <c:order val="2"/>
          <c:tx>
            <c:strRef>
              <c:f>Sheet1!$I$4</c:f>
              <c:strCache>
                <c:ptCount val="1"/>
                <c:pt idx="0">
                  <c:v>tax multiplikator</c:v>
                </c:pt>
              </c:strCache>
            </c:strRef>
          </c:tx>
          <c:spPr>
            <a:ln w="12700" cmpd="sng">
              <a:solidFill>
                <a:srgbClr val="FF0000"/>
              </a:solidFill>
              <a:prstDash val="lgDash"/>
            </a:ln>
          </c:spPr>
          <c:marker>
            <c:symbol val="none"/>
          </c:marker>
          <c:cat>
            <c:numRef>
              <c:f>Sheet1!$A$5:$A$15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0.99</c:v>
                </c:pt>
              </c:numCache>
            </c:numRef>
          </c:cat>
          <c:val>
            <c:numRef>
              <c:f>Sheet1!$I$5:$I$15</c:f>
              <c:numCache>
                <c:formatCode>0.00</c:formatCode>
                <c:ptCount val="11"/>
                <c:pt idx="0">
                  <c:v>0</c:v>
                </c:pt>
                <c:pt idx="1">
                  <c:v>-0.11111111111111099</c:v>
                </c:pt>
                <c:pt idx="2">
                  <c:v>-0.25</c:v>
                </c:pt>
                <c:pt idx="3">
                  <c:v>-0.42857142857142899</c:v>
                </c:pt>
                <c:pt idx="4">
                  <c:v>-0.66666666666666696</c:v>
                </c:pt>
                <c:pt idx="5">
                  <c:v>-1</c:v>
                </c:pt>
                <c:pt idx="6">
                  <c:v>-1.5</c:v>
                </c:pt>
                <c:pt idx="7">
                  <c:v>-2.333333333333333</c:v>
                </c:pt>
                <c:pt idx="8">
                  <c:v>-4.0000000000000009</c:v>
                </c:pt>
                <c:pt idx="9">
                  <c:v>-9.0000000000000018</c:v>
                </c:pt>
                <c:pt idx="10">
                  <c:v>-98.999999999999901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237-AC46-A07F-096136D530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3175">
              <a:prstDash val="sysDot"/>
            </a:ln>
          </c:spPr>
        </c:dropLines>
        <c:smooth val="0"/>
        <c:axId val="-349010512"/>
        <c:axId val="-349008736"/>
      </c:lineChart>
      <c:catAx>
        <c:axId val="-34901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349008736"/>
        <c:crosses val="autoZero"/>
        <c:auto val="1"/>
        <c:lblAlgn val="ctr"/>
        <c:lblOffset val="100"/>
        <c:noMultiLvlLbl val="0"/>
      </c:catAx>
      <c:valAx>
        <c:axId val="-349008736"/>
        <c:scaling>
          <c:orientation val="minMax"/>
          <c:max val="10"/>
          <c:min val="-10"/>
        </c:scaling>
        <c:delete val="0"/>
        <c:axPos val="l"/>
        <c:majorGridlines>
          <c:spPr>
            <a:ln w="3175" cmpd="sng">
              <a:prstDash val="sysDot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multiplikator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-349010512"/>
        <c:crosses val="autoZero"/>
        <c:crossBetween val="between"/>
        <c:majorUnit val="2"/>
      </c:valAx>
    </c:plotArea>
    <c:legend>
      <c:legendPos val="b"/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0.18711</cdr:x>
      <cdr:y>0.28205</cdr:y>
    </cdr:from>
    <cdr:to>
      <cdr:x>0.43659</cdr:x>
      <cdr:y>0.4359</cdr:y>
    </cdr:to>
    <cdr:sp macro="" textlink="">
      <cdr:nvSpPr>
        <cdr:cNvPr id="3" name="Title 1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143001" y="1117600"/>
          <a:ext cx="1524000" cy="60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b" anchorCtr="0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sz="800" b="1" dirty="0">
            <a:latin typeface="Calibri"/>
            <a:cs typeface="Calibri"/>
          </a:endParaRPr>
        </a:p>
      </cdr:txBody>
    </cdr:sp>
  </cdr:relSizeAnchor>
  <cdr:relSizeAnchor xmlns:cdr="http://schemas.openxmlformats.org/drawingml/2006/chartDrawing">
    <cdr:from>
      <cdr:x>0.10811</cdr:x>
      <cdr:y>0.32052</cdr:y>
    </cdr:from>
    <cdr:to>
      <cdr:x>0.77755</cdr:x>
      <cdr:y>0.32372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0BAEFB5F-A30B-5B46-BAE4-45CF9835C792}"/>
            </a:ext>
          </a:extLst>
        </cdr:cNvPr>
        <cdr:cNvCxnSpPr/>
      </cdr:nvCxnSpPr>
      <cdr:spPr>
        <a:xfrm xmlns:a="http://schemas.openxmlformats.org/drawingml/2006/main" flipH="1">
          <a:off x="660392" y="1270020"/>
          <a:ext cx="4089408" cy="12680"/>
        </a:xfrm>
        <a:prstGeom xmlns:a="http://schemas.openxmlformats.org/drawingml/2006/main" prst="line">
          <a:avLst/>
        </a:prstGeom>
        <a:ln xmlns:a="http://schemas.openxmlformats.org/drawingml/2006/main" w="3175" cmpd="sng">
          <a:solidFill>
            <a:srgbClr val="FF0000"/>
          </a:solidFill>
          <a:prstDash val="sysDash"/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0.10811</cdr:x>
      <cdr:y>0.65705</cdr:y>
    </cdr:from>
    <cdr:to>
      <cdr:x>0.77963</cdr:x>
      <cdr:y>0.66026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79500566-95C3-764A-85D8-D843219A2874}"/>
            </a:ext>
          </a:extLst>
        </cdr:cNvPr>
        <cdr:cNvCxnSpPr/>
      </cdr:nvCxnSpPr>
      <cdr:spPr>
        <a:xfrm xmlns:a="http://schemas.openxmlformats.org/drawingml/2006/main" flipH="1" flipV="1">
          <a:off x="660386" y="2603500"/>
          <a:ext cx="4102114" cy="12719"/>
        </a:xfrm>
        <a:prstGeom xmlns:a="http://schemas.openxmlformats.org/drawingml/2006/main" prst="line">
          <a:avLst/>
        </a:prstGeom>
        <a:ln xmlns:a="http://schemas.openxmlformats.org/drawingml/2006/main" w="3175" cmpd="sng">
          <a:solidFill>
            <a:srgbClr val="FF0000"/>
          </a:solidFill>
          <a:prstDash val="sysDash"/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0.77651</cdr:x>
      <cdr:y>0.32372</cdr:y>
    </cdr:from>
    <cdr:to>
      <cdr:x>0.77755</cdr:x>
      <cdr:y>0.65064</cdr:y>
    </cdr:to>
    <cdr:cxnSp macro="">
      <cdr:nvCxnSpPr>
        <cdr:cNvPr id="8" name="Straight Connector 7">
          <a:extLst xmlns:a="http://schemas.openxmlformats.org/drawingml/2006/main">
            <a:ext uri="{FF2B5EF4-FFF2-40B4-BE49-F238E27FC236}">
              <a16:creationId xmlns:a16="http://schemas.microsoft.com/office/drawing/2014/main" id="{821F396B-4A62-E342-8434-92F9FF32C917}"/>
            </a:ext>
          </a:extLst>
        </cdr:cNvPr>
        <cdr:cNvCxnSpPr/>
      </cdr:nvCxnSpPr>
      <cdr:spPr>
        <a:xfrm xmlns:a="http://schemas.openxmlformats.org/drawingml/2006/main" flipV="1">
          <a:off x="4743450" y="1282709"/>
          <a:ext cx="6370" cy="1295391"/>
        </a:xfrm>
        <a:prstGeom xmlns:a="http://schemas.openxmlformats.org/drawingml/2006/main" prst="line">
          <a:avLst/>
        </a:prstGeom>
        <a:ln xmlns:a="http://schemas.openxmlformats.org/drawingml/2006/main" w="3175" cmpd="sng">
          <a:solidFill>
            <a:srgbClr val="FF0000"/>
          </a:solidFill>
          <a:prstDash val="sysDash"/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6" charset="0"/>
              </a:defRPr>
            </a:lvl1pPr>
          </a:lstStyle>
          <a:p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106" charset="0"/>
              </a:defRPr>
            </a:lvl1pPr>
          </a:lstStyle>
          <a:p>
            <a:endParaRPr lang="en-US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6" charset="0"/>
              </a:defRPr>
            </a:lvl1pPr>
          </a:lstStyle>
          <a:p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106" charset="0"/>
              </a:defRPr>
            </a:lvl1pPr>
          </a:lstStyle>
          <a:p>
            <a:fld id="{4041CAAF-5BF1-1A49-9052-C875FF233D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1623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6" charset="0"/>
              </a:defRPr>
            </a:lvl1pPr>
          </a:lstStyle>
          <a:p>
            <a:endParaRPr lang="en-US"/>
          </a:p>
        </p:txBody>
      </p:sp>
      <p:sp>
        <p:nvSpPr>
          <p:cNvPr id="28675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106" charset="0"/>
              </a:defRPr>
            </a:lvl1pPr>
          </a:lstStyle>
          <a:p>
            <a:endParaRPr lang="en-US"/>
          </a:p>
        </p:txBody>
      </p:sp>
      <p:sp>
        <p:nvSpPr>
          <p:cNvPr id="2867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8677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678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6" charset="0"/>
              </a:defRPr>
            </a:lvl1pPr>
          </a:lstStyle>
          <a:p>
            <a:endParaRPr lang="en-US"/>
          </a:p>
        </p:txBody>
      </p:sp>
      <p:sp>
        <p:nvSpPr>
          <p:cNvPr id="28679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106" charset="0"/>
              </a:defRPr>
            </a:lvl1pPr>
          </a:lstStyle>
          <a:p>
            <a:fld id="{9379F789-92FC-D34E-A117-7AFCC93A19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14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6" charset="0"/>
        <a:ea typeface="Arial" pitchFamily="-106" charset="0"/>
        <a:cs typeface="Arial" pitchFamily="-106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6" charset="0"/>
        <a:ea typeface="Arial" pitchFamily="-106" charset="0"/>
        <a:cs typeface="Arial" pitchFamily="-106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6" charset="0"/>
        <a:ea typeface="Arial" pitchFamily="-106" charset="0"/>
        <a:cs typeface="Arial" pitchFamily="-106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6" charset="0"/>
        <a:ea typeface="Arial" pitchFamily="-106" charset="0"/>
        <a:cs typeface="Arial" pitchFamily="-106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6" charset="0"/>
        <a:ea typeface="Arial" pitchFamily="-106" charset="0"/>
        <a:cs typeface="Arial" pitchFamily="-106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8383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874005"/>
            <a:ext cx="7543800" cy="1479480"/>
          </a:xfrm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/>
              <a:t>Jože P. Damijan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F7E09-D7F8-7C44-8EF2-EC6FA54E88EF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/>
              <a:t>Jože P. Damijan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81F84-0A5E-DC49-954F-1A7A98B2C285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/>
              <a:t>Jože P. Damijan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CF640-66EE-5E4A-8998-1CBD51ED4B77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/>
              <a:t>Jože P. Damijan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DA7BD-BEAD-3D40-8858-20B3954E92E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/>
              <a:t>Jože P. Damijan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72A01-821D-A549-A00A-0BEEB310DF13}" type="slidenum">
              <a:rPr lang="sl-SI" smtClean="0"/>
              <a:pPr/>
              <a:t>‹#›</a:t>
            </a:fld>
            <a:endParaRPr lang="sl-SI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/>
              <a:t>Jože P. Damijan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31584-609B-BC47-8634-80C6C9C73657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/>
              <a:t>Jože P. Damijan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82D29-1965-6D40-A26C-652BDCB236A5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/>
              <a:t>Jože P. Damijan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9E572-81C1-C84A-970F-B7B63EF3C66C}" type="slidenum">
              <a:rPr lang="sl-SI" smtClean="0"/>
              <a:pPr/>
              <a:t>‹#›</a:t>
            </a:fld>
            <a:endParaRPr lang="sl-SI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/>
              <a:t>Jože P. Damijan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4F7A-B36A-184D-AD27-584E9AF2CA00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/>
              <a:t>Jože P. Damijan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16B85-C0C3-974E-AB29-6C61A0C390C3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/>
              <a:t>Jože P. Damijan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FB32D-55D6-9C4C-A00E-02BD763EC2C7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96577"/>
            <a:ext cx="7559040" cy="9144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l-SI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1999" y="1553452"/>
            <a:ext cx="7543800" cy="461874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sl-SI"/>
              <a:t>Jože P. Damijan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24800" y="6208776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80FE795B-D8C0-3C47-AFE9-C5DA5BAA562C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ransition spd="slow">
    <p:push dir="u"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>
              <a:lumMod val="85000"/>
              <a:lumOff val="15000"/>
            </a:schemeClr>
          </a:solidFill>
          <a:latin typeface="Calibri"/>
          <a:ea typeface="+mj-ea"/>
          <a:cs typeface="Calibri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800" kern="1200">
          <a:solidFill>
            <a:schemeClr val="tx1"/>
          </a:solidFill>
          <a:latin typeface="Calibri"/>
          <a:ea typeface="+mn-ea"/>
          <a:cs typeface="Calibri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1"/>
          </a:solidFill>
          <a:latin typeface="Calibri"/>
          <a:ea typeface="+mn-ea"/>
          <a:cs typeface="Calibri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1"/>
          </a:solidFill>
          <a:latin typeface="Calibri"/>
          <a:ea typeface="+mn-ea"/>
          <a:cs typeface="Calibri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Calibri"/>
          <a:ea typeface="+mn-ea"/>
          <a:cs typeface="Calibri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Calibri"/>
          <a:ea typeface="+mn-ea"/>
          <a:cs typeface="Calibri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" y="1295400"/>
            <a:ext cx="8686800" cy="2209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l-SI" sz="4000" b="1" dirty="0">
                <a:solidFill>
                  <a:schemeClr val="tx1"/>
                </a:solidFill>
              </a:rPr>
              <a:t> </a:t>
            </a:r>
            <a:r>
              <a:rPr lang="sl-SI" sz="3600" b="1" dirty="0">
                <a:solidFill>
                  <a:schemeClr val="tx1"/>
                </a:solidFill>
              </a:rPr>
              <a:t>Kako se odzvati na ohlajanje gospodarstva: </a:t>
            </a:r>
            <a:br>
              <a:rPr lang="sl-SI" sz="4000" b="1" dirty="0">
                <a:solidFill>
                  <a:schemeClr val="tx1"/>
                </a:solidFill>
              </a:rPr>
            </a:br>
            <a:br>
              <a:rPr lang="sl-SI" sz="4000" b="1" dirty="0">
                <a:solidFill>
                  <a:schemeClr val="tx1"/>
                </a:solidFill>
              </a:rPr>
            </a:br>
            <a:r>
              <a:rPr lang="en-US" sz="3600" b="1" dirty="0" err="1">
                <a:solidFill>
                  <a:srgbClr val="000000"/>
                </a:solidFill>
              </a:rPr>
              <a:t>Varčevanje</a:t>
            </a:r>
            <a:r>
              <a:rPr lang="en-US" sz="3600" b="1" dirty="0">
                <a:solidFill>
                  <a:srgbClr val="000000"/>
                </a:solidFill>
              </a:rPr>
              <a:t>, </a:t>
            </a:r>
            <a:r>
              <a:rPr lang="en-US" sz="3600" b="1" dirty="0" err="1">
                <a:solidFill>
                  <a:srgbClr val="000000"/>
                </a:solidFill>
              </a:rPr>
              <a:t>znižanje</a:t>
            </a:r>
            <a:r>
              <a:rPr lang="en-US" sz="3600" b="1" dirty="0">
                <a:solidFill>
                  <a:srgbClr val="000000"/>
                </a:solidFill>
              </a:rPr>
              <a:t> </a:t>
            </a:r>
            <a:r>
              <a:rPr lang="en-US" sz="3600" b="1" dirty="0" err="1">
                <a:solidFill>
                  <a:srgbClr val="000000"/>
                </a:solidFill>
              </a:rPr>
              <a:t>davkov</a:t>
            </a:r>
            <a:r>
              <a:rPr lang="en-US" sz="3600" b="1" dirty="0">
                <a:solidFill>
                  <a:srgbClr val="000000"/>
                </a:solidFill>
              </a:rPr>
              <a:t> </a:t>
            </a:r>
            <a:r>
              <a:rPr lang="en-US" sz="3600" b="1" dirty="0" err="1">
                <a:solidFill>
                  <a:srgbClr val="000000"/>
                </a:solidFill>
              </a:rPr>
              <a:t>ali</a:t>
            </a:r>
            <a:r>
              <a:rPr lang="en-US" sz="3600" b="1" dirty="0">
                <a:solidFill>
                  <a:srgbClr val="000000"/>
                </a:solidFill>
              </a:rPr>
              <a:t> </a:t>
            </a:r>
            <a:r>
              <a:rPr lang="en-US" sz="3600" b="1" dirty="0" err="1">
                <a:solidFill>
                  <a:srgbClr val="000000"/>
                </a:solidFill>
              </a:rPr>
              <a:t>povečanje</a:t>
            </a:r>
            <a:r>
              <a:rPr lang="en-US" sz="3600" b="1" dirty="0">
                <a:solidFill>
                  <a:srgbClr val="000000"/>
                </a:solidFill>
              </a:rPr>
              <a:t> </a:t>
            </a:r>
            <a:r>
              <a:rPr lang="en-US" sz="3600" b="1" dirty="0" err="1">
                <a:solidFill>
                  <a:srgbClr val="000000"/>
                </a:solidFill>
              </a:rPr>
              <a:t>investicij</a:t>
            </a:r>
            <a:r>
              <a:rPr lang="en-US" sz="3600" b="1" dirty="0">
                <a:solidFill>
                  <a:srgbClr val="000000"/>
                </a:solidFill>
              </a:rPr>
              <a:t> ?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276600"/>
            <a:ext cx="7162800" cy="27432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sl-SI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l-SI" sz="3300" dirty="0"/>
          </a:p>
          <a:p>
            <a:pPr eaLnBrk="1" hangingPunct="1">
              <a:lnSpc>
                <a:spcPct val="90000"/>
              </a:lnSpc>
              <a:defRPr/>
            </a:pPr>
            <a:endParaRPr lang="sl-SI" sz="2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sl-SI" sz="2600" dirty="0">
                <a:solidFill>
                  <a:schemeClr val="tx1"/>
                </a:solidFill>
              </a:rPr>
              <a:t>Jože P. Damijan</a:t>
            </a:r>
          </a:p>
          <a:p>
            <a:pPr eaLnBrk="1" hangingPunct="1">
              <a:lnSpc>
                <a:spcPct val="90000"/>
              </a:lnSpc>
              <a:defRPr/>
            </a:pPr>
            <a:endParaRPr lang="sl-SI" sz="2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sl-SI" sz="1900" dirty="0"/>
              <a:t>University of Ljubljana</a:t>
            </a:r>
          </a:p>
          <a:p>
            <a:pPr>
              <a:lnSpc>
                <a:spcPct val="90000"/>
              </a:lnSpc>
              <a:defRPr/>
            </a:pPr>
            <a:r>
              <a:rPr lang="sl-SI" sz="1900" dirty="0"/>
              <a:t>University of Leuven</a:t>
            </a:r>
            <a:endParaRPr lang="en-GB" sz="19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6FAF-F695-774D-9ADF-6FF09F6A352D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</a:rPr>
              <a:pPr/>
              <a:t>1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1883566691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Calibri" charset="0"/>
                <a:ea typeface="ＭＳ Ｐゴシック" charset="0"/>
                <a:cs typeface="ＭＳ Ｐゴシック" charset="0"/>
              </a:rPr>
              <a:t>Struktura</a:t>
            </a:r>
            <a:endParaRPr lang="en-US" sz="32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38200" y="990600"/>
            <a:ext cx="8077200" cy="5257800"/>
          </a:xfrm>
        </p:spPr>
        <p:txBody>
          <a:bodyPr>
            <a:no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Fiskalno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varčevanje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v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času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recesije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je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deplasirano</a:t>
            </a:r>
            <a:endParaRPr lang="en-US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Znižuje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agregatno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povpraševanje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in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še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poglablja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krizo</a:t>
            </a:r>
            <a:endParaRPr lang="en-US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Poglabljanje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podaljševanje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krize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še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bolj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poveča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kumulativni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deficit in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javni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dolg</a:t>
            </a:r>
            <a:endParaRPr lang="en-US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Kakšen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stimulus, da se ne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ponovi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2009 ?</a:t>
            </a:r>
          </a:p>
          <a:p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Znižanje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davkov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ali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investicijski</a:t>
            </a:r>
            <a:r>
              <a:rPr lang="en-US" sz="28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ciklus</a:t>
            </a:r>
            <a:r>
              <a:rPr lang="en-US" sz="28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?</a:t>
            </a:r>
          </a:p>
          <a:p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Makroekonomski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pomen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v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infrastrukturo</a:t>
            </a:r>
            <a:endParaRPr lang="en-US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Infrastrukturni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sklad</a:t>
            </a:r>
            <a:endParaRPr lang="en-US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Infrastrukturne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obveznice</a:t>
            </a:r>
            <a:endParaRPr lang="en-US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sz="28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15312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Calibri" charset="0"/>
                <a:ea typeface="ＭＳ Ｐゴシック" charset="0"/>
                <a:cs typeface="ＭＳ Ｐゴシック" charset="0"/>
              </a:rPr>
              <a:t>Kakšen</a:t>
            </a:r>
            <a:r>
              <a:rPr lang="en-US" sz="3200" b="1" dirty="0">
                <a:latin typeface="Calibri" charset="0"/>
                <a:ea typeface="ＭＳ Ｐゴシック" charset="0"/>
                <a:cs typeface="ＭＳ Ｐゴシック" charset="0"/>
              </a:rPr>
              <a:t> stimulus ?</a:t>
            </a: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4953000"/>
          </a:xfrm>
        </p:spPr>
        <p:txBody>
          <a:bodyPr>
            <a:noAutofit/>
          </a:bodyPr>
          <a:lstStyle/>
          <a:p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Ne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sme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se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ponoviti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2009 (BDP: </a:t>
            </a:r>
            <a:r>
              <a:rPr lang="en-US" sz="2600" b="1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-7.8%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</a:t>
            </a:r>
          </a:p>
          <a:p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Katastrofalne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napake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ekonomske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politike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v 2019</a:t>
            </a:r>
          </a:p>
          <a:p>
            <a:pPr lvl="1">
              <a:buClr>
                <a:srgbClr val="4F81BD"/>
              </a:buClr>
            </a:pP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Zmanjšanje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letnih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izdatkov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za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investicije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za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500+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mio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€,</a:t>
            </a:r>
          </a:p>
          <a:p>
            <a:pPr lvl="1">
              <a:buClr>
                <a:srgbClr val="4F81BD"/>
              </a:buClr>
            </a:pP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Napačna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stava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plačno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reformo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in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dvig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minimalne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plače</a:t>
            </a:r>
            <a:endParaRPr lang="en-US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>
              <a:buClr>
                <a:srgbClr val="4F81BD"/>
              </a:buClr>
            </a:pP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Zavlačevanje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s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sanacijo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bank (do 2013)</a:t>
            </a:r>
          </a:p>
          <a:p>
            <a:pPr lvl="1">
              <a:buClr>
                <a:srgbClr val="4F81BD"/>
              </a:buClr>
            </a:pP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</a:rPr>
              <a:t>➔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kreditni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krč</a:t>
            </a:r>
            <a:endParaRPr lang="en-US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sz="22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Znižanje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davkov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ali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investicijski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ciklus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053872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libri" charset="0"/>
                <a:ea typeface="ＭＳ Ｐゴシック" charset="0"/>
                <a:cs typeface="ＭＳ Ｐゴシック" charset="0"/>
              </a:rPr>
              <a:t>Problem </a:t>
            </a:r>
            <a:r>
              <a:rPr lang="en-US" sz="3200" b="1" dirty="0" err="1">
                <a:latin typeface="Calibri" charset="0"/>
                <a:ea typeface="ＭＳ Ｐゴシック" charset="0"/>
                <a:cs typeface="ＭＳ Ｐゴシック" charset="0"/>
              </a:rPr>
              <a:t>znižanja</a:t>
            </a:r>
            <a:r>
              <a:rPr lang="en-US" sz="3200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200" b="1" dirty="0" err="1">
                <a:latin typeface="Calibri" charset="0"/>
                <a:ea typeface="ＭＳ Ｐゴシック" charset="0"/>
                <a:cs typeface="ＭＳ Ｐゴシック" charset="0"/>
              </a:rPr>
              <a:t>davkov</a:t>
            </a:r>
            <a:endParaRPr lang="en-US" sz="32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4953000"/>
          </a:xfrm>
        </p:spPr>
        <p:txBody>
          <a:bodyPr>
            <a:noAutofit/>
          </a:bodyPr>
          <a:lstStyle/>
          <a:p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Problem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znižanja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davkov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kot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stimulusa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:</a:t>
            </a:r>
          </a:p>
          <a:p>
            <a:endParaRPr lang="en-US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>
              <a:buClr>
                <a:srgbClr val="4F81BD"/>
              </a:buClr>
            </a:pP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je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manj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učinkovit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od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povečanja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javnih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izdatkov</a:t>
            </a:r>
            <a:endParaRPr lang="en-US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>
              <a:buClr>
                <a:srgbClr val="4F81BD"/>
              </a:buClr>
            </a:pP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del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znižanja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davkov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se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privarčuje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, ne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gre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v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porabo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in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stimuliranje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gosp.aktivnosti</a:t>
            </a:r>
            <a:endParaRPr lang="en-US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>
              <a:buClr>
                <a:srgbClr val="4F81BD"/>
              </a:buClr>
            </a:pPr>
            <a:endParaRPr lang="en-US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>
              <a:buClr>
                <a:srgbClr val="4F81BD"/>
              </a:buClr>
            </a:pP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davčni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multiplikator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je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nižji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od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multiplikatorja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izdatkov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!!!</a:t>
            </a:r>
          </a:p>
          <a:p>
            <a:pPr lvl="1">
              <a:buClr>
                <a:srgbClr val="4F81BD"/>
              </a:buClr>
            </a:pPr>
            <a:endParaRPr lang="en-US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>
              <a:buClr>
                <a:srgbClr val="4F81BD"/>
              </a:buClr>
            </a:pPr>
            <a:endParaRPr lang="en-US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320040" lvl="1" indent="0">
              <a:buClr>
                <a:srgbClr val="4F81BD"/>
              </a:buClr>
              <a:buNone/>
            </a:pPr>
            <a:endParaRPr lang="en-US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>
              <a:buClr>
                <a:srgbClr val="4F81BD"/>
              </a:buClr>
            </a:pPr>
            <a:endParaRPr lang="en-US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5729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95300" y="152400"/>
            <a:ext cx="8229600" cy="838200"/>
          </a:xfrm>
        </p:spPr>
        <p:txBody>
          <a:bodyPr>
            <a:noAutofit/>
          </a:bodyPr>
          <a:lstStyle/>
          <a:p>
            <a:r>
              <a:rPr lang="en-US" sz="2800" b="1" dirty="0" err="1">
                <a:latin typeface="Calibri" charset="0"/>
                <a:ea typeface="ＭＳ Ｐゴシック" charset="0"/>
                <a:cs typeface="ＭＳ Ｐゴシック" charset="0"/>
              </a:rPr>
              <a:t>Postopna</a:t>
            </a:r>
            <a:r>
              <a:rPr lang="en-US" sz="2800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b="1" dirty="0" err="1">
                <a:latin typeface="Calibri" charset="0"/>
                <a:ea typeface="ＭＳ Ｐゴシック" charset="0"/>
                <a:cs typeface="ＭＳ Ｐゴシック" charset="0"/>
              </a:rPr>
              <a:t>nadomestitev</a:t>
            </a:r>
            <a:r>
              <a:rPr lang="en-US" sz="2800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b="1" dirty="0" err="1">
                <a:latin typeface="Calibri" charset="0"/>
                <a:ea typeface="ＭＳ Ｐゴシック" charset="0"/>
                <a:cs typeface="ＭＳ Ｐゴシック" charset="0"/>
              </a:rPr>
              <a:t>izpada</a:t>
            </a:r>
            <a:r>
              <a:rPr lang="en-US" sz="2800" b="1" dirty="0">
                <a:latin typeface="Calibri" charset="0"/>
                <a:ea typeface="ＭＳ Ｐゴシック" charset="0"/>
                <a:cs typeface="ＭＳ Ｐゴシック" charset="0"/>
              </a:rPr>
              <a:t> z </a:t>
            </a:r>
            <a:r>
              <a:rPr lang="en-US" sz="2800" b="1" dirty="0" err="1">
                <a:latin typeface="Calibri" charset="0"/>
                <a:ea typeface="ＭＳ Ｐゴシック" charset="0"/>
                <a:cs typeface="ＭＳ Ｐゴシック" charset="0"/>
              </a:rPr>
              <a:t>dvigom</a:t>
            </a:r>
            <a:r>
              <a:rPr lang="en-US" sz="2800" b="1" dirty="0">
                <a:latin typeface="Calibri" charset="0"/>
                <a:ea typeface="ＭＳ Ｐゴシック" charset="0"/>
                <a:cs typeface="ＭＳ Ｐゴシック" charset="0"/>
              </a:rPr>
              <a:t> DDPO</a:t>
            </a:r>
          </a:p>
        </p:txBody>
      </p:sp>
      <p:sp>
        <p:nvSpPr>
          <p:cNvPr id="7" name="Content Placeholder 9">
            <a:extLst>
              <a:ext uri="{FF2B5EF4-FFF2-40B4-BE49-F238E27FC236}">
                <a16:creationId xmlns:a16="http://schemas.microsoft.com/office/drawing/2014/main" id="{D121A380-DF25-1140-B63B-E3CAFF6CD871}"/>
              </a:ext>
            </a:extLst>
          </p:cNvPr>
          <p:cNvSpPr txBox="1">
            <a:spLocks/>
          </p:cNvSpPr>
          <p:nvPr/>
        </p:nvSpPr>
        <p:spPr>
          <a:xfrm>
            <a:off x="762000" y="5410200"/>
            <a:ext cx="7696200" cy="1295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GB" sz="2000" dirty="0" err="1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Davčni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 </a:t>
            </a:r>
            <a:r>
              <a:rPr lang="en-GB" sz="2000" dirty="0" err="1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multiplikator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 je (v </a:t>
            </a:r>
            <a:r>
              <a:rPr lang="en-GB" sz="2000" dirty="0" err="1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absolutni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 </a:t>
            </a:r>
            <a:r>
              <a:rPr lang="en-GB" sz="2000" dirty="0" err="1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vrednosti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) </a:t>
            </a:r>
            <a:r>
              <a:rPr lang="en-GB" sz="2000" dirty="0" err="1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manjši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 od </a:t>
            </a:r>
            <a:r>
              <a:rPr lang="en-GB" sz="2000" dirty="0" err="1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multiplikatorja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 </a:t>
            </a:r>
            <a:r>
              <a:rPr lang="en-GB" sz="2000" dirty="0" err="1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izdatkov</a:t>
            </a:r>
            <a:endParaRPr lang="en-GB" sz="2000" dirty="0">
              <a:solidFill>
                <a:schemeClr val="bg2">
                  <a:lumMod val="25000"/>
                </a:schemeClr>
              </a:solidFill>
              <a:latin typeface="Calibri" charset="0"/>
            </a:endParaRPr>
          </a:p>
          <a:p>
            <a:pPr lvl="1" fontAlgn="auto">
              <a:spcAft>
                <a:spcPts val="0"/>
              </a:spcAft>
            </a:pPr>
            <a:r>
              <a:rPr lang="en-GB" sz="1600" dirty="0" err="1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ob</a:t>
            </a:r>
            <a:r>
              <a:rPr lang="en-GB" sz="1600" dirty="0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 </a:t>
            </a:r>
            <a:r>
              <a:rPr lang="en-GB" sz="1600" dirty="0" err="1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porabi</a:t>
            </a:r>
            <a:r>
              <a:rPr lang="en-GB" sz="1600" dirty="0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 80% </a:t>
            </a:r>
            <a:r>
              <a:rPr lang="en-GB" sz="1600" dirty="0" err="1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dohodka</a:t>
            </a:r>
            <a:r>
              <a:rPr lang="en-GB" sz="1600" dirty="0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 (c=0.8) : m</a:t>
            </a:r>
            <a:r>
              <a:rPr lang="en-GB" sz="1600" baseline="-25000" dirty="0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i</a:t>
            </a:r>
            <a:r>
              <a:rPr lang="en-GB" sz="1600" dirty="0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 = 5, </a:t>
            </a:r>
            <a:r>
              <a:rPr lang="en-GB" sz="1600" dirty="0" err="1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m</a:t>
            </a:r>
            <a:r>
              <a:rPr lang="en-GB" sz="1600" baseline="-25000" dirty="0" err="1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t</a:t>
            </a:r>
            <a:r>
              <a:rPr lang="en-GB" sz="1600" dirty="0">
                <a:solidFill>
                  <a:schemeClr val="bg2">
                    <a:lumMod val="25000"/>
                  </a:schemeClr>
                </a:solidFill>
                <a:latin typeface="Calibri" charset="0"/>
              </a:rPr>
              <a:t> = 4</a:t>
            </a:r>
          </a:p>
          <a:p>
            <a:pPr fontAlgn="auto">
              <a:spcAft>
                <a:spcPts val="0"/>
              </a:spcAft>
            </a:pPr>
            <a:r>
              <a:rPr lang="en-GB" sz="2000" dirty="0" err="1">
                <a:solidFill>
                  <a:schemeClr val="bg2">
                    <a:lumMod val="2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Znižanje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GB" sz="2000" dirty="0" err="1">
                <a:solidFill>
                  <a:schemeClr val="bg2">
                    <a:lumMod val="2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davkov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GB" sz="2000" dirty="0" err="1">
                <a:solidFill>
                  <a:schemeClr val="bg2">
                    <a:lumMod val="2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je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GB" sz="2000" dirty="0" err="1">
                <a:solidFill>
                  <a:schemeClr val="bg2">
                    <a:lumMod val="2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manj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GB" sz="2000" dirty="0" err="1">
                <a:solidFill>
                  <a:schemeClr val="bg2">
                    <a:lumMod val="2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učinkovit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 stimulus od </a:t>
            </a:r>
            <a:r>
              <a:rPr lang="en-GB" sz="2000" dirty="0" err="1">
                <a:solidFill>
                  <a:schemeClr val="bg2">
                    <a:lumMod val="2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povečanja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GB" sz="2000" dirty="0" err="1">
                <a:solidFill>
                  <a:schemeClr val="bg2">
                    <a:lumMod val="2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izdatkov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 !!!</a:t>
            </a:r>
            <a:endParaRPr lang="en-US" sz="20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9808C57-EEB6-7548-A17A-659C5DF9FA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0414120"/>
              </p:ext>
            </p:extLst>
          </p:nvPr>
        </p:nvGraphicFramePr>
        <p:xfrm>
          <a:off x="1447800" y="1295400"/>
          <a:ext cx="61087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476967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Calibri" charset="0"/>
                <a:ea typeface="ＭＳ Ｐゴシック" charset="0"/>
                <a:cs typeface="ＭＳ Ｐゴシック" charset="0"/>
              </a:rPr>
              <a:t>Investicijski</a:t>
            </a:r>
            <a:r>
              <a:rPr lang="en-US" sz="3200" b="1" dirty="0">
                <a:latin typeface="Calibri" charset="0"/>
                <a:ea typeface="ＭＳ Ｐゴシック" charset="0"/>
                <a:cs typeface="ＭＳ Ｐゴシック" charset="0"/>
              </a:rPr>
              <a:t> program </a:t>
            </a:r>
            <a:r>
              <a:rPr lang="en-US" sz="3200" b="1" dirty="0" err="1">
                <a:latin typeface="Calibri" charset="0"/>
                <a:ea typeface="ＭＳ Ｐゴシック" charset="0"/>
                <a:cs typeface="ＭＳ Ｐゴシック" charset="0"/>
              </a:rPr>
              <a:t>namesto</a:t>
            </a:r>
            <a:r>
              <a:rPr lang="en-US" sz="3200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200" b="1" dirty="0" err="1">
                <a:latin typeface="Calibri" charset="0"/>
                <a:ea typeface="ＭＳ Ｐゴシック" charset="0"/>
                <a:cs typeface="ＭＳ Ｐゴシック" charset="0"/>
              </a:rPr>
              <a:t>znižanja</a:t>
            </a:r>
            <a:r>
              <a:rPr lang="en-US" sz="3200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200" b="1" dirty="0" err="1">
                <a:latin typeface="Calibri" charset="0"/>
                <a:ea typeface="ＭＳ Ｐゴシック" charset="0"/>
                <a:cs typeface="ＭＳ Ｐゴシック" charset="0"/>
              </a:rPr>
              <a:t>davkov</a:t>
            </a:r>
            <a:endParaRPr lang="en-US" sz="32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1752600"/>
          </a:xfrm>
        </p:spPr>
        <p:txBody>
          <a:bodyPr>
            <a:noAutofit/>
          </a:bodyPr>
          <a:lstStyle/>
          <a:p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Če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je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namen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predlagane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davčne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reforme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stimulirati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domačo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porabo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ob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ohladitvi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gosp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.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aktivnosti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:</a:t>
            </a:r>
          </a:p>
          <a:p>
            <a:pPr lvl="1"/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je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povečanje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javnih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bolj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učinkovit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ukrep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od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znižanja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davkov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!!!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0D20E75C-DC72-B142-BCF3-4C6D0A88702C}"/>
              </a:ext>
            </a:extLst>
          </p:cNvPr>
          <p:cNvSpPr txBox="1">
            <a:spLocks/>
          </p:cNvSpPr>
          <p:nvPr/>
        </p:nvSpPr>
        <p:spPr>
          <a:xfrm>
            <a:off x="700200" y="5410200"/>
            <a:ext cx="7696200" cy="121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Ob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isti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višini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stimulusa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(360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mio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€ = 0.7% BDP)</a:t>
            </a:r>
          </a:p>
          <a:p>
            <a:pPr lvl="1" fontAlgn="auto">
              <a:spcAft>
                <a:spcPts val="0"/>
              </a:spcAft>
            </a:pPr>
            <a:r>
              <a:rPr lang="en-US" sz="2000" b="1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Javne</a:t>
            </a:r>
            <a:r>
              <a:rPr lang="en-US" sz="2000" b="1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investicije</a:t>
            </a:r>
            <a:r>
              <a:rPr lang="en-US" sz="2000" b="1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za</a:t>
            </a:r>
            <a:r>
              <a:rPr lang="en-US" sz="2000" b="1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skoraj</a:t>
            </a:r>
            <a:r>
              <a:rPr lang="en-US" sz="2000" b="1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2-krat </a:t>
            </a:r>
            <a:r>
              <a:rPr lang="en-US" sz="2000" b="1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bolj</a:t>
            </a:r>
            <a:r>
              <a:rPr lang="en-US" sz="2000" b="1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spodbudijo</a:t>
            </a:r>
            <a:r>
              <a:rPr lang="en-US" sz="2000" b="1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BDP !!!</a:t>
            </a:r>
          </a:p>
          <a:p>
            <a:pPr fontAlgn="auto">
              <a:spcAft>
                <a:spcPts val="0"/>
              </a:spcAft>
            </a:pPr>
            <a:r>
              <a:rPr lang="en-US" sz="2000" b="1" dirty="0" err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Investicije</a:t>
            </a:r>
            <a:r>
              <a:rPr lang="en-US" sz="2000" b="1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v </a:t>
            </a:r>
            <a:r>
              <a:rPr lang="en-US" sz="2000" b="1" dirty="0" err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celoti</a:t>
            </a:r>
            <a:r>
              <a:rPr lang="en-US" sz="2000" b="1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spodbudijo</a:t>
            </a:r>
            <a:r>
              <a:rPr lang="en-US" sz="2000" b="1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gosp.aktivnost</a:t>
            </a:r>
            <a:r>
              <a:rPr lang="en-US" sz="2000" b="1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(+</a:t>
            </a:r>
            <a:r>
              <a:rPr lang="en-US" sz="2000" b="1" dirty="0" err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delovna</a:t>
            </a:r>
            <a:r>
              <a:rPr lang="en-US" sz="2000" b="1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mesta</a:t>
            </a:r>
            <a:r>
              <a:rPr lang="en-US" sz="2000" b="1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 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4EE67B-F876-B548-AED6-547D238CF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200400"/>
            <a:ext cx="6324600" cy="149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85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  <p:bldP spid="5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990600"/>
          </a:xfrm>
        </p:spPr>
        <p:txBody>
          <a:bodyPr>
            <a:normAutofit/>
          </a:bodyPr>
          <a:lstStyle/>
          <a:p>
            <a:r>
              <a:rPr lang="en-US" b="1" dirty="0" err="1">
                <a:latin typeface="Calibri" charset="0"/>
                <a:ea typeface="ＭＳ Ｐゴシック" charset="0"/>
                <a:cs typeface="ＭＳ Ｐゴシック" charset="0"/>
              </a:rPr>
              <a:t>Investicijski</a:t>
            </a:r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 program </a:t>
            </a:r>
            <a:r>
              <a:rPr lang="en-US" b="1" dirty="0" err="1">
                <a:latin typeface="Calibri" charset="0"/>
                <a:ea typeface="ＭＳ Ｐゴシック" charset="0"/>
                <a:cs typeface="ＭＳ Ｐゴシック" charset="0"/>
              </a:rPr>
              <a:t>namesto</a:t>
            </a:r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dirty="0" err="1">
                <a:latin typeface="Calibri" charset="0"/>
                <a:ea typeface="ＭＳ Ｐゴシック" charset="0"/>
                <a:cs typeface="ＭＳ Ｐゴシック" charset="0"/>
              </a:rPr>
              <a:t>znižanja</a:t>
            </a:r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dirty="0" err="1">
                <a:latin typeface="Calibri" charset="0"/>
                <a:ea typeface="ＭＳ Ｐゴシック" charset="0"/>
                <a:cs typeface="ＭＳ Ｐゴシック" charset="0"/>
              </a:rPr>
              <a:t>davkov</a:t>
            </a:r>
            <a:endParaRPr lang="en-US" sz="32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914400" y="1295400"/>
            <a:ext cx="80772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b="1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Kombinacija</a:t>
            </a:r>
            <a:r>
              <a:rPr lang="en-US" sz="2600" b="1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ukrepov</a:t>
            </a:r>
            <a:endParaRPr lang="en-US" sz="2600" b="1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Razbremenitev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regresa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  <a:p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Dohodnina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nespremenjena</a:t>
            </a:r>
            <a:endParaRPr lang="en-US" sz="26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Dvig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stopnje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DDPO (+min.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stopnja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10%)</a:t>
            </a:r>
          </a:p>
          <a:p>
            <a:pPr lvl="1"/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Nižja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stopnja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(19%)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majhna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podjetja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(do 50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zaposlenih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</a:t>
            </a:r>
          </a:p>
          <a:p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Infrastrukturni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sklad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+ program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javnih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  <a:p>
            <a:pPr lvl="1"/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0.5% do 1% BDP (do 3% BDP v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primeru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krize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</a:t>
            </a:r>
          </a:p>
          <a:p>
            <a:endParaRPr lang="en-US" sz="14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Učinek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BDP:</a:t>
            </a:r>
          </a:p>
          <a:p>
            <a:pPr lvl="1"/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Regres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: 130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mio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(x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mult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.)</a:t>
            </a:r>
          </a:p>
          <a:p>
            <a:pPr lvl="1"/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Investicije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: 260 do 520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mio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(x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mult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.)</a:t>
            </a:r>
          </a:p>
          <a:p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Spodbuditev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rasti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: +1.3%  do  2.3% BDP</a:t>
            </a:r>
            <a:endParaRPr lang="en-US" sz="22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endParaRPr lang="en-US" sz="22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0219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/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/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/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Calibri" charset="0"/>
                <a:ea typeface="ＭＳ Ｐゴシック" charset="0"/>
                <a:cs typeface="ＭＳ Ｐゴシック" charset="0"/>
              </a:rPr>
              <a:t>Kombinacija</a:t>
            </a:r>
            <a:r>
              <a:rPr lang="en-US" sz="3200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200" b="1" dirty="0" err="1">
                <a:latin typeface="Calibri" charset="0"/>
                <a:ea typeface="ＭＳ Ｐゴシック" charset="0"/>
                <a:cs typeface="ＭＳ Ｐゴシック" charset="0"/>
              </a:rPr>
              <a:t>ukrepov</a:t>
            </a:r>
            <a:endParaRPr lang="en-US" sz="32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38200" y="989635"/>
            <a:ext cx="8001000" cy="609600"/>
          </a:xfrm>
        </p:spPr>
        <p:txBody>
          <a:bodyPr>
            <a:noAutofit/>
          </a:bodyPr>
          <a:lstStyle/>
          <a:p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Primer: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Regres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+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investicije</a:t>
            </a:r>
            <a:endParaRPr lang="en-US" sz="26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0D20E75C-DC72-B142-BCF3-4C6D0A88702C}"/>
              </a:ext>
            </a:extLst>
          </p:cNvPr>
          <p:cNvSpPr txBox="1">
            <a:spLocks/>
          </p:cNvSpPr>
          <p:nvPr/>
        </p:nvSpPr>
        <p:spPr>
          <a:xfrm>
            <a:off x="685800" y="5962192"/>
            <a:ext cx="7696200" cy="8958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Spodbuditev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rasti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: </a:t>
            </a:r>
          </a:p>
          <a:p>
            <a:pPr lvl="1"/>
            <a:r>
              <a:rPr lang="en-US" sz="18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Regres</a:t>
            </a:r>
            <a:r>
              <a:rPr lang="en-US" sz="18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+ </a:t>
            </a:r>
            <a:r>
              <a:rPr lang="en-US" sz="18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dohodnina</a:t>
            </a:r>
            <a:r>
              <a:rPr lang="en-US" sz="18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: le za 0.8% BDP</a:t>
            </a:r>
          </a:p>
          <a:p>
            <a:pPr lvl="1"/>
            <a:r>
              <a:rPr lang="en-US" sz="18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Regres</a:t>
            </a:r>
            <a:r>
              <a:rPr lang="en-US" sz="18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+ </a:t>
            </a:r>
            <a:r>
              <a:rPr lang="en-US" sz="18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investicije</a:t>
            </a:r>
            <a:r>
              <a:rPr lang="en-US" sz="18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18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za</a:t>
            </a:r>
            <a:r>
              <a:rPr lang="en-US" sz="18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+1.3%  do  2.3% BDP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5D36DA-D9F2-2F47-9C53-7260B5A46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524000"/>
            <a:ext cx="6553200" cy="443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0576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  <p:bldP spid="5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latin typeface="Calibri" charset="0"/>
                <a:ea typeface="ＭＳ Ｐゴシック" charset="0"/>
                <a:cs typeface="ＭＳ Ｐゴシック" charset="0"/>
              </a:rPr>
              <a:t>Makroekonomski</a:t>
            </a:r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dirty="0" err="1">
                <a:latin typeface="Calibri" charset="0"/>
                <a:ea typeface="ＭＳ Ｐゴシック" charset="0"/>
                <a:cs typeface="ＭＳ Ｐゴシック" charset="0"/>
              </a:rPr>
              <a:t>pomen</a:t>
            </a:r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dirty="0" err="1">
                <a:latin typeface="Calibri" charset="0"/>
                <a:ea typeface="ＭＳ Ｐゴシック" charset="0"/>
                <a:cs typeface="ＭＳ Ｐゴシック" charset="0"/>
              </a:rPr>
              <a:t>investicij</a:t>
            </a:r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 v </a:t>
            </a:r>
            <a:r>
              <a:rPr lang="en-US" b="1" dirty="0" err="1">
                <a:latin typeface="Calibri" charset="0"/>
                <a:ea typeface="ＭＳ Ｐゴシック" charset="0"/>
                <a:cs typeface="ＭＳ Ｐゴシック" charset="0"/>
              </a:rPr>
              <a:t>infrastrukturo</a:t>
            </a:r>
            <a:endParaRPr lang="en-US" sz="32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4953000"/>
          </a:xfrm>
        </p:spPr>
        <p:txBody>
          <a:bodyPr>
            <a:no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Javna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infrastruktura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kot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krogotok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&amp;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temelj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delovanja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države</a:t>
            </a:r>
            <a:endParaRPr lang="en-US" sz="24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Investicije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v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infrastrukturo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so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ključni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dejavnik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spodbujanja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gospodarskega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razvoja</a:t>
            </a:r>
            <a:endParaRPr lang="en-US" sz="20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Dvojni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pomen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javnih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v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infrastrukturo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:</a:t>
            </a:r>
          </a:p>
          <a:p>
            <a:pPr lvl="1">
              <a:buClr>
                <a:srgbClr val="4F81BD"/>
              </a:buClr>
            </a:pP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Spodbujanje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dolgoročnega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gospodarskega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razvoja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prek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zagotavljanja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ključnih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pogojev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za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poslovanje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podjetij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(</a:t>
            </a:r>
            <a:r>
              <a:rPr lang="en-US" sz="2000" b="1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vpliv</a:t>
            </a:r>
            <a:r>
              <a:rPr lang="en-US" sz="2000" b="1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</a:t>
            </a:r>
            <a:r>
              <a:rPr lang="en-US" sz="2000" b="1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potencialni</a:t>
            </a:r>
            <a:r>
              <a:rPr lang="en-US" sz="2000" b="1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output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),</a:t>
            </a:r>
          </a:p>
          <a:p>
            <a:pPr lvl="1">
              <a:buClr>
                <a:srgbClr val="4F81BD"/>
              </a:buClr>
            </a:pP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Stimuliranje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kratko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- in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srednjeročne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dinamike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BDP (</a:t>
            </a:r>
            <a:r>
              <a:rPr lang="en-US" sz="2000" b="1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zmanjševanje</a:t>
            </a:r>
            <a:r>
              <a:rPr lang="en-US" sz="2000" b="1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negativnega</a:t>
            </a:r>
            <a:r>
              <a:rPr lang="en-US" sz="2000" b="1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odstopanja</a:t>
            </a:r>
            <a:r>
              <a:rPr lang="en-US" sz="2000" b="1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aktualnega</a:t>
            </a:r>
            <a:r>
              <a:rPr lang="en-US" sz="2000" b="1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BDP od </a:t>
            </a:r>
            <a:r>
              <a:rPr lang="en-US" sz="2000" b="1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potencialnega</a:t>
            </a:r>
            <a:r>
              <a:rPr lang="en-US" sz="2000" b="1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v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času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recesije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</a:t>
            </a:r>
          </a:p>
          <a:p>
            <a:pPr>
              <a:buClr>
                <a:srgbClr val="4F81BD"/>
              </a:buClr>
            </a:pP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Javne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investicije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v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infrastrukturo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so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najbolj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učinkovit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stimulus v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času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recesije</a:t>
            </a:r>
            <a:endParaRPr lang="en-US" sz="24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>
              <a:buClr>
                <a:srgbClr val="4F81BD"/>
              </a:buClr>
            </a:pP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Neposredno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povečujejo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gospodarsko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aktivnost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in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zaposlenost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v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času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, ko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izpade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zasebno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trošenje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in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investicije</a:t>
            </a:r>
            <a:endParaRPr lang="en-US" sz="20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0995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Calibri" charset="0"/>
                <a:ea typeface="ＭＳ Ｐゴシック" charset="0"/>
                <a:cs typeface="ＭＳ Ｐゴシック" charset="0"/>
              </a:rPr>
              <a:t>Ohraniti</a:t>
            </a:r>
            <a:r>
              <a:rPr lang="en-US" sz="3200" b="1" dirty="0">
                <a:latin typeface="Calibri" charset="0"/>
                <a:ea typeface="ＭＳ Ｐゴシック" charset="0"/>
                <a:cs typeface="ＭＳ Ｐゴシック" charset="0"/>
              </a:rPr>
              <a:t> stimulus </a:t>
            </a:r>
            <a:r>
              <a:rPr lang="en-US" sz="3200" b="1" dirty="0" err="1">
                <a:latin typeface="Calibri" charset="0"/>
                <a:ea typeface="ＭＳ Ｐゴシック" charset="0"/>
                <a:cs typeface="ＭＳ Ｐゴシック" charset="0"/>
              </a:rPr>
              <a:t>doma</a:t>
            </a:r>
            <a:endParaRPr lang="en-US" sz="32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38200" y="1017319"/>
            <a:ext cx="8001000" cy="5334000"/>
          </a:xfrm>
        </p:spPr>
        <p:txBody>
          <a:bodyPr>
            <a:no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Zagotoviti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, da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bo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maksimalni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stimulativnih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učinkov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ostal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doma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spodbujal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domači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BDP in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domača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delovna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mesta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</a:t>
            </a:r>
          </a:p>
          <a:p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Pomembno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je,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kdo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–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domači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ali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tuji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–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ponudnik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dobi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posel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razpisih</a:t>
            </a:r>
            <a:endParaRPr lang="en-US" sz="24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Če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posel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gradnje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infrastrukture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dobi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domače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podjetje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: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od 100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mio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evrov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posla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gre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27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mio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za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uvožene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inpute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preostalih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73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mio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pa se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razdeli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med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domačimi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subjekti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(27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mio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za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neto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plače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, 28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mio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za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poslovni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presežek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in 18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mio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za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davke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</a:t>
            </a:r>
          </a:p>
          <a:p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Če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posel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dobi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tuje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podjetje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: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v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Sloveniji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ostane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le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okrog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20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mio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preostanek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se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prelije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v </a:t>
            </a:r>
            <a:r>
              <a:rPr lang="en-US" sz="20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tujino</a:t>
            </a:r>
            <a:endParaRPr lang="en-US" sz="20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Pri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investicijah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iz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javnih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sredstvih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moramo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gledati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celotne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makroekonomske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učinke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rast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BDP,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zaposlenost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razvoj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 in ne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zgolj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končne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cene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85212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Calibri" charset="0"/>
                <a:ea typeface="ＭＳ Ｐゴシック" charset="0"/>
                <a:cs typeface="ＭＳ Ｐゴシック" charset="0"/>
              </a:rPr>
              <a:t>Investicijski</a:t>
            </a:r>
            <a:r>
              <a:rPr lang="en-US" sz="3200" b="1" dirty="0">
                <a:latin typeface="Calibri" charset="0"/>
                <a:ea typeface="ＭＳ Ｐゴシック" charset="0"/>
                <a:cs typeface="ＭＳ Ｐゴシック" charset="0"/>
              </a:rPr>
              <a:t> program</a:t>
            </a: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38200" y="1447800"/>
            <a:ext cx="8001000" cy="4114800"/>
          </a:xfrm>
        </p:spPr>
        <p:txBody>
          <a:bodyPr>
            <a:noAutofit/>
          </a:bodyPr>
          <a:lstStyle/>
          <a:p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Pripraviti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program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javnih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in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letni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načrt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izvedbe</a:t>
            </a:r>
            <a:endParaRPr lang="en-US" sz="26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Javna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infrastruktura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energetika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energetska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obnova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stavb</a:t>
            </a:r>
            <a:endParaRPr lang="en-US" sz="22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Letni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program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javnih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investicijska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pisarna</a:t>
            </a:r>
            <a:endParaRPr lang="en-US" sz="22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Letni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izdatek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investicije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povečati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1% BDP (520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mio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€) do 3% BDP (1.5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mlr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. €)</a:t>
            </a:r>
          </a:p>
          <a:p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Infrastrukturni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sklad</a:t>
            </a:r>
            <a:endParaRPr lang="en-US" sz="26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Investicijska</a:t>
            </a:r>
            <a:r>
              <a:rPr lang="en-US" sz="26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pisarna</a:t>
            </a:r>
            <a:endParaRPr lang="en-US" sz="26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7016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990600"/>
          </a:xfrm>
        </p:spPr>
        <p:txBody>
          <a:bodyPr>
            <a:normAutofit/>
          </a:bodyPr>
          <a:lstStyle/>
          <a:p>
            <a:r>
              <a:rPr lang="en-US" b="1" dirty="0" err="1">
                <a:latin typeface="Calibri" charset="0"/>
                <a:ea typeface="ＭＳ Ｐゴシック" charset="0"/>
                <a:cs typeface="ＭＳ Ｐゴシック" charset="0"/>
              </a:rPr>
              <a:t>Infrastrukturni</a:t>
            </a:r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dirty="0" err="1">
                <a:latin typeface="Calibri" charset="0"/>
                <a:ea typeface="ＭＳ Ｐゴシック" charset="0"/>
                <a:cs typeface="ＭＳ Ｐゴシック" charset="0"/>
              </a:rPr>
              <a:t>sklad</a:t>
            </a:r>
            <a:endParaRPr lang="en-US" sz="32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762000" y="1143000"/>
            <a:ext cx="8001000" cy="5029200"/>
          </a:xfrm>
        </p:spPr>
        <p:txBody>
          <a:bodyPr>
            <a:noAutofit/>
          </a:bodyPr>
          <a:lstStyle/>
          <a:p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Izločitev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v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javno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infrastrukturo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in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investicijskega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vzdrževanja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iz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proračuna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RS v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poseben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sklad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(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kot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ostale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članice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EU)</a:t>
            </a:r>
          </a:p>
          <a:p>
            <a:r>
              <a:rPr lang="en-US" sz="2200" u="sng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Namen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uravnavanje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in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stabilizacija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ekonomskih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oscilacij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z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javnimi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investicijami</a:t>
            </a:r>
            <a:endParaRPr lang="en-US" sz="22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200" u="sng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Prednost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javne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investicije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niso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zavezane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pravilom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in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omejitvam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SGP in FP</a:t>
            </a:r>
          </a:p>
          <a:p>
            <a:r>
              <a:rPr lang="en-US" sz="2200" u="sng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Velikost</a:t>
            </a:r>
            <a:r>
              <a:rPr lang="en-US" sz="2200" u="sng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sklada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: 3% BDP,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kar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omogoča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uravnavanje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negativnih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šokov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v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obsegu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do 5-6% BDP</a:t>
            </a:r>
          </a:p>
          <a:p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V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sklad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se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prenese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javna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prometna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infrastruktura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razen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avtocest</a:t>
            </a:r>
            <a:endParaRPr lang="en-US" sz="22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Pogodba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z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državo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o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vzdrževanju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infrastrukture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(OGJS),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kar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je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vir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odplačevanja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finančnih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obveznosti</a:t>
            </a:r>
            <a:endParaRPr lang="en-US" sz="22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Financiranje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s 30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ali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50-letnimi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obveznicami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– “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zakleniti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” (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izkoristiti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sedanje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ničelne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ali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negativne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obr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. mere (+SDH, EIB, EBRD,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komercialne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banke</a:t>
            </a:r>
            <a:r>
              <a:rPr lang="en-US" sz="2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607563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433500" y="0"/>
            <a:ext cx="8229600" cy="990600"/>
          </a:xfrm>
        </p:spPr>
        <p:txBody>
          <a:bodyPr>
            <a:normAutofit/>
          </a:bodyPr>
          <a:lstStyle/>
          <a:p>
            <a:r>
              <a:rPr lang="sl-SI" b="1" dirty="0"/>
              <a:t>Investicijska pisarna</a:t>
            </a:r>
            <a:endParaRPr lang="en-US" sz="3200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9"/>
          <p:cNvSpPr>
            <a:spLocks noGrp="1"/>
          </p:cNvSpPr>
          <p:nvPr>
            <p:ph idx="1"/>
          </p:nvPr>
        </p:nvSpPr>
        <p:spPr>
          <a:xfrm>
            <a:off x="838200" y="1447800"/>
            <a:ext cx="8001000" cy="4800600"/>
          </a:xfrm>
        </p:spPr>
        <p:txBody>
          <a:bodyPr>
            <a:noAutofit/>
          </a:bodyPr>
          <a:lstStyle/>
          <a:p>
            <a:pPr lvl="0"/>
            <a:r>
              <a:rPr lang="en-US" sz="2400" u="sng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Namen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Podpora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delovanju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Infrastrukturnega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sklada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–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priprava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»shovel ready«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projektov</a:t>
            </a:r>
            <a:endParaRPr lang="en-US" sz="24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lvl="0"/>
            <a:r>
              <a:rPr lang="en-US" sz="2400" u="sng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Aktivnosti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Identifikacija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in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preverba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velikih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investicijskih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projektov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(feasibility, cost-benefit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analize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presoja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makroekonomske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upravičenosti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0"/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Financiranje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iz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Infrastrukturnega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sklada</a:t>
            </a:r>
            <a:endParaRPr lang="en-US" sz="24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lvl="0"/>
            <a:endParaRPr lang="en-US" sz="24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2931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/>
          </p:nvPr>
        </p:nvSpPr>
        <p:spPr>
          <a:xfrm>
            <a:off x="304800" y="29718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Calibri" charset="0"/>
                <a:ea typeface="ＭＳ Ｐゴシック" charset="0"/>
                <a:cs typeface="ＭＳ Ｐゴシック" charset="0"/>
              </a:rPr>
              <a:t>Hvala</a:t>
            </a:r>
            <a:r>
              <a:rPr lang="en-US" sz="3200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200" b="1" dirty="0" err="1">
                <a:latin typeface="Calibri" charset="0"/>
                <a:ea typeface="ＭＳ Ｐゴシック" charset="0"/>
                <a:cs typeface="ＭＳ Ｐゴシック" charset="0"/>
              </a:rPr>
              <a:t>za</a:t>
            </a:r>
            <a:r>
              <a:rPr lang="en-US" sz="3200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200" b="1" dirty="0" err="1">
                <a:latin typeface="Calibri" charset="0"/>
                <a:ea typeface="ＭＳ Ｐゴシック" charset="0"/>
                <a:cs typeface="ＭＳ Ｐゴシック" charset="0"/>
              </a:rPr>
              <a:t>pozornost</a:t>
            </a:r>
            <a:r>
              <a:rPr lang="en-US" sz="3200" b="1" dirty="0">
                <a:latin typeface="Calibri" charset="0"/>
                <a:ea typeface="ＭＳ Ｐゴシック" charset="0"/>
                <a:cs typeface="ＭＳ Ｐゴシック" charset="0"/>
              </a:rPr>
              <a:t> !</a:t>
            </a:r>
            <a:endParaRPr lang="en-US" sz="24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836863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akro_rdeca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Elemental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629DD1"/>
    </a:accent1>
    <a:accent2>
      <a:srgbClr val="297FD5"/>
    </a:accent2>
    <a:accent3>
      <a:srgbClr val="7F8FA9"/>
    </a:accent3>
    <a:accent4>
      <a:srgbClr val="4A66AC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Clarity">
    <a:fillStyleLst>
      <a:solidFill>
        <a:schemeClr val="phClr"/>
      </a:solidFill>
      <a:gradFill rotWithShape="1">
        <a:gsLst>
          <a:gs pos="0">
            <a:schemeClr val="phClr">
              <a:tint val="50000"/>
              <a:shade val="86000"/>
              <a:satMod val="140000"/>
            </a:schemeClr>
          </a:gs>
          <a:gs pos="45000">
            <a:schemeClr val="phClr">
              <a:tint val="48000"/>
              <a:satMod val="150000"/>
            </a:schemeClr>
          </a:gs>
          <a:gs pos="100000">
            <a:schemeClr val="phClr">
              <a:tint val="28000"/>
              <a:satMod val="16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70000"/>
              <a:satMod val="150000"/>
            </a:schemeClr>
          </a:gs>
          <a:gs pos="34000">
            <a:schemeClr val="phClr">
              <a:shade val="70000"/>
              <a:satMod val="140000"/>
            </a:schemeClr>
          </a:gs>
          <a:gs pos="70000">
            <a:schemeClr val="phClr">
              <a:tint val="100000"/>
              <a:shade val="90000"/>
              <a:satMod val="140000"/>
            </a:schemeClr>
          </a:gs>
          <a:gs pos="100000">
            <a:schemeClr val="phClr">
              <a:tint val="100000"/>
              <a:shade val="100000"/>
              <a:satMod val="1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6425" cap="flat" cmpd="sng" algn="ctr">
        <a:solidFill>
          <a:schemeClr val="phClr"/>
        </a:solidFill>
        <a:prstDash val="solid"/>
      </a:ln>
      <a:ln w="4445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5100000"/>
          </a:lightRig>
        </a:scene3d>
        <a:sp3d contourW="6350">
          <a:bevelT w="29210" h="12700"/>
          <a:contourClr>
            <a:schemeClr val="phClr">
              <a:shade val="30000"/>
              <a:satMod val="1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85000"/>
              <a:satMod val="180000"/>
            </a:schemeClr>
          </a:gs>
          <a:gs pos="40000">
            <a:schemeClr val="phClr">
              <a:tint val="95000"/>
              <a:shade val="85000"/>
              <a:satMod val="150000"/>
            </a:schemeClr>
          </a:gs>
          <a:gs pos="100000">
            <a:schemeClr val="phClr">
              <a:shade val="45000"/>
              <a:satMod val="200000"/>
            </a:schemeClr>
          </a:gs>
        </a:gsLst>
        <a:lin ang="5400000" scaled="0"/>
      </a:gradFill>
      <a:blipFill rotWithShape="1">
        <a:blip xmlns:r="http://schemas.openxmlformats.org/officeDocument/2006/relationships" r:embed="rId1">
          <a:duotone>
            <a:schemeClr val="phClr">
              <a:shade val="55000"/>
            </a:schemeClr>
            <a:schemeClr val="phClr">
              <a:tint val="97000"/>
              <a:satMod val="95000"/>
            </a:schemeClr>
          </a:duotone>
        </a:blip>
        <a:tile tx="0" ty="0" sx="70000" sy="7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Makro_rdeca.thmx</Template>
  <TotalTime>44846</TotalTime>
  <Words>833</Words>
  <Application>Microsoft Macintosh PowerPoint</Application>
  <PresentationFormat>Letter Paper (8.5x11 in)</PresentationFormat>
  <Paragraphs>103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 Unicode MS</vt:lpstr>
      <vt:lpstr>Arial</vt:lpstr>
      <vt:lpstr>Calibri</vt:lpstr>
      <vt:lpstr>Impact</vt:lpstr>
      <vt:lpstr>Times New Roman</vt:lpstr>
      <vt:lpstr>Makro_rdeca</vt:lpstr>
      <vt:lpstr> Kako se odzvati na ohlajanje gospodarstva:   Varčevanje, znižanje davkov ali povečanje investicij ?</vt:lpstr>
      <vt:lpstr>Struktura</vt:lpstr>
      <vt:lpstr>Kakšen stimulus ?</vt:lpstr>
      <vt:lpstr>Problem znižanja davkov</vt:lpstr>
      <vt:lpstr>Postopna nadomestitev izpada z dvigom DDPO</vt:lpstr>
      <vt:lpstr>Investicijski program namesto znižanja davkov</vt:lpstr>
      <vt:lpstr>Investicijski program namesto znižanja davkov</vt:lpstr>
      <vt:lpstr>Kombinacija ukrepov</vt:lpstr>
      <vt:lpstr>Makroekonomski pomen investicij v infrastrukturo</vt:lpstr>
      <vt:lpstr>Ohraniti stimulus doma</vt:lpstr>
      <vt:lpstr>Investicijski program</vt:lpstr>
      <vt:lpstr>Infrastrukturni sklad</vt:lpstr>
      <vt:lpstr>Investicijska pisarna</vt:lpstr>
      <vt:lpstr>Hvala za pozornost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Globalization</dc:title>
  <dc:creator>Mike Giambattista</dc:creator>
  <cp:lastModifiedBy>Joze Damijan</cp:lastModifiedBy>
  <cp:revision>665</cp:revision>
  <cp:lastPrinted>2015-12-01T23:39:23Z</cp:lastPrinted>
  <dcterms:created xsi:type="dcterms:W3CDTF">2010-03-15T14:45:13Z</dcterms:created>
  <dcterms:modified xsi:type="dcterms:W3CDTF">2019-09-17T19:39:22Z</dcterms:modified>
</cp:coreProperties>
</file>