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  <p:sldMasterId id="2147483891" r:id="rId2"/>
    <p:sldMasterId id="2147483904" r:id="rId3"/>
  </p:sldMasterIdLst>
  <p:notesMasterIdLst>
    <p:notesMasterId r:id="rId43"/>
  </p:notesMasterIdLst>
  <p:handoutMasterIdLst>
    <p:handoutMasterId r:id="rId44"/>
  </p:handoutMasterIdLst>
  <p:sldIdLst>
    <p:sldId id="355" r:id="rId4"/>
    <p:sldId id="409" r:id="rId5"/>
    <p:sldId id="410" r:id="rId6"/>
    <p:sldId id="439" r:id="rId7"/>
    <p:sldId id="414" r:id="rId8"/>
    <p:sldId id="416" r:id="rId9"/>
    <p:sldId id="440" r:id="rId10"/>
    <p:sldId id="516" r:id="rId11"/>
    <p:sldId id="517" r:id="rId12"/>
    <p:sldId id="518" r:id="rId13"/>
    <p:sldId id="458" r:id="rId14"/>
    <p:sldId id="417" r:id="rId15"/>
    <p:sldId id="418" r:id="rId16"/>
    <p:sldId id="420" r:id="rId17"/>
    <p:sldId id="436" r:id="rId18"/>
    <p:sldId id="431" r:id="rId19"/>
    <p:sldId id="438" r:id="rId20"/>
    <p:sldId id="432" r:id="rId21"/>
    <p:sldId id="433" r:id="rId22"/>
    <p:sldId id="437" r:id="rId23"/>
    <p:sldId id="455" r:id="rId24"/>
    <p:sldId id="435" r:id="rId25"/>
    <p:sldId id="421" r:id="rId26"/>
    <p:sldId id="422" r:id="rId27"/>
    <p:sldId id="423" r:id="rId28"/>
    <p:sldId id="441" r:id="rId29"/>
    <p:sldId id="424" r:id="rId30"/>
    <p:sldId id="442" r:id="rId31"/>
    <p:sldId id="443" r:id="rId32"/>
    <p:sldId id="425" r:id="rId33"/>
    <p:sldId id="449" r:id="rId34"/>
    <p:sldId id="452" r:id="rId35"/>
    <p:sldId id="451" r:id="rId36"/>
    <p:sldId id="426" r:id="rId37"/>
    <p:sldId id="456" r:id="rId38"/>
    <p:sldId id="434" r:id="rId39"/>
    <p:sldId id="457" r:id="rId40"/>
    <p:sldId id="454" r:id="rId41"/>
    <p:sldId id="427" r:id="rId4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06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13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2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2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5340" algn="l" defTabSz="457068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2410" algn="l" defTabSz="457068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199477" algn="l" defTabSz="457068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6546" algn="l" defTabSz="457068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90"/>
    <p:restoredTop sz="99678" autoAdjust="0"/>
  </p:normalViewPr>
  <p:slideViewPr>
    <p:cSldViewPr snapToGrid="0">
      <p:cViewPr varScale="1">
        <p:scale>
          <a:sx n="110" d="100"/>
          <a:sy n="110" d="100"/>
        </p:scale>
        <p:origin x="7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d:_temp:EU_manufacturing%20employment%20and%20import%20shar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Distribution of global absolute gains in income, 1988-2008 (anonymous)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'DATA-RRinc_ventiles 88_08'!$AB$8:$AB$28</c:f>
              <c:numCache>
                <c:formatCode>General</c:formatCode>
                <c:ptCount val="21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99</c:v>
                </c:pt>
                <c:pt idx="20">
                  <c:v>100</c:v>
                </c:pt>
              </c:numCache>
            </c:numRef>
          </c:cat>
          <c:val>
            <c:numRef>
              <c:f>'DATA-RRinc_ventiles 88_08'!$AU$8:$AU$28</c:f>
              <c:numCache>
                <c:formatCode>0.0</c:formatCode>
                <c:ptCount val="21"/>
                <c:pt idx="0">
                  <c:v>0.20841100582117</c:v>
                </c:pt>
                <c:pt idx="1">
                  <c:v>0.40554409668976898</c:v>
                </c:pt>
                <c:pt idx="2">
                  <c:v>0.49853078918184301</c:v>
                </c:pt>
                <c:pt idx="3">
                  <c:v>0.58974751979833295</c:v>
                </c:pt>
                <c:pt idx="4">
                  <c:v>0.69308159334998598</c:v>
                </c:pt>
                <c:pt idx="5">
                  <c:v>0.821169323012784</c:v>
                </c:pt>
                <c:pt idx="6">
                  <c:v>0.98443331780171695</c:v>
                </c:pt>
                <c:pt idx="7">
                  <c:v>1.146323791488064</c:v>
                </c:pt>
                <c:pt idx="8">
                  <c:v>1.3339289427905401</c:v>
                </c:pt>
                <c:pt idx="9">
                  <c:v>1.5191612569656621</c:v>
                </c:pt>
                <c:pt idx="10">
                  <c:v>1.9231339622657919</c:v>
                </c:pt>
                <c:pt idx="11">
                  <c:v>2.3140154651343341</c:v>
                </c:pt>
                <c:pt idx="12">
                  <c:v>2.7474905135686329</c:v>
                </c:pt>
                <c:pt idx="13">
                  <c:v>3.5426142369285092</c:v>
                </c:pt>
                <c:pt idx="14">
                  <c:v>3.592783075215312</c:v>
                </c:pt>
                <c:pt idx="15">
                  <c:v>3.1507909121163751</c:v>
                </c:pt>
                <c:pt idx="16">
                  <c:v>5.2798801442666177</c:v>
                </c:pt>
                <c:pt idx="17">
                  <c:v>8.4536089493734838</c:v>
                </c:pt>
                <c:pt idx="18">
                  <c:v>15.98223203753385</c:v>
                </c:pt>
                <c:pt idx="19">
                  <c:v>25.401316797078859</c:v>
                </c:pt>
                <c:pt idx="20">
                  <c:v>19.41180226961837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45-6B41-BCEB-19139DA481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7401408"/>
        <c:axId val="87403952"/>
      </c:barChart>
      <c:catAx>
        <c:axId val="874014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/>
                  <a:t>ventile/percentile of global income distribution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7403952"/>
        <c:crosses val="autoZero"/>
        <c:auto val="1"/>
        <c:lblAlgn val="ctr"/>
        <c:lblOffset val="100"/>
        <c:noMultiLvlLbl val="0"/>
      </c:catAx>
      <c:valAx>
        <c:axId val="874039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Distribution (in percent) of gain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74014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Sheet2!$A$11</c:f>
              <c:strCache>
                <c:ptCount val="1"/>
                <c:pt idx="0">
                  <c:v>Share of Total imports of goods and services</c:v>
                </c:pt>
              </c:strCache>
            </c:strRef>
          </c:tx>
          <c:spPr>
            <a:ln w="28575" cmpd="sng">
              <a:solidFill>
                <a:schemeClr val="accent6">
                  <a:lumMod val="75000"/>
                </a:schemeClr>
              </a:solidFill>
              <a:prstDash val="dash"/>
            </a:ln>
          </c:spPr>
          <c:marker>
            <c:symbol val="circle"/>
            <c:size val="5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74-9B4F-A21A-1E7E168BD65E}"/>
                </c:ext>
              </c:extLst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74-9B4F-A21A-1E7E168BD65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Sheet2!$B$10:$V$10</c:f>
              <c:strCach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strCache>
            </c:strRef>
          </c:cat>
          <c:val>
            <c:numRef>
              <c:f>Sheet2!$B$11:$V$11</c:f>
              <c:numCache>
                <c:formatCode>0.0%</c:formatCode>
                <c:ptCount val="21"/>
                <c:pt idx="0">
                  <c:v>0.275161030102125</c:v>
                </c:pt>
                <c:pt idx="1">
                  <c:v>0.27713673101643599</c:v>
                </c:pt>
                <c:pt idx="2">
                  <c:v>0.29315398596847703</c:v>
                </c:pt>
                <c:pt idx="3">
                  <c:v>0.30052727662552697</c:v>
                </c:pt>
                <c:pt idx="4">
                  <c:v>0.30873297923746001</c:v>
                </c:pt>
                <c:pt idx="5">
                  <c:v>0.348387608518055</c:v>
                </c:pt>
                <c:pt idx="6">
                  <c:v>0.34372641715408397</c:v>
                </c:pt>
                <c:pt idx="7">
                  <c:v>0.32914018902763997</c:v>
                </c:pt>
                <c:pt idx="8">
                  <c:v>0.32294797906398498</c:v>
                </c:pt>
                <c:pt idx="9">
                  <c:v>0.33410272320123002</c:v>
                </c:pt>
                <c:pt idx="10">
                  <c:v>0.35285639495605298</c:v>
                </c:pt>
                <c:pt idx="11">
                  <c:v>0.37752990071682602</c:v>
                </c:pt>
                <c:pt idx="12">
                  <c:v>0.38019789076724197</c:v>
                </c:pt>
                <c:pt idx="13">
                  <c:v>0.39509617383566897</c:v>
                </c:pt>
                <c:pt idx="14">
                  <c:v>0.34722230879368998</c:v>
                </c:pt>
                <c:pt idx="15">
                  <c:v>0.38599435611579702</c:v>
                </c:pt>
                <c:pt idx="16">
                  <c:v>0.41206488501507499</c:v>
                </c:pt>
                <c:pt idx="17">
                  <c:v>0.413904267365095</c:v>
                </c:pt>
                <c:pt idx="18">
                  <c:v>0.40541304214567098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74-9B4F-A21A-1E7E168BD65E}"/>
            </c:ext>
          </c:extLst>
        </c:ser>
        <c:ser>
          <c:idx val="1"/>
          <c:order val="1"/>
          <c:tx>
            <c:strRef>
              <c:f>Sheet2!$A$12</c:f>
              <c:strCache>
                <c:ptCount val="1"/>
                <c:pt idx="0">
                  <c:v>Share of Imports from third countries</c:v>
                </c:pt>
              </c:strCache>
            </c:strRef>
          </c:tx>
          <c:spPr>
            <a:ln w="28575" cmpd="sng">
              <a:prstDash val="sysDash"/>
            </a:ln>
          </c:spPr>
          <c:marker>
            <c:symbol val="square"/>
            <c:size val="5"/>
            <c:spPr>
              <a:ln>
                <a:solidFill>
                  <a:schemeClr val="tx1"/>
                </a:solidFill>
              </a:ln>
            </c:spPr>
          </c:marker>
          <c:dLbls>
            <c:dLbl>
              <c:idx val="1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74-9B4F-A21A-1E7E168BD65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Sheet2!$B$10:$V$10</c:f>
              <c:strCach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strCache>
            </c:strRef>
          </c:cat>
          <c:val>
            <c:numRef>
              <c:f>Sheet2!$B$12:$V$12</c:f>
              <c:numCache>
                <c:formatCode>0.0%</c:formatCode>
                <c:ptCount val="21"/>
                <c:pt idx="0">
                  <c:v>4.0574677492853102E-2</c:v>
                </c:pt>
                <c:pt idx="1">
                  <c:v>3.9297087838404597E-2</c:v>
                </c:pt>
                <c:pt idx="2">
                  <c:v>4.28490503483192E-2</c:v>
                </c:pt>
                <c:pt idx="3">
                  <c:v>4.2877199248509801E-2</c:v>
                </c:pt>
                <c:pt idx="4">
                  <c:v>8.79949327228709E-2</c:v>
                </c:pt>
                <c:pt idx="5">
                  <c:v>0.107686182478026</c:v>
                </c:pt>
                <c:pt idx="6">
                  <c:v>0.104841852284467</c:v>
                </c:pt>
                <c:pt idx="7">
                  <c:v>0.100657197771937</c:v>
                </c:pt>
                <c:pt idx="8">
                  <c:v>9.9733132235599306E-2</c:v>
                </c:pt>
                <c:pt idx="9">
                  <c:v>0.103912069805211</c:v>
                </c:pt>
                <c:pt idx="10">
                  <c:v>0.112492498421285</c:v>
                </c:pt>
                <c:pt idx="11">
                  <c:v>0.123181508218296</c:v>
                </c:pt>
                <c:pt idx="12">
                  <c:v>0.122680022016805</c:v>
                </c:pt>
                <c:pt idx="13">
                  <c:v>0.133575957081212</c:v>
                </c:pt>
                <c:pt idx="14">
                  <c:v>0.11781148362260301</c:v>
                </c:pt>
                <c:pt idx="15">
                  <c:v>0.135610057614831</c:v>
                </c:pt>
                <c:pt idx="16">
                  <c:v>0.14738926469312</c:v>
                </c:pt>
                <c:pt idx="17">
                  <c:v>0.14771595958366501</c:v>
                </c:pt>
                <c:pt idx="18">
                  <c:v>0.12374828619766599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74-9B4F-A21A-1E7E168BD6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142688"/>
        <c:axId val="56144736"/>
      </c:lineChart>
      <c:lineChart>
        <c:grouping val="standard"/>
        <c:varyColors val="0"/>
        <c:ser>
          <c:idx val="2"/>
          <c:order val="2"/>
          <c:tx>
            <c:strRef>
              <c:f>Sheet2!$A$13</c:f>
              <c:strCache>
                <c:ptCount val="1"/>
                <c:pt idx="0">
                  <c:v>Manufacturing employment (mill)</c:v>
                </c:pt>
              </c:strCache>
            </c:strRef>
          </c:tx>
          <c:spPr>
            <a:ln w="25400">
              <a:solidFill>
                <a:srgbClr val="3366FF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3366FF"/>
              </a:solidFill>
              <a:ln>
                <a:solidFill>
                  <a:schemeClr val="tx1"/>
                </a:solidFill>
              </a:ln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A74-9B4F-A21A-1E7E168BD65E}"/>
                </c:ext>
              </c:extLst>
            </c:dLbl>
            <c:dLbl>
              <c:idx val="2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A74-9B4F-A21A-1E7E168BD65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Sheet2!$B$10:$V$10</c:f>
              <c:strCach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strCache>
            </c:strRef>
          </c:cat>
          <c:val>
            <c:numRef>
              <c:f>Sheet2!$B$13:$V$13</c:f>
              <c:numCache>
                <c:formatCode>#,##0.0</c:formatCode>
                <c:ptCount val="21"/>
                <c:pt idx="0">
                  <c:v>31.293700000000001</c:v>
                </c:pt>
                <c:pt idx="1">
                  <c:v>30.832000000000001</c:v>
                </c:pt>
                <c:pt idx="2">
                  <c:v>30.666799999999999</c:v>
                </c:pt>
                <c:pt idx="3">
                  <c:v>31.527000000000001</c:v>
                </c:pt>
                <c:pt idx="4">
                  <c:v>31.3644</c:v>
                </c:pt>
                <c:pt idx="5">
                  <c:v>31.413900000000002</c:v>
                </c:pt>
                <c:pt idx="6">
                  <c:v>31.467500000000001</c:v>
                </c:pt>
                <c:pt idx="7">
                  <c:v>30.956199999999999</c:v>
                </c:pt>
                <c:pt idx="8">
                  <c:v>30.2287</c:v>
                </c:pt>
                <c:pt idx="9">
                  <c:v>29.627400000000002</c:v>
                </c:pt>
                <c:pt idx="10">
                  <c:v>29.318300000000001</c:v>
                </c:pt>
                <c:pt idx="11">
                  <c:v>29.359400000000001</c:v>
                </c:pt>
                <c:pt idx="12">
                  <c:v>29.5307</c:v>
                </c:pt>
                <c:pt idx="13">
                  <c:v>27.898900000000001</c:v>
                </c:pt>
                <c:pt idx="14">
                  <c:v>25.8185</c:v>
                </c:pt>
                <c:pt idx="15">
                  <c:v>24.976800000000001</c:v>
                </c:pt>
                <c:pt idx="16">
                  <c:v>24.988800000000001</c:v>
                </c:pt>
                <c:pt idx="17">
                  <c:v>24.544599999999999</c:v>
                </c:pt>
                <c:pt idx="18">
                  <c:v>24.123999999999999</c:v>
                </c:pt>
                <c:pt idx="19">
                  <c:v>24.4008</c:v>
                </c:pt>
                <c:pt idx="20">
                  <c:v>24.5029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A74-9B4F-A21A-1E7E168BD6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584624"/>
        <c:axId val="56147056"/>
      </c:lineChart>
      <c:catAx>
        <c:axId val="56142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4200000"/>
          <a:lstStyle/>
          <a:p>
            <a:pPr>
              <a:defRPr/>
            </a:pPr>
            <a:endParaRPr lang="en-US"/>
          </a:p>
        </c:txPr>
        <c:crossAx val="56144736"/>
        <c:crosses val="autoZero"/>
        <c:auto val="1"/>
        <c:lblAlgn val="ctr"/>
        <c:lblOffset val="100"/>
        <c:noMultiLvlLbl val="0"/>
      </c:catAx>
      <c:valAx>
        <c:axId val="56144736"/>
        <c:scaling>
          <c:orientation val="minMax"/>
        </c:scaling>
        <c:delete val="0"/>
        <c:axPos val="l"/>
        <c:majorGridlines>
          <c:spPr>
            <a:ln w="3175">
              <a:prstDash val="sysDot"/>
            </a:ln>
          </c:spPr>
        </c:majorGridlines>
        <c:numFmt formatCode="0.0%" sourceLinked="1"/>
        <c:majorTickMark val="out"/>
        <c:minorTickMark val="none"/>
        <c:tickLblPos val="nextTo"/>
        <c:crossAx val="56142688"/>
        <c:crosses val="autoZero"/>
        <c:crossBetween val="between"/>
      </c:valAx>
      <c:valAx>
        <c:axId val="56147056"/>
        <c:scaling>
          <c:orientation val="minMax"/>
          <c:min val="20"/>
        </c:scaling>
        <c:delete val="0"/>
        <c:axPos val="r"/>
        <c:numFmt formatCode="#,##0.0" sourceLinked="1"/>
        <c:majorTickMark val="out"/>
        <c:minorTickMark val="none"/>
        <c:tickLblPos val="nextTo"/>
        <c:crossAx val="55584624"/>
        <c:crosses val="max"/>
        <c:crossBetween val="between"/>
      </c:valAx>
      <c:catAx>
        <c:axId val="555846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6147056"/>
        <c:crosses val="autoZero"/>
        <c:auto val="1"/>
        <c:lblAlgn val="ctr"/>
        <c:lblOffset val="100"/>
        <c:noMultiLvlLbl val="0"/>
      </c:cat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>
          <a:latin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0.11937</cdr:x>
      <cdr:y>0.16243</cdr:y>
    </cdr:from>
    <cdr:to>
      <cdr:x>0.94217</cdr:x>
      <cdr:y>0.16502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3CD299C8-F49F-7F45-AD8A-66D20B8EDDEA}"/>
            </a:ext>
          </a:extLst>
        </cdr:cNvPr>
        <cdr:cNvCxnSpPr/>
      </cdr:nvCxnSpPr>
      <cdr:spPr>
        <a:xfrm xmlns:a="http://schemas.openxmlformats.org/drawingml/2006/main" flipH="1" flipV="1">
          <a:off x="893064" y="790716"/>
          <a:ext cx="6155927" cy="12608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3366FF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0.11901</cdr:x>
      <cdr:y>0.55707</cdr:y>
    </cdr:from>
    <cdr:to>
      <cdr:x>0.94181</cdr:x>
      <cdr:y>0.55967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040F7CEE-812B-A04D-8A12-E3682DDC9359}"/>
            </a:ext>
          </a:extLst>
        </cdr:cNvPr>
        <cdr:cNvCxnSpPr/>
      </cdr:nvCxnSpPr>
      <cdr:spPr>
        <a:xfrm xmlns:a="http://schemas.openxmlformats.org/drawingml/2006/main" flipH="1" flipV="1">
          <a:off x="890404" y="2711831"/>
          <a:ext cx="6155928" cy="12657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3366FF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0.93083</cdr:x>
      <cdr:y>0.15591</cdr:y>
    </cdr:from>
    <cdr:to>
      <cdr:x>0.9327</cdr:x>
      <cdr:y>0.5588</cdr:y>
    </cdr:to>
    <cdr:cxnSp macro="">
      <cdr:nvCxnSpPr>
        <cdr:cNvPr id="5" name="Connecteur droit avec flèche 13">
          <a:extLst xmlns:a="http://schemas.openxmlformats.org/drawingml/2006/main">
            <a:ext uri="{FF2B5EF4-FFF2-40B4-BE49-F238E27FC236}">
              <a16:creationId xmlns:a16="http://schemas.microsoft.com/office/drawing/2014/main" id="{FDCAB4DC-81A5-EE46-A9D9-84BDBBF73033}"/>
            </a:ext>
          </a:extLst>
        </cdr:cNvPr>
        <cdr:cNvCxnSpPr>
          <a:cxnSpLocks xmlns:a="http://schemas.openxmlformats.org/drawingml/2006/main" noChangeShapeType="1"/>
        </cdr:cNvCxnSpPr>
      </cdr:nvCxnSpPr>
      <cdr:spPr bwMode="auto">
        <a:xfrm xmlns:a="http://schemas.openxmlformats.org/drawingml/2006/main" flipV="1">
          <a:off x="6964183" y="758989"/>
          <a:ext cx="13983" cy="196126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>
          <a:solidFill>
            <a:srgbClr val="3366FF"/>
          </a:solidFill>
          <a:prstDash val="dash"/>
          <a:round/>
          <a:headEnd type="triangle"/>
          <a:tailEnd type="triangle" w="med" len="med"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noFill/>
            </a14:hiddenFill>
          </a:ext>
        </a:extLst>
      </cdr:spPr>
    </cdr:cxnSp>
  </cdr:relSizeAnchor>
  <cdr:relSizeAnchor xmlns:cdr="http://schemas.openxmlformats.org/drawingml/2006/chartDrawing">
    <cdr:from>
      <cdr:x>0.73447</cdr:x>
      <cdr:y>0.37888</cdr:y>
    </cdr:from>
    <cdr:to>
      <cdr:x>0.93059</cdr:x>
      <cdr:y>0.43578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95071" y="1844393"/>
          <a:ext cx="1467319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solidFill>
            <a:srgbClr val="000090"/>
          </a:solidFill>
        </a:ln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rgbClr val="0000FF"/>
              </a:solidFill>
              <a:latin typeface="Calibri"/>
              <a:cs typeface="Calibri"/>
            </a:rPr>
            <a:t>Total: - 7.2 </a:t>
          </a:r>
          <a:r>
            <a:rPr lang="en-US" sz="1200" b="1" dirty="0" err="1">
              <a:solidFill>
                <a:srgbClr val="0000FF"/>
              </a:solidFill>
              <a:latin typeface="Calibri"/>
              <a:cs typeface="Calibri"/>
            </a:rPr>
            <a:t>mn</a:t>
          </a:r>
          <a:r>
            <a:rPr lang="en-US" sz="1200" b="1" dirty="0">
              <a:solidFill>
                <a:srgbClr val="0000FF"/>
              </a:solidFill>
              <a:latin typeface="Calibri"/>
              <a:cs typeface="Calibri"/>
            </a:rPr>
            <a:t> </a:t>
          </a:r>
          <a:r>
            <a:rPr lang="en-US" sz="1200" b="1" dirty="0" err="1">
              <a:solidFill>
                <a:srgbClr val="0000FF"/>
              </a:solidFill>
              <a:latin typeface="Calibri"/>
              <a:cs typeface="Calibri"/>
            </a:rPr>
            <a:t>empl</a:t>
          </a:r>
          <a:endParaRPr lang="en-US" sz="1200" b="1" dirty="0">
            <a:solidFill>
              <a:srgbClr val="0000FF"/>
            </a:solidFill>
            <a:latin typeface="Calibri"/>
            <a:cs typeface="Calibri"/>
          </a:endParaRPr>
        </a:p>
      </cdr:txBody>
    </cdr:sp>
  </cdr:relSizeAnchor>
  <cdr:relSizeAnchor xmlns:cdr="http://schemas.openxmlformats.org/drawingml/2006/chartDrawing">
    <cdr:from>
      <cdr:x>0.39065</cdr:x>
      <cdr:y>0</cdr:y>
    </cdr:from>
    <cdr:to>
      <cdr:x>0.70204</cdr:x>
      <cdr:y>0.06322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922719" y="0"/>
          <a:ext cx="2329722" cy="30777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20000"/>
            <a:lumOff val="80000"/>
          </a:schemeClr>
        </a:solidFill>
        <a:ln xmlns:a="http://schemas.openxmlformats.org/drawingml/2006/main">
          <a:solidFill>
            <a:srgbClr val="000090"/>
          </a:solidFill>
        </a:ln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>
              <a:latin typeface="Calibri"/>
              <a:cs typeface="Calibri"/>
            </a:rPr>
            <a:t>2001: China’s entry into WTO</a:t>
          </a:r>
        </a:p>
      </cdr:txBody>
    </cdr:sp>
  </cdr:relSizeAnchor>
  <cdr:relSizeAnchor xmlns:cdr="http://schemas.openxmlformats.org/drawingml/2006/chartDrawing">
    <cdr:from>
      <cdr:x>0.34357</cdr:x>
      <cdr:y>0.02961</cdr:y>
    </cdr:from>
    <cdr:to>
      <cdr:x>0.39115</cdr:x>
      <cdr:y>0.16348</cdr:y>
    </cdr:to>
    <cdr:cxnSp macro="">
      <cdr:nvCxnSpPr>
        <cdr:cNvPr id="11" name="Connecteur droit avec flèche 13">
          <a:extLst xmlns:a="http://schemas.openxmlformats.org/drawingml/2006/main">
            <a:ext uri="{FF2B5EF4-FFF2-40B4-BE49-F238E27FC236}">
              <a16:creationId xmlns:a16="http://schemas.microsoft.com/office/drawing/2014/main" id="{5E5ED69B-2F1C-1A48-9C24-C9DFD1941A40}"/>
            </a:ext>
          </a:extLst>
        </cdr:cNvPr>
        <cdr:cNvCxnSpPr>
          <a:cxnSpLocks xmlns:a="http://schemas.openxmlformats.org/drawingml/2006/main" noChangeShapeType="1"/>
        </cdr:cNvCxnSpPr>
      </cdr:nvCxnSpPr>
      <cdr:spPr bwMode="auto">
        <a:xfrm xmlns:a="http://schemas.openxmlformats.org/drawingml/2006/main" flipH="1">
          <a:off x="2445658" y="136317"/>
          <a:ext cx="338665" cy="616299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>
          <a:solidFill>
            <a:srgbClr val="000090"/>
          </a:solidFill>
          <a:prstDash val="dash"/>
          <a:round/>
          <a:headEnd type="none"/>
          <a:tailEnd type="triangle" w="med" len="med"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noFill/>
            </a14:hiddenFill>
          </a:ext>
        </a:extLst>
      </cdr:spPr>
    </cdr:cxnSp>
  </cdr:relSizeAnchor>
  <cdr:relSizeAnchor xmlns:cdr="http://schemas.openxmlformats.org/drawingml/2006/chartDrawing">
    <cdr:from>
      <cdr:x>0.63253</cdr:x>
      <cdr:y>0.17032</cdr:y>
    </cdr:from>
    <cdr:to>
      <cdr:x>0.63285</cdr:x>
      <cdr:y>0.36207</cdr:y>
    </cdr:to>
    <cdr:cxnSp macro="">
      <cdr:nvCxnSpPr>
        <cdr:cNvPr id="9" name="Connecteur droit avec flèche 13">
          <a:extLst xmlns:a="http://schemas.openxmlformats.org/drawingml/2006/main">
            <a:ext uri="{FF2B5EF4-FFF2-40B4-BE49-F238E27FC236}">
              <a16:creationId xmlns:a16="http://schemas.microsoft.com/office/drawing/2014/main" id="{FD5FFFE7-E8D2-5A44-9374-5B8232C829CA}"/>
            </a:ext>
          </a:extLst>
        </cdr:cNvPr>
        <cdr:cNvCxnSpPr>
          <a:cxnSpLocks xmlns:a="http://schemas.openxmlformats.org/drawingml/2006/main" noChangeShapeType="1"/>
        </cdr:cNvCxnSpPr>
      </cdr:nvCxnSpPr>
      <cdr:spPr bwMode="auto">
        <a:xfrm xmlns:a="http://schemas.openxmlformats.org/drawingml/2006/main" flipV="1">
          <a:off x="4502604" y="784098"/>
          <a:ext cx="2246" cy="882777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>
          <a:solidFill>
            <a:srgbClr val="FF6600"/>
          </a:solidFill>
          <a:prstDash val="dash"/>
          <a:round/>
          <a:headEnd type="triangle"/>
          <a:tailEnd type="triangle" w="med" len="med"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noFill/>
            </a14:hiddenFill>
          </a:ext>
        </a:extLst>
      </cdr:spPr>
    </cdr:cxnSp>
  </cdr:relSizeAnchor>
  <cdr:relSizeAnchor xmlns:cdr="http://schemas.openxmlformats.org/drawingml/2006/chartDrawing">
    <cdr:from>
      <cdr:x>0.65835</cdr:x>
      <cdr:y>0.23094</cdr:y>
    </cdr:from>
    <cdr:to>
      <cdr:x>0.8013</cdr:x>
      <cdr:y>0.32578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925565" y="1124225"/>
          <a:ext cx="1069524" cy="46166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solidFill>
            <a:srgbClr val="FF6600"/>
          </a:solidFill>
        </a:ln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rgbClr val="FF6600"/>
              </a:solidFill>
              <a:latin typeface="Calibri"/>
              <a:cs typeface="Calibri"/>
            </a:rPr>
            <a:t>2001-2008:</a:t>
          </a:r>
        </a:p>
        <a:p xmlns:a="http://schemas.openxmlformats.org/drawingml/2006/main">
          <a:r>
            <a:rPr lang="en-US" sz="1200" b="1" dirty="0">
              <a:solidFill>
                <a:srgbClr val="FF6600"/>
              </a:solidFill>
              <a:latin typeface="Calibri"/>
              <a:cs typeface="Calibri"/>
            </a:rPr>
            <a:t>- 3.6 </a:t>
          </a:r>
          <a:r>
            <a:rPr lang="en-US" sz="1200" b="1" dirty="0" err="1">
              <a:solidFill>
                <a:srgbClr val="FF6600"/>
              </a:solidFill>
              <a:latin typeface="Calibri"/>
              <a:cs typeface="Calibri"/>
            </a:rPr>
            <a:t>mn</a:t>
          </a:r>
          <a:r>
            <a:rPr lang="en-US" sz="1200" b="1" dirty="0">
              <a:solidFill>
                <a:srgbClr val="FF6600"/>
              </a:solidFill>
              <a:latin typeface="Calibri"/>
              <a:cs typeface="Calibri"/>
            </a:rPr>
            <a:t> </a:t>
          </a:r>
          <a:r>
            <a:rPr lang="en-US" sz="1200" b="1" dirty="0" err="1">
              <a:solidFill>
                <a:srgbClr val="FF6600"/>
              </a:solidFill>
              <a:latin typeface="Calibri"/>
              <a:cs typeface="Calibri"/>
            </a:rPr>
            <a:t>empl</a:t>
          </a:r>
          <a:endParaRPr lang="en-US" sz="1200" b="1" dirty="0">
            <a:solidFill>
              <a:srgbClr val="FF6600"/>
            </a:solidFill>
            <a:latin typeface="Calibri"/>
            <a:cs typeface="Calibri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BFF3672-9390-8944-A474-3C20F6C1D7F6}" type="datetime1">
              <a:rPr lang="sl-SI"/>
              <a:pPr>
                <a:defRPr/>
              </a:pPr>
              <a:t>16. 01. 19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034658C-45E7-FE41-9569-8D407A4F9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826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2BF6DEE-D987-CC48-A6BB-DD5CFA4EDE0D}" type="datetime1">
              <a:rPr lang="sl-SI"/>
              <a:pPr>
                <a:defRPr/>
              </a:pPr>
              <a:t>16. 01. 19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221D7F8E-A4D2-014D-9CBA-96953B46DE0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8086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06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13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20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27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5340" algn="l" defTabSz="914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10" algn="l" defTabSz="914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77" algn="l" defTabSz="914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46" algn="l" defTabSz="914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5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95325"/>
            <a:ext cx="4567237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6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95325"/>
            <a:ext cx="4567237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1046A-66CB-401B-8BA2-BA4E3C45AF68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612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fontAlgn="base"/>
            <a:r>
              <a:rPr sz="1000" b="0" i="0" u="none" strike="noStrike">
                <a:solidFill>
                  <a:srgbClr val="000000"/>
                </a:solidFill>
                <a:latin typeface="Calibri"/>
              </a:rPr>
              <a:t>All Employees: Manufacturing
The series comes from the 'Current Employment Statistics (Establishment Survey)'The source code is: CES3000000001
Source: US. Bureau of Labor Statistics
Release: Employment Situation
Shares of gross domestic product: Imports of goods
BEA Account Code: A255RE1For more information about this series, please see http://www.bea.gov/national/.
Source: US. Bureau of Economic Analysis
Release: Gross Domestic Product
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fontAlgn="base"/>
            <a:r>
              <a:rPr sz="1000" b="0" i="0" u="none" strike="noStrike">
                <a:solidFill>
                  <a:srgbClr val="000000"/>
                </a:solidFill>
                <a:latin typeface="Calibri"/>
              </a:rPr>
              <a:t>All Employees: Manufacturing
The series comes from the 'Current Employment Statistics (Establishment Survey)'The source code is: CES3000000001
Source: US. Bureau of Labor Statistics
Release: Employment Situation
Shares of gross domestic product: Imports of goods
BEA Account Code: A255RE1For more information about this series, please see http://www.bea.gov/national/.
Source: US. Bureau of Economic Analysis
Release: Gross Domestic Product
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991339-BCF2-446F-87F4-F44D36D53F13}" type="slidenum">
              <a:rPr lang="sl-SI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sl-S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216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991339-BCF2-446F-87F4-F44D36D53F13}" type="slidenum">
              <a:rPr lang="sl-SI" smtClean="0"/>
              <a:pPr>
                <a:defRPr/>
              </a:pPr>
              <a:t>32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0216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9C0816-5160-9F46-849E-2239BA8270CE}" type="slidenum">
              <a:rPr lang="sl-SI" sz="1200">
                <a:latin typeface="Calibri" charset="0"/>
              </a:rPr>
              <a:pPr eaLnBrk="1" hangingPunct="1"/>
              <a:t>35</a:t>
            </a:fld>
            <a:endParaRPr lang="sl-SI" sz="1200">
              <a:latin typeface="Calibri" charset="0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sl-SI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930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AA93D75-7B68-7048-AA07-6DFA0507CE2C}" type="slidenum">
              <a:rPr lang="fr-FR" sz="1200">
                <a:latin typeface="Calibri" charset="0"/>
              </a:rPr>
              <a:pPr eaLnBrk="1" hangingPunct="1"/>
              <a:t>37</a:t>
            </a:fld>
            <a:endParaRPr lang="fr-FR" sz="1200">
              <a:latin typeface="Calibri" charset="0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82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2"/>
            <a:ext cx="7848600" cy="1927225"/>
          </a:xfrm>
        </p:spPr>
        <p:txBody>
          <a:bodyPr anchor="b">
            <a:noAutofit/>
          </a:bodyPr>
          <a:lstStyle>
            <a:lvl1pPr>
              <a:defRPr sz="4400" cap="none" baseline="0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114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dirty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09CF4-3A46-9049-992A-0B070FF42D53}" type="datetime1">
              <a:rPr lang="sl-SI"/>
              <a:pPr>
                <a:defRPr/>
              </a:pPr>
              <a:t>16. 01. 19</a:t>
            </a:fld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8B9C1-A2AE-4F49-BADC-CD110B0E77E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74142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 userDrawn="1"/>
        </p:nvSpPr>
        <p:spPr bwMode="auto">
          <a:xfrm>
            <a:off x="0" y="1092200"/>
            <a:ext cx="9144000" cy="0"/>
          </a:xfrm>
          <a:prstGeom prst="line">
            <a:avLst/>
          </a:prstGeom>
          <a:noFill/>
          <a:ln w="57150">
            <a:solidFill>
              <a:srgbClr val="4F81BD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91414" tIns="45707" rIns="91414" bIns="45707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D627C-8124-B642-8578-8A1699E6E817}" type="datetime1">
              <a:rPr lang="sl-SI"/>
              <a:pPr>
                <a:defRPr/>
              </a:pPr>
              <a:t>16. 01. 19</a:t>
            </a:fld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90AC0-F7D0-574E-833F-B7E29A13CA2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8369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90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2"/>
            <a:ext cx="7772400" cy="2200275"/>
          </a:xfrm>
        </p:spPr>
        <p:txBody>
          <a:bodyPr anchor="b"/>
          <a:lstStyle>
            <a:lvl1pPr algn="ctr">
              <a:defRPr sz="4400" b="0" cap="none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5C26E-64DC-BB43-83A2-3B85260BA79D}" type="datetime1">
              <a:rPr lang="sl-SI"/>
              <a:pPr>
                <a:defRPr/>
              </a:pPr>
              <a:t>16. 01. 19</a:t>
            </a:fld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87903-5075-3C4E-976B-9572C0B1CEB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92451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DF926-4DC1-6F45-B343-C26680B3023C}" type="datetime1">
              <a:rPr lang="sl-SI"/>
              <a:pPr>
                <a:defRPr/>
              </a:pPr>
              <a:t>16. 01. 19</a:t>
            </a:fld>
            <a:endParaRPr lang="fr-B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ADD4C-307B-2F4F-AA34-8D37D6B29C9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3774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3" y="4045746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2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068" indent="0">
              <a:buNone/>
              <a:defRPr sz="2000" b="1"/>
            </a:lvl2pPr>
            <a:lvl3pPr marL="914136" indent="0">
              <a:buNone/>
              <a:defRPr sz="1800" b="1"/>
            </a:lvl3pPr>
            <a:lvl4pPr marL="1371204" indent="0">
              <a:buNone/>
              <a:defRPr sz="1600" b="1"/>
            </a:lvl4pPr>
            <a:lvl5pPr marL="1828273" indent="0">
              <a:buNone/>
              <a:defRPr sz="1600" b="1"/>
            </a:lvl5pPr>
            <a:lvl6pPr marL="2285340" indent="0">
              <a:buNone/>
              <a:defRPr sz="1600" b="1"/>
            </a:lvl6pPr>
            <a:lvl7pPr marL="2742410" indent="0">
              <a:buNone/>
              <a:defRPr sz="1600" b="1"/>
            </a:lvl7pPr>
            <a:lvl8pPr marL="3199477" indent="0">
              <a:buNone/>
              <a:defRPr sz="1600" b="1"/>
            </a:lvl8pPr>
            <a:lvl9pPr marL="3656546" indent="0">
              <a:buNone/>
              <a:defRPr sz="16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2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068" indent="0">
              <a:buNone/>
              <a:defRPr sz="2000" b="1"/>
            </a:lvl2pPr>
            <a:lvl3pPr marL="914136" indent="0">
              <a:buNone/>
              <a:defRPr sz="1800" b="1"/>
            </a:lvl3pPr>
            <a:lvl4pPr marL="1371204" indent="0">
              <a:buNone/>
              <a:defRPr sz="1600" b="1"/>
            </a:lvl4pPr>
            <a:lvl5pPr marL="1828273" indent="0">
              <a:buNone/>
              <a:defRPr sz="1600" b="1"/>
            </a:lvl5pPr>
            <a:lvl6pPr marL="2285340" indent="0">
              <a:buNone/>
              <a:defRPr sz="1600" b="1"/>
            </a:lvl6pPr>
            <a:lvl7pPr marL="2742410" indent="0">
              <a:buNone/>
              <a:defRPr sz="1600" b="1"/>
            </a:lvl7pPr>
            <a:lvl8pPr marL="3199477" indent="0">
              <a:buNone/>
              <a:defRPr sz="1600" b="1"/>
            </a:lvl8pPr>
            <a:lvl9pPr marL="3656546" indent="0">
              <a:buNone/>
              <a:defRPr sz="1600" b="1"/>
            </a:lvl9pPr>
          </a:lstStyle>
          <a:p>
            <a:pPr lvl="0"/>
            <a:r>
              <a:rPr lang="sl-SI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49C8F-EA1D-D04B-852C-30F9D521F8F4}" type="datetime1">
              <a:rPr lang="sl-SI"/>
              <a:pPr>
                <a:defRPr/>
              </a:pPr>
              <a:t>16. 01. 19</a:t>
            </a:fld>
            <a:endParaRPr lang="fr-BE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B8F72-B0C4-6246-97B6-D70EA8B32B6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1652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30B4F-B331-554D-A45D-F07E1DCEB131}" type="datetime1">
              <a:rPr lang="sl-SI"/>
              <a:pPr>
                <a:defRPr/>
              </a:pPr>
              <a:t>16. 01. 19</a:t>
            </a:fld>
            <a:endParaRPr lang="fr-B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299AB-24C0-9648-B9FA-EB86AEC2702B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25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06986-2B50-BE41-9B89-AB8AC9F4B960}" type="datetime1">
              <a:rPr lang="sl-SI"/>
              <a:pPr>
                <a:defRPr/>
              </a:pPr>
              <a:t>16. 01. 19</a:t>
            </a:fld>
            <a:endParaRPr lang="fr-BE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6B1C3-6F53-534D-913B-B2A01443D4D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09954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2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2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3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6" indent="0">
              <a:buNone/>
              <a:defRPr sz="1000"/>
            </a:lvl3pPr>
            <a:lvl4pPr marL="1371204" indent="0">
              <a:buNone/>
              <a:defRPr sz="900"/>
            </a:lvl4pPr>
            <a:lvl5pPr marL="1828273" indent="0">
              <a:buNone/>
              <a:defRPr sz="900"/>
            </a:lvl5pPr>
            <a:lvl6pPr marL="2285340" indent="0">
              <a:buNone/>
              <a:defRPr sz="900"/>
            </a:lvl6pPr>
            <a:lvl7pPr marL="2742410" indent="0">
              <a:buNone/>
              <a:defRPr sz="900"/>
            </a:lvl7pPr>
            <a:lvl8pPr marL="3199477" indent="0">
              <a:buNone/>
              <a:defRPr sz="900"/>
            </a:lvl8pPr>
            <a:lvl9pPr marL="3656546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1E6B7-BC57-9047-A027-D96361D2882E}" type="datetime1">
              <a:rPr lang="sl-SI"/>
              <a:pPr>
                <a:defRPr/>
              </a:pPr>
              <a:t>16. 01. 19</a:t>
            </a:fld>
            <a:endParaRPr lang="fr-BE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C288C-E55E-584A-8B51-52A7C59AA0A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24867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3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6" indent="0">
              <a:buNone/>
              <a:defRPr sz="2400"/>
            </a:lvl3pPr>
            <a:lvl4pPr marL="1371204" indent="0">
              <a:buNone/>
              <a:defRPr sz="2000"/>
            </a:lvl4pPr>
            <a:lvl5pPr marL="1828273" indent="0">
              <a:buNone/>
              <a:defRPr sz="2000"/>
            </a:lvl5pPr>
            <a:lvl6pPr marL="2285340" indent="0">
              <a:buNone/>
              <a:defRPr sz="2000"/>
            </a:lvl6pPr>
            <a:lvl7pPr marL="2742410" indent="0">
              <a:buNone/>
              <a:defRPr sz="2000"/>
            </a:lvl7pPr>
            <a:lvl8pPr marL="3199477" indent="0">
              <a:buNone/>
              <a:defRPr sz="2000"/>
            </a:lvl8pPr>
            <a:lvl9pPr marL="3656546" indent="0">
              <a:buNone/>
              <a:defRPr sz="2000"/>
            </a:lvl9pPr>
          </a:lstStyle>
          <a:p>
            <a:pPr lvl="0"/>
            <a:r>
              <a:rPr lang="sl-SI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068" indent="0">
              <a:buNone/>
              <a:defRPr sz="1200"/>
            </a:lvl2pPr>
            <a:lvl3pPr marL="914136" indent="0">
              <a:buNone/>
              <a:defRPr sz="1000"/>
            </a:lvl3pPr>
            <a:lvl4pPr marL="1371204" indent="0">
              <a:buNone/>
              <a:defRPr sz="900"/>
            </a:lvl4pPr>
            <a:lvl5pPr marL="1828273" indent="0">
              <a:buNone/>
              <a:defRPr sz="900"/>
            </a:lvl5pPr>
            <a:lvl6pPr marL="2285340" indent="0">
              <a:buNone/>
              <a:defRPr sz="900"/>
            </a:lvl6pPr>
            <a:lvl7pPr marL="2742410" indent="0">
              <a:buNone/>
              <a:defRPr sz="900"/>
            </a:lvl7pPr>
            <a:lvl8pPr marL="3199477" indent="0">
              <a:buNone/>
              <a:defRPr sz="900"/>
            </a:lvl8pPr>
            <a:lvl9pPr marL="3656546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03F2-FAB9-7446-ADC2-4062AA45AE76}" type="datetime1">
              <a:rPr lang="sl-SI"/>
              <a:pPr>
                <a:defRPr/>
              </a:pPr>
              <a:t>16. 01. 19</a:t>
            </a:fld>
            <a:endParaRPr lang="fr-B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1D319-CECE-064B-BCE2-01529FC7B401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5447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A5C8E-25FA-2A44-9D4B-F897D1B2D64D}" type="datetime1">
              <a:rPr lang="sl-SI"/>
              <a:pPr>
                <a:defRPr/>
              </a:pPr>
              <a:t>16. 01. 19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E848A-914E-1E4E-84DE-185BA779146D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2078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609600"/>
            <a:ext cx="2057400" cy="5867400"/>
          </a:xfrm>
        </p:spPr>
        <p:txBody>
          <a:bodyPr vert="eaVert" anchor="b"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0A140-1920-3F4C-B1DB-F0F82C45E43D}" type="datetime1">
              <a:rPr lang="sl-SI"/>
              <a:pPr>
                <a:defRPr/>
              </a:pPr>
              <a:t>16. 01. 19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7C9D1-58EF-2845-A506-B90EC713B60C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78735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190500"/>
            <a:ext cx="8636000" cy="52387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2300" y="1473200"/>
            <a:ext cx="4060825" cy="464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835525" y="1473200"/>
            <a:ext cx="4060825" cy="22479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835525" y="3873500"/>
            <a:ext cx="4060825" cy="22479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4B34B-E74B-1448-813C-812B08172826}" type="datetimeFigureOut">
              <a:rPr lang="fr-FR"/>
              <a:pPr>
                <a:defRPr/>
              </a:pPr>
              <a:t>16/01/2019</a:t>
            </a:fld>
            <a:endParaRPr lang="fr-BE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B7F52-DD1E-174A-BD4D-E372746308A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67860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2"/>
            <a:ext cx="7543800" cy="838200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sl-SI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2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3097384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318895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0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2" y="6208776"/>
            <a:ext cx="21336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1" y="6208776"/>
            <a:ext cx="4873869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fld id="{15ACF640-66EE-5E4A-8998-1CBD51ED4B77}" type="slidenum">
              <a:rPr lang="sl-SI" smtClean="0">
                <a:solidFill>
                  <a:prstClr val="black"/>
                </a:solidFill>
                <a:latin typeface="Arial" pitchFamily="-106" charset="0"/>
                <a:ea typeface="Arial" pitchFamily="-106" charset="0"/>
                <a:cs typeface="Arial" pitchFamily="-106" charset="0"/>
              </a:rPr>
              <a:pPr/>
              <a:t>‹#›</a:t>
            </a:fld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2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2859585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49835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192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068" indent="0">
              <a:buNone/>
              <a:defRPr sz="2000" b="1"/>
            </a:lvl2pPr>
            <a:lvl3pPr marL="914136" indent="0">
              <a:buNone/>
              <a:defRPr sz="1800" b="1"/>
            </a:lvl3pPr>
            <a:lvl4pPr marL="1371204" indent="0">
              <a:buNone/>
              <a:defRPr sz="1600" b="1"/>
            </a:lvl4pPr>
            <a:lvl5pPr marL="1828273" indent="0">
              <a:buNone/>
              <a:defRPr sz="1600" b="1"/>
            </a:lvl5pPr>
            <a:lvl6pPr marL="2285340" indent="0">
              <a:buNone/>
              <a:defRPr sz="1600" b="1"/>
            </a:lvl6pPr>
            <a:lvl7pPr marL="2742410" indent="0">
              <a:buNone/>
              <a:defRPr sz="1600" b="1"/>
            </a:lvl7pPr>
            <a:lvl8pPr marL="3199477" indent="0">
              <a:buNone/>
              <a:defRPr sz="1600" b="1"/>
            </a:lvl8pPr>
            <a:lvl9pPr marL="3656546" indent="0">
              <a:buNone/>
              <a:defRPr sz="1600" b="1"/>
            </a:lvl9pPr>
          </a:lstStyle>
          <a:p>
            <a:pPr lvl="0"/>
            <a:r>
              <a:rPr lang="sl-SI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057400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2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068" indent="0">
              <a:buNone/>
              <a:defRPr sz="2000" b="1"/>
            </a:lvl2pPr>
            <a:lvl3pPr marL="914136" indent="0">
              <a:buNone/>
              <a:defRPr sz="1800" b="1"/>
            </a:lvl3pPr>
            <a:lvl4pPr marL="1371204" indent="0">
              <a:buNone/>
              <a:defRPr sz="1600" b="1"/>
            </a:lvl4pPr>
            <a:lvl5pPr marL="1828273" indent="0">
              <a:buNone/>
              <a:defRPr sz="1600" b="1"/>
            </a:lvl5pPr>
            <a:lvl6pPr marL="2285340" indent="0">
              <a:buNone/>
              <a:defRPr sz="1600" b="1"/>
            </a:lvl6pPr>
            <a:lvl7pPr marL="2742410" indent="0">
              <a:buNone/>
              <a:defRPr sz="1600" b="1"/>
            </a:lvl7pPr>
            <a:lvl8pPr marL="3199477" indent="0">
              <a:buNone/>
              <a:defRPr sz="1600" b="1"/>
            </a:lvl8pPr>
            <a:lvl9pPr marL="3656546" indent="0">
              <a:buNone/>
              <a:defRPr sz="16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209800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dirty="0"/>
              <a:t>Click to edit Master text styles</a:t>
            </a:r>
          </a:p>
          <a:p>
            <a:pPr lvl="1"/>
            <a:r>
              <a:rPr lang="sl-SI" dirty="0"/>
              <a:t>Second level</a:t>
            </a:r>
          </a:p>
          <a:p>
            <a:pPr lvl="2"/>
            <a:r>
              <a:rPr lang="sl-SI" dirty="0"/>
              <a:t>Third level</a:t>
            </a:r>
          </a:p>
          <a:p>
            <a:pPr lvl="3"/>
            <a:r>
              <a:rPr lang="sl-SI" dirty="0"/>
              <a:t>Fourth level</a:t>
            </a:r>
          </a:p>
          <a:p>
            <a:pPr lvl="4"/>
            <a:r>
              <a:rPr lang="sl-SI" dirty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838200" y="182880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4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500139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91519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48402" y="6208776"/>
            <a:ext cx="21336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1" y="6208776"/>
            <a:ext cx="4873869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fld id="{18F82D29-1965-6D40-A26C-652BDCB236A5}" type="slidenum">
              <a:rPr lang="sl-SI" smtClean="0">
                <a:solidFill>
                  <a:prstClr val="black"/>
                </a:solidFill>
                <a:latin typeface="Arial" pitchFamily="-106" charset="0"/>
                <a:ea typeface="Arial" pitchFamily="-106" charset="0"/>
                <a:cs typeface="Arial" pitchFamily="-106" charset="0"/>
              </a:rPr>
              <a:pPr/>
              <a:t>‹#›</a:t>
            </a:fld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61034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2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8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3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068" indent="0">
              <a:buNone/>
              <a:defRPr sz="1200"/>
            </a:lvl2pPr>
            <a:lvl3pPr marL="914136" indent="0">
              <a:buNone/>
              <a:defRPr sz="1000"/>
            </a:lvl3pPr>
            <a:lvl4pPr marL="1371204" indent="0">
              <a:buNone/>
              <a:defRPr sz="900"/>
            </a:lvl4pPr>
            <a:lvl5pPr marL="1828273" indent="0">
              <a:buNone/>
              <a:defRPr sz="900"/>
            </a:lvl5pPr>
            <a:lvl6pPr marL="2285340" indent="0">
              <a:buNone/>
              <a:defRPr sz="900"/>
            </a:lvl6pPr>
            <a:lvl7pPr marL="2742410" indent="0">
              <a:buNone/>
              <a:defRPr sz="900"/>
            </a:lvl7pPr>
            <a:lvl8pPr marL="3199477" indent="0">
              <a:buNone/>
              <a:defRPr sz="900"/>
            </a:lvl8pPr>
            <a:lvl9pPr marL="3656546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2" y="6208776"/>
            <a:ext cx="21336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1" y="6208776"/>
            <a:ext cx="4873869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fld id="{3A59E572-81C1-C84A-970F-B7B63EF3C66C}" type="slidenum">
              <a:rPr lang="sl-SI" smtClean="0">
                <a:solidFill>
                  <a:prstClr val="black"/>
                </a:solidFill>
                <a:latin typeface="Arial" pitchFamily="-106" charset="0"/>
                <a:ea typeface="Arial" pitchFamily="-106" charset="0"/>
                <a:cs typeface="Arial" pitchFamily="-106" charset="0"/>
              </a:rPr>
              <a:pPr/>
              <a:t>‹#›</a:t>
            </a:fld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2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925717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2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2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068" indent="0">
              <a:buNone/>
              <a:defRPr sz="2800"/>
            </a:lvl2pPr>
            <a:lvl3pPr marL="914136" indent="0">
              <a:buNone/>
              <a:defRPr sz="2400"/>
            </a:lvl3pPr>
            <a:lvl4pPr marL="1371204" indent="0">
              <a:buNone/>
              <a:defRPr sz="2000"/>
            </a:lvl4pPr>
            <a:lvl5pPr marL="1828273" indent="0">
              <a:buNone/>
              <a:defRPr sz="2000"/>
            </a:lvl5pPr>
            <a:lvl6pPr marL="2285340" indent="0">
              <a:buNone/>
              <a:defRPr sz="2000"/>
            </a:lvl6pPr>
            <a:lvl7pPr marL="2742410" indent="0">
              <a:buNone/>
              <a:defRPr sz="2000"/>
            </a:lvl7pPr>
            <a:lvl8pPr marL="3199477" indent="0">
              <a:buNone/>
              <a:defRPr sz="2000"/>
            </a:lvl8pPr>
            <a:lvl9pPr marL="3656546" indent="0">
              <a:buNone/>
              <a:defRPr sz="2000"/>
            </a:lvl9pPr>
          </a:lstStyle>
          <a:p>
            <a:r>
              <a:rPr lang="sl-SI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4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068" indent="0">
              <a:buNone/>
              <a:defRPr sz="1200"/>
            </a:lvl2pPr>
            <a:lvl3pPr marL="914136" indent="0">
              <a:buNone/>
              <a:defRPr sz="1000"/>
            </a:lvl3pPr>
            <a:lvl4pPr marL="1371204" indent="0">
              <a:buNone/>
              <a:defRPr sz="900"/>
            </a:lvl4pPr>
            <a:lvl5pPr marL="1828273" indent="0">
              <a:buNone/>
              <a:defRPr sz="900"/>
            </a:lvl5pPr>
            <a:lvl6pPr marL="2285340" indent="0">
              <a:buNone/>
              <a:defRPr sz="900"/>
            </a:lvl6pPr>
            <a:lvl7pPr marL="2742410" indent="0">
              <a:buNone/>
              <a:defRPr sz="900"/>
            </a:lvl7pPr>
            <a:lvl8pPr marL="3199477" indent="0">
              <a:buNone/>
              <a:defRPr sz="900"/>
            </a:lvl8pPr>
            <a:lvl9pPr marL="3656546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2" y="6208776"/>
            <a:ext cx="21336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1" y="6208776"/>
            <a:ext cx="4873869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fld id="{4C184F7A-B36A-184D-AD27-584E9AF2CA00}" type="slidenum">
              <a:rPr lang="sl-SI" smtClean="0">
                <a:solidFill>
                  <a:prstClr val="black"/>
                </a:solidFill>
                <a:latin typeface="Arial" pitchFamily="-106" charset="0"/>
                <a:ea typeface="Arial" pitchFamily="-106" charset="0"/>
                <a:cs typeface="Arial" pitchFamily="-106" charset="0"/>
              </a:rPr>
              <a:pPr/>
              <a:t>‹#›</a:t>
            </a:fld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5489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2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2" y="6208776"/>
            <a:ext cx="21336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1" y="6208776"/>
            <a:ext cx="4873869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fld id="{4D216B85-C0C3-974E-AB29-6C61A0C390C3}" type="slidenum">
              <a:rPr lang="sl-SI" smtClean="0">
                <a:solidFill>
                  <a:prstClr val="black"/>
                </a:solidFill>
                <a:latin typeface="Arial" pitchFamily="-106" charset="0"/>
                <a:ea typeface="Arial" pitchFamily="-106" charset="0"/>
                <a:cs typeface="Arial" pitchFamily="-106" charset="0"/>
              </a:rPr>
              <a:pPr/>
              <a:t>‹#›</a:t>
            </a:fld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955227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2" y="685803"/>
            <a:ext cx="1828800" cy="5410199"/>
          </a:xfrm>
        </p:spPr>
        <p:txBody>
          <a:bodyPr vert="eaVert"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2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2" y="6208776"/>
            <a:ext cx="21336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1" y="6208776"/>
            <a:ext cx="4873869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lIns="91414" tIns="45707" rIns="91414" bIns="45707"/>
          <a:lstStyle/>
          <a:p>
            <a:fld id="{F12FB32D-55D6-9C4C-A00E-02BD763EC2C7}" type="slidenum">
              <a:rPr lang="sl-SI" smtClean="0">
                <a:solidFill>
                  <a:prstClr val="black"/>
                </a:solidFill>
                <a:latin typeface="Arial" pitchFamily="-106" charset="0"/>
                <a:ea typeface="Arial" pitchFamily="-106" charset="0"/>
                <a:cs typeface="Arial" pitchFamily="-106" charset="0"/>
              </a:rPr>
              <a:pPr/>
              <a:t>‹#›</a:t>
            </a:fld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812966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xfrm>
            <a:off x="6248402" y="6208776"/>
            <a:ext cx="2133600" cy="365125"/>
          </a:xfrm>
          <a:prstGeom prst="rect">
            <a:avLst/>
          </a:prstGeom>
          <a:ln/>
        </p:spPr>
        <p:txBody>
          <a:bodyPr lIns="91414" tIns="45707" rIns="91414" bIns="45707"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762001" y="6208776"/>
            <a:ext cx="4873869" cy="365125"/>
          </a:xfrm>
          <a:prstGeom prst="rect">
            <a:avLst/>
          </a:prstGeom>
          <a:ln/>
        </p:spPr>
        <p:txBody>
          <a:bodyPr lIns="91414" tIns="45707" rIns="91414" bIns="45707"/>
          <a:lstStyle>
            <a:lvl1pPr>
              <a:defRPr/>
            </a:lvl1pPr>
          </a:lstStyle>
          <a:p>
            <a:pPr>
              <a:defRPr/>
            </a:pPr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ln/>
        </p:spPr>
        <p:txBody>
          <a:bodyPr lIns="91414" tIns="45707" rIns="91414" bIns="45707"/>
          <a:lstStyle>
            <a:lvl1pPr>
              <a:defRPr/>
            </a:lvl1pPr>
          </a:lstStyle>
          <a:p>
            <a:pPr>
              <a:defRPr/>
            </a:pPr>
            <a:fld id="{26544C67-1E8D-694C-8DC6-5D649FD1D032}" type="slidenum">
              <a:rPr lang="sl-SI">
                <a:solidFill>
                  <a:prstClr val="black"/>
                </a:solidFill>
                <a:latin typeface="Arial" pitchFamily="-106" charset="0"/>
                <a:ea typeface="Arial" pitchFamily="-106" charset="0"/>
                <a:cs typeface="Arial" pitchFamily="-106" charset="0"/>
              </a:rPr>
              <a:pPr>
                <a:defRPr/>
              </a:pPr>
              <a:t>‹#›</a:t>
            </a:fld>
            <a:endParaRPr lang="sl-SI">
              <a:solidFill>
                <a:prstClr val="black"/>
              </a:solidFill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417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1"/>
            <a:ext cx="7543800" cy="8383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04" tIns="43302" rIns="86604" bIns="43302" rtlCol="0" anchor="ctr"/>
          <a:lstStyle/>
          <a:p>
            <a:pPr algn="ctr" defTabSz="433026"/>
            <a:endParaRPr lang="en-US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874008"/>
            <a:ext cx="7543800" cy="1479480"/>
          </a:xfrm>
        </p:spPr>
        <p:txBody>
          <a:bodyPr>
            <a:noAutofit/>
          </a:bodyPr>
          <a:lstStyle>
            <a:lvl1pPr>
              <a:defRPr sz="4200"/>
            </a:lvl1pPr>
          </a:lstStyle>
          <a:p>
            <a:r>
              <a:rPr lang="sl-SI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700">
                <a:solidFill>
                  <a:schemeClr val="tx2"/>
                </a:solidFill>
              </a:defRPr>
            </a:lvl1pPr>
            <a:lvl2pPr marL="433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6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9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32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65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98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31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64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dirty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6FAF-F695-774D-9ADF-6FF09F6A352D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2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04" tIns="43302" rIns="86604" bIns="43302" rtlCol="0" anchor="ctr"/>
          <a:lstStyle/>
          <a:p>
            <a:pPr algn="ctr" defTabSz="433026"/>
            <a:endParaRPr lang="en-US">
              <a:solidFill>
                <a:prstClr val="white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88066879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10" y="6208777"/>
            <a:ext cx="2133600" cy="365125"/>
          </a:xfrm>
          <a:prstGeom prst="rect">
            <a:avLst/>
          </a:prstGeom>
        </p:spPr>
        <p:txBody>
          <a:bodyPr lIns="86604" tIns="43302" rIns="86604" bIns="43302"/>
          <a:lstStyle/>
          <a:p>
            <a:pPr defTabSz="433026"/>
            <a:fld id="{44B9C31A-A3C6-5449-9FB8-370B76FA5B52}" type="datetime1">
              <a:rPr lang="sl-SI" smtClean="0">
                <a:solidFill>
                  <a:prstClr val="black"/>
                </a:solidFill>
              </a:rPr>
              <a:pPr defTabSz="433026"/>
              <a:t>16. 01. 19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8EED-E6AF-C649-AF7D-51AD38EEDAB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399541071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04" tIns="43302" rIns="86604" bIns="43302" rtlCol="0" anchor="ctr"/>
          <a:lstStyle/>
          <a:p>
            <a:pPr algn="ctr" defTabSz="433026"/>
            <a:endParaRPr lang="en-US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100" b="0" cap="all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700">
                <a:solidFill>
                  <a:schemeClr val="tx2"/>
                </a:solidFill>
              </a:defRPr>
            </a:lvl1pPr>
            <a:lvl2pPr marL="4330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6605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9907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7321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6512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9815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03117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46420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10" y="6208777"/>
            <a:ext cx="2133600" cy="365125"/>
          </a:xfrm>
          <a:prstGeom prst="rect">
            <a:avLst/>
          </a:prstGeom>
        </p:spPr>
        <p:txBody>
          <a:bodyPr lIns="86604" tIns="43302" rIns="86604" bIns="43302"/>
          <a:lstStyle/>
          <a:p>
            <a:pPr defTabSz="433026"/>
            <a:fld id="{51C53D74-C0B7-304A-B4FC-53DCE3AD1CD7}" type="datetime1">
              <a:rPr lang="sl-SI" smtClean="0">
                <a:solidFill>
                  <a:prstClr val="black"/>
                </a:solidFill>
              </a:rPr>
              <a:pPr defTabSz="433026"/>
              <a:t>16. 01. 19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AE42-A46E-F34D-BDC8-3DA498B3D87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2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04" tIns="43302" rIns="86604" bIns="43302" rtlCol="0" anchor="ctr"/>
          <a:lstStyle/>
          <a:p>
            <a:pPr algn="ctr" defTabSz="433026"/>
            <a:endParaRPr lang="en-US">
              <a:solidFill>
                <a:prstClr val="white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93583996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10" y="6208777"/>
            <a:ext cx="2133600" cy="365125"/>
          </a:xfrm>
          <a:prstGeom prst="rect">
            <a:avLst/>
          </a:prstGeom>
        </p:spPr>
        <p:txBody>
          <a:bodyPr lIns="86604" tIns="43302" rIns="86604" bIns="43302"/>
          <a:lstStyle/>
          <a:p>
            <a:pPr defTabSz="433026"/>
            <a:fld id="{FD662078-B192-654B-87C6-45D38CE04400}" type="datetime1">
              <a:rPr lang="sl-SI" smtClean="0">
                <a:solidFill>
                  <a:prstClr val="black"/>
                </a:solidFill>
              </a:rPr>
              <a:pPr defTabSz="433026"/>
              <a:t>16. 01. 19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8DB0A-9572-224C-ACF2-0BB831760A2D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955440046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7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700" b="0">
                <a:latin typeface="+mj-lt"/>
              </a:defRPr>
            </a:lvl1pPr>
            <a:lvl2pPr marL="433026" indent="0">
              <a:buNone/>
              <a:defRPr sz="1900" b="1"/>
            </a:lvl2pPr>
            <a:lvl3pPr marL="866051" indent="0">
              <a:buNone/>
              <a:defRPr sz="1700" b="1"/>
            </a:lvl3pPr>
            <a:lvl4pPr marL="1299078" indent="0">
              <a:buNone/>
              <a:defRPr sz="1500" b="1"/>
            </a:lvl4pPr>
            <a:lvl5pPr marL="1732100" indent="0">
              <a:buNone/>
              <a:defRPr sz="1500" b="1"/>
            </a:lvl5pPr>
            <a:lvl6pPr marL="2165126" indent="0">
              <a:buNone/>
              <a:defRPr sz="1500" b="1"/>
            </a:lvl6pPr>
            <a:lvl7pPr marL="2598152" indent="0">
              <a:buNone/>
              <a:defRPr sz="1500" b="1"/>
            </a:lvl7pPr>
            <a:lvl8pPr marL="3031176" indent="0">
              <a:buNone/>
              <a:defRPr sz="1500" b="1"/>
            </a:lvl8pPr>
            <a:lvl9pPr marL="3464201" indent="0">
              <a:buNone/>
              <a:defRPr sz="15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7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700" b="0">
                <a:latin typeface="+mj-lt"/>
              </a:defRPr>
            </a:lvl1pPr>
            <a:lvl2pPr marL="433026" indent="0">
              <a:buNone/>
              <a:defRPr sz="1900" b="1"/>
            </a:lvl2pPr>
            <a:lvl3pPr marL="866051" indent="0">
              <a:buNone/>
              <a:defRPr sz="1700" b="1"/>
            </a:lvl3pPr>
            <a:lvl4pPr marL="1299078" indent="0">
              <a:buNone/>
              <a:defRPr sz="1500" b="1"/>
            </a:lvl4pPr>
            <a:lvl5pPr marL="1732100" indent="0">
              <a:buNone/>
              <a:defRPr sz="1500" b="1"/>
            </a:lvl5pPr>
            <a:lvl6pPr marL="2165126" indent="0">
              <a:buNone/>
              <a:defRPr sz="1500" b="1"/>
            </a:lvl6pPr>
            <a:lvl7pPr marL="2598152" indent="0">
              <a:buNone/>
              <a:defRPr sz="1500" b="1"/>
            </a:lvl7pPr>
            <a:lvl8pPr marL="3031176" indent="0">
              <a:buNone/>
              <a:defRPr sz="1500" b="1"/>
            </a:lvl8pPr>
            <a:lvl9pPr marL="3464201" indent="0">
              <a:buNone/>
              <a:defRPr sz="15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48410" y="6208777"/>
            <a:ext cx="2133600" cy="365125"/>
          </a:xfrm>
          <a:prstGeom prst="rect">
            <a:avLst/>
          </a:prstGeom>
        </p:spPr>
        <p:txBody>
          <a:bodyPr lIns="86604" tIns="43302" rIns="86604" bIns="43302"/>
          <a:lstStyle/>
          <a:p>
            <a:pPr defTabSz="433026"/>
            <a:fld id="{B3FB0403-A30E-AD49-822A-D1F5A315D5D6}" type="datetime1">
              <a:rPr lang="sl-SI" smtClean="0">
                <a:solidFill>
                  <a:prstClr val="black"/>
                </a:solidFill>
              </a:rPr>
              <a:pPr defTabSz="433026"/>
              <a:t>16. 01. 19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FB21-6B80-7348-9793-6C39FEF8C8B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7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7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0632912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48410" y="6208777"/>
            <a:ext cx="2133600" cy="365125"/>
          </a:xfrm>
          <a:prstGeom prst="rect">
            <a:avLst/>
          </a:prstGeom>
        </p:spPr>
        <p:txBody>
          <a:bodyPr lIns="86604" tIns="43302" rIns="86604" bIns="43302"/>
          <a:lstStyle/>
          <a:p>
            <a:pPr defTabSz="433026"/>
            <a:fld id="{6944A35D-D55C-4840-98AD-D2147A5F8A37}" type="datetime1">
              <a:rPr lang="sl-SI" smtClean="0">
                <a:solidFill>
                  <a:prstClr val="black"/>
                </a:solidFill>
              </a:rPr>
              <a:pPr defTabSz="433026"/>
              <a:t>16. 01. 19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DF0A-999B-FE4D-A4AA-8291CE106705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244592121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48410" y="6208777"/>
            <a:ext cx="2133600" cy="365125"/>
          </a:xfrm>
          <a:prstGeom prst="rect">
            <a:avLst/>
          </a:prstGeom>
        </p:spPr>
        <p:txBody>
          <a:bodyPr lIns="86604" tIns="43302" rIns="86604" bIns="43302"/>
          <a:lstStyle/>
          <a:p>
            <a:pPr defTabSz="433026"/>
            <a:fld id="{243D5618-E6E3-5A49-92D2-6E3195427051}" type="datetime1">
              <a:rPr lang="sl-SI" smtClean="0">
                <a:solidFill>
                  <a:prstClr val="black"/>
                </a:solidFill>
              </a:rPr>
              <a:pPr defTabSz="433026"/>
              <a:t>16. 01. 19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2B4C6-12E5-3F47-A98E-A4889E6797F5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554185911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3"/>
            <a:ext cx="6784848" cy="1600200"/>
          </a:xfrm>
        </p:spPr>
        <p:txBody>
          <a:bodyPr anchor="b">
            <a:normAutofit/>
          </a:bodyPr>
          <a:lstStyle>
            <a:lvl1pPr algn="l">
              <a:defRPr sz="5100" b="0"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9" y="457215"/>
            <a:ext cx="4594934" cy="4114799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16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33026" indent="0">
              <a:buNone/>
              <a:defRPr sz="1100"/>
            </a:lvl2pPr>
            <a:lvl3pPr marL="866051" indent="0">
              <a:buNone/>
              <a:defRPr sz="900"/>
            </a:lvl3pPr>
            <a:lvl4pPr marL="1299078" indent="0">
              <a:buNone/>
              <a:defRPr sz="900"/>
            </a:lvl4pPr>
            <a:lvl5pPr marL="1732100" indent="0">
              <a:buNone/>
              <a:defRPr sz="900"/>
            </a:lvl5pPr>
            <a:lvl6pPr marL="2165126" indent="0">
              <a:buNone/>
              <a:defRPr sz="900"/>
            </a:lvl6pPr>
            <a:lvl7pPr marL="2598152" indent="0">
              <a:buNone/>
              <a:defRPr sz="900"/>
            </a:lvl7pPr>
            <a:lvl8pPr marL="3031176" indent="0">
              <a:buNone/>
              <a:defRPr sz="900"/>
            </a:lvl8pPr>
            <a:lvl9pPr marL="3464201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10" y="6208777"/>
            <a:ext cx="2133600" cy="365125"/>
          </a:xfrm>
          <a:prstGeom prst="rect">
            <a:avLst/>
          </a:prstGeom>
        </p:spPr>
        <p:txBody>
          <a:bodyPr lIns="86604" tIns="43302" rIns="86604" bIns="43302"/>
          <a:lstStyle/>
          <a:p>
            <a:pPr defTabSz="433026"/>
            <a:fld id="{890D76B3-FEA4-0347-9538-878E0C0EB12C}" type="datetime1">
              <a:rPr lang="sl-SI" smtClean="0">
                <a:solidFill>
                  <a:prstClr val="black"/>
                </a:solidFill>
              </a:rPr>
              <a:pPr defTabSz="433026"/>
              <a:t>16. 01. 19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D0B3-AA2D-664A-81F9-2268B0ED747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12462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3"/>
            <a:ext cx="6784848" cy="1600200"/>
          </a:xfrm>
        </p:spPr>
        <p:txBody>
          <a:bodyPr anchor="b">
            <a:normAutofit/>
          </a:bodyPr>
          <a:lstStyle>
            <a:lvl1pPr algn="l">
              <a:defRPr sz="5100" b="0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7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000"/>
            </a:lvl1pPr>
            <a:lvl2pPr marL="433026" indent="0">
              <a:buNone/>
              <a:defRPr sz="2700"/>
            </a:lvl2pPr>
            <a:lvl3pPr marL="866051" indent="0">
              <a:buNone/>
              <a:defRPr sz="2300"/>
            </a:lvl3pPr>
            <a:lvl4pPr marL="1299078" indent="0">
              <a:buNone/>
              <a:defRPr sz="1900"/>
            </a:lvl4pPr>
            <a:lvl5pPr marL="1732100" indent="0">
              <a:buNone/>
              <a:defRPr sz="1900"/>
            </a:lvl5pPr>
            <a:lvl6pPr marL="2165126" indent="0">
              <a:buNone/>
              <a:defRPr sz="1900"/>
            </a:lvl6pPr>
            <a:lvl7pPr marL="2598152" indent="0">
              <a:buNone/>
              <a:defRPr sz="1900"/>
            </a:lvl7pPr>
            <a:lvl8pPr marL="3031176" indent="0">
              <a:buNone/>
              <a:defRPr sz="1900"/>
            </a:lvl8pPr>
            <a:lvl9pPr marL="3464201" indent="0">
              <a:buNone/>
              <a:defRPr sz="1900"/>
            </a:lvl9pPr>
          </a:lstStyle>
          <a:p>
            <a:r>
              <a:rPr lang="sl-SI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400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700"/>
            </a:lvl1pPr>
            <a:lvl2pPr marL="433026" indent="0">
              <a:buNone/>
              <a:defRPr sz="1100"/>
            </a:lvl2pPr>
            <a:lvl3pPr marL="866051" indent="0">
              <a:buNone/>
              <a:defRPr sz="900"/>
            </a:lvl3pPr>
            <a:lvl4pPr marL="1299078" indent="0">
              <a:buNone/>
              <a:defRPr sz="900"/>
            </a:lvl4pPr>
            <a:lvl5pPr marL="1732100" indent="0">
              <a:buNone/>
              <a:defRPr sz="900"/>
            </a:lvl5pPr>
            <a:lvl6pPr marL="2165126" indent="0">
              <a:buNone/>
              <a:defRPr sz="900"/>
            </a:lvl6pPr>
            <a:lvl7pPr marL="2598152" indent="0">
              <a:buNone/>
              <a:defRPr sz="900"/>
            </a:lvl7pPr>
            <a:lvl8pPr marL="3031176" indent="0">
              <a:buNone/>
              <a:defRPr sz="900"/>
            </a:lvl8pPr>
            <a:lvl9pPr marL="3464201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10" y="6208777"/>
            <a:ext cx="2133600" cy="365125"/>
          </a:xfrm>
          <a:prstGeom prst="rect">
            <a:avLst/>
          </a:prstGeom>
        </p:spPr>
        <p:txBody>
          <a:bodyPr lIns="86604" tIns="43302" rIns="86604" bIns="43302"/>
          <a:lstStyle/>
          <a:p>
            <a:pPr defTabSz="433026"/>
            <a:fld id="{85E44F89-4938-ED49-ACA0-F7013517930D}" type="datetime1">
              <a:rPr lang="sl-SI" smtClean="0">
                <a:solidFill>
                  <a:prstClr val="black"/>
                </a:solidFill>
              </a:rPr>
              <a:pPr defTabSz="433026"/>
              <a:t>16. 01. 19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44A1-EB5C-F34B-9D49-71EDB909337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880876069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3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10" y="6208777"/>
            <a:ext cx="2133600" cy="365125"/>
          </a:xfrm>
          <a:prstGeom prst="rect">
            <a:avLst/>
          </a:prstGeom>
        </p:spPr>
        <p:txBody>
          <a:bodyPr lIns="86604" tIns="43302" rIns="86604" bIns="43302"/>
          <a:lstStyle/>
          <a:p>
            <a:pPr defTabSz="433026"/>
            <a:fld id="{8019ACFC-5FE0-6E43-9CB2-6D09C70379C0}" type="datetime1">
              <a:rPr lang="sl-SI" smtClean="0">
                <a:solidFill>
                  <a:prstClr val="black"/>
                </a:solidFill>
              </a:rPr>
              <a:pPr defTabSz="433026"/>
              <a:t>16. 01. 19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E5B9-A985-7E48-839A-1EDC7DACBE4C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729350148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5" y="685804"/>
            <a:ext cx="1828800" cy="5410199"/>
          </a:xfrm>
        </p:spPr>
        <p:txBody>
          <a:bodyPr vert="eaVert"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4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10" y="6208777"/>
            <a:ext cx="2133600" cy="365125"/>
          </a:xfrm>
          <a:prstGeom prst="rect">
            <a:avLst/>
          </a:prstGeom>
        </p:spPr>
        <p:txBody>
          <a:bodyPr lIns="86604" tIns="43302" rIns="86604" bIns="43302"/>
          <a:lstStyle/>
          <a:p>
            <a:pPr defTabSz="433026"/>
            <a:fld id="{37FF68C2-3A82-6D40-880F-0D4852441C18}" type="datetime1">
              <a:rPr lang="sl-SI" smtClean="0">
                <a:solidFill>
                  <a:prstClr val="black"/>
                </a:solidFill>
              </a:rPr>
              <a:pPr defTabSz="433026"/>
              <a:t>16. 01. 19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D00B1-FFD9-C64A-BBC5-462B324D7356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4951432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5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2" y="190500"/>
            <a:ext cx="8229600" cy="990600"/>
          </a:xfrm>
          <a:prstGeom prst="rect">
            <a:avLst/>
          </a:prstGeom>
        </p:spPr>
        <p:txBody>
          <a:bodyPr vert="horz" lIns="91414" tIns="45707" rIns="91414" bIns="45707" rtlCol="0" anchor="ctr">
            <a:normAutofit/>
          </a:bodyPr>
          <a:lstStyle/>
          <a:p>
            <a:r>
              <a:rPr lang="sl-SI" dirty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4" tIns="45707" rIns="91414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14" tIns="45707" rIns="91414" bIns="45707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AFA096A7-9A48-BE49-A6B3-CF8FFEEE64E9}" type="datetime1">
              <a:rPr lang="sl-SI"/>
              <a:pPr>
                <a:defRPr/>
              </a:pPr>
              <a:t>16. 01. 19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14" tIns="45707" rIns="91414" bIns="45707" rtlCol="0" anchor="ctr"/>
          <a:lstStyle>
            <a:lvl1pPr algn="ctr">
              <a:defRPr sz="1200">
                <a:solidFill>
                  <a:srgbClr val="FFFFFF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2" y="19050"/>
            <a:ext cx="1066800" cy="328613"/>
          </a:xfrm>
          <a:prstGeom prst="rect">
            <a:avLst/>
          </a:prstGeom>
        </p:spPr>
        <p:txBody>
          <a:bodyPr vert="horz" lIns="91414" tIns="45707" rIns="91414" bIns="45707" rtlCol="0" anchor="ctr"/>
          <a:lstStyle>
            <a:lvl1pPr algn="l">
              <a:defRPr sz="1400" b="1">
                <a:solidFill>
                  <a:srgbClr val="FFFFFF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6745E138-B588-A748-997F-AA403B367AC9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0" r:id="rId4"/>
    <p:sldLayoutId id="2147483889" r:id="rId5"/>
    <p:sldLayoutId id="2147483881" r:id="rId6"/>
    <p:sldLayoutId id="2147483882" r:id="rId7"/>
    <p:sldLayoutId id="2147483890" r:id="rId8"/>
    <p:sldLayoutId id="2147483883" r:id="rId9"/>
    <p:sldLayoutId id="2147483884" r:id="rId10"/>
    <p:sldLayoutId id="2147483885" r:id="rId11"/>
    <p:sldLayoutId id="214748391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 spc="-100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5pPr>
      <a:lvl6pPr marL="457068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6pPr>
      <a:lvl7pPr marL="914136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7pPr>
      <a:lvl8pPr marL="1371204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8pPr>
      <a:lvl9pPr marL="1828273" algn="ctr" rtl="0" fontAlgn="base"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82510" indent="-18251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800" kern="1200">
          <a:solidFill>
            <a:srgbClr val="072C62"/>
          </a:solidFill>
          <a:latin typeface="+mn-lt"/>
          <a:ea typeface="ＭＳ Ｐゴシック" charset="0"/>
          <a:cs typeface="ＭＳ Ｐゴシック" charset="0"/>
        </a:defRPr>
      </a:lvl1pPr>
      <a:lvl2pPr marL="457068" indent="-18251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rgbClr val="072C62"/>
          </a:solidFill>
          <a:latin typeface="+mn-lt"/>
          <a:ea typeface="ＭＳ Ｐゴシック" charset="0"/>
          <a:cs typeface="+mn-cs"/>
        </a:defRPr>
      </a:lvl2pPr>
      <a:lvl3pPr marL="730039" indent="-18251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sz="2000" kern="1200">
          <a:solidFill>
            <a:srgbClr val="072C62"/>
          </a:solidFill>
          <a:latin typeface="+mn-lt"/>
          <a:ea typeface="ＭＳ Ｐゴシック" charset="0"/>
          <a:cs typeface="+mn-cs"/>
        </a:defRPr>
      </a:lvl3pPr>
      <a:lvl4pPr marL="1004599" indent="-18251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rgbClr val="072C62"/>
          </a:solidFill>
          <a:latin typeface="+mn-lt"/>
          <a:ea typeface="ＭＳ Ｐゴシック" charset="0"/>
          <a:cs typeface="+mn-cs"/>
        </a:defRPr>
      </a:lvl4pPr>
      <a:lvl5pPr marL="1187108" indent="-13648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600" kern="1200">
          <a:solidFill>
            <a:srgbClr val="072C62"/>
          </a:solidFill>
          <a:latin typeface="+mn-lt"/>
          <a:ea typeface="ＭＳ Ｐゴシック" charset="0"/>
          <a:cs typeface="+mn-cs"/>
        </a:defRPr>
      </a:lvl5pPr>
      <a:lvl6pPr marL="1371204" indent="-182827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033" indent="-182827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6859" indent="-182827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19686" indent="-182827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6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4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73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40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10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77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46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200" cy="762000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rmAutofit/>
          </a:bodyPr>
          <a:lstStyle/>
          <a:p>
            <a:r>
              <a:rPr lang="sl-SI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2" y="1295400"/>
            <a:ext cx="7924800" cy="4876800"/>
          </a:xfrm>
          <a:prstGeom prst="rect">
            <a:avLst/>
          </a:prstGeom>
        </p:spPr>
        <p:txBody>
          <a:bodyPr vert="horz" lIns="91414" tIns="45707" rIns="91414" bIns="45707" rtlCol="0" anchor="ctr" anchorCtr="0">
            <a:normAutofit/>
          </a:bodyPr>
          <a:lstStyle/>
          <a:p>
            <a:pPr lvl="0"/>
            <a:r>
              <a:rPr lang="sl-SI" dirty="0"/>
              <a:t>Click to edit Master text styles</a:t>
            </a:r>
          </a:p>
          <a:p>
            <a:pPr lvl="1"/>
            <a:r>
              <a:rPr lang="sl-SI" dirty="0"/>
              <a:t>Second level</a:t>
            </a:r>
          </a:p>
          <a:p>
            <a:pPr lvl="2"/>
            <a:r>
              <a:rPr lang="sl-SI" dirty="0"/>
              <a:t>Third level</a:t>
            </a:r>
          </a:p>
          <a:p>
            <a:pPr lvl="3"/>
            <a:r>
              <a:rPr lang="sl-SI" dirty="0"/>
              <a:t>Fourth level</a:t>
            </a:r>
          </a:p>
          <a:p>
            <a:pPr lvl="4"/>
            <a:r>
              <a:rPr lang="sl-SI" dirty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" y="6172202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677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</p:sldLayoutIdLst>
  <p:transition spd="slow">
    <p:push dir="u"/>
  </p:transition>
  <p:hf sldNum="0" hdr="0" ftr="0" dt="0"/>
  <p:txStyles>
    <p:titleStyle>
      <a:lvl1pPr algn="ctr" defTabSz="914136" rtl="0" eaLnBrk="1" latinLnBrk="0" hangingPunct="1">
        <a:spcBef>
          <a:spcPct val="0"/>
        </a:spcBef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241" indent="-274241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594189" indent="-274241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868429" indent="-228534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142670" indent="-228534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1371204" indent="-228534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rgbClr val="000000"/>
          </a:solidFill>
          <a:latin typeface="+mn-lt"/>
          <a:ea typeface="+mn-ea"/>
          <a:cs typeface="+mn-cs"/>
        </a:defRPr>
      </a:lvl5pPr>
      <a:lvl6pPr marL="1645446" indent="-228534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404" indent="-228534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3928" indent="-228534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169" indent="-228534" algn="l" defTabSz="91413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8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36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4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73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40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10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77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46" algn="l" defTabSz="914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96577"/>
            <a:ext cx="7559040" cy="914400"/>
          </a:xfrm>
          <a:prstGeom prst="rect">
            <a:avLst/>
          </a:prstGeom>
        </p:spPr>
        <p:txBody>
          <a:bodyPr vert="horz" lIns="86604" tIns="43302" rIns="86604" bIns="43302" rtlCol="0" anchor="b" anchorCtr="0">
            <a:normAutofit/>
          </a:bodyPr>
          <a:lstStyle/>
          <a:p>
            <a:r>
              <a:rPr lang="sl-SI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999" y="1553467"/>
            <a:ext cx="7543800" cy="4618747"/>
          </a:xfrm>
          <a:prstGeom prst="rect">
            <a:avLst/>
          </a:prstGeom>
        </p:spPr>
        <p:txBody>
          <a:bodyPr vert="horz" lIns="86604" tIns="43302" rIns="86604" bIns="43302" rtlCol="0" anchor="ctr" anchorCtr="0">
            <a:normAutofit/>
          </a:bodyPr>
          <a:lstStyle/>
          <a:p>
            <a:pPr lvl="0"/>
            <a:r>
              <a:rPr lang="sl-SI" dirty="0"/>
              <a:t>Click to edit Master text styles</a:t>
            </a:r>
          </a:p>
          <a:p>
            <a:pPr lvl="1"/>
            <a:r>
              <a:rPr lang="sl-SI" dirty="0"/>
              <a:t>Second level</a:t>
            </a:r>
          </a:p>
          <a:p>
            <a:pPr lvl="2"/>
            <a:r>
              <a:rPr lang="sl-SI" dirty="0"/>
              <a:t>Third level</a:t>
            </a:r>
          </a:p>
          <a:p>
            <a:pPr lvl="3"/>
            <a:r>
              <a:rPr lang="sl-SI" dirty="0"/>
              <a:t>Fourth level</a:t>
            </a:r>
          </a:p>
          <a:p>
            <a:pPr lvl="4"/>
            <a:r>
              <a:rPr lang="sl-SI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7"/>
            <a:ext cx="4873870" cy="365125"/>
          </a:xfrm>
          <a:prstGeom prst="rect">
            <a:avLst/>
          </a:prstGeom>
        </p:spPr>
        <p:txBody>
          <a:bodyPr vert="horz" lIns="86604" tIns="43302" rIns="86604" bIns="43302" rtlCol="0" anchor="ctr"/>
          <a:lstStyle>
            <a:lvl1pPr algn="l">
              <a:defRPr sz="11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defTabSz="433026"/>
            <a:r>
              <a:rPr lang="en-US">
                <a:solidFill>
                  <a:srgbClr val="1F497D">
                    <a:lumMod val="90000"/>
                    <a:lumOff val="10000"/>
                  </a:srgbClr>
                </a:solidFill>
              </a:rPr>
              <a:t>RESER Conference  Aix-en-Provence September 19-22, 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6208777"/>
            <a:ext cx="762000" cy="365125"/>
          </a:xfrm>
          <a:prstGeom prst="rect">
            <a:avLst/>
          </a:prstGeom>
        </p:spPr>
        <p:txBody>
          <a:bodyPr vert="horz" lIns="86604" tIns="43302" rIns="86604" bIns="43302" rtlCol="0" anchor="ctr"/>
          <a:lstStyle>
            <a:lvl1pPr algn="r"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defTabSz="433026"/>
            <a:fld id="{BE7F8684-D5E6-7240-8A12-8613BFA5036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 defTabSz="433026"/>
              <a:t>‹#›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04" tIns="43302" rIns="86604" bIns="43302" rtlCol="0" anchor="ctr"/>
          <a:lstStyle/>
          <a:p>
            <a:pPr algn="ctr" defTabSz="433026"/>
            <a:endParaRPr lang="en-US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" y="6172202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04" tIns="43302" rIns="86604" bIns="43302" rtlCol="0" anchor="ctr"/>
          <a:lstStyle/>
          <a:p>
            <a:pPr algn="ctr" defTabSz="433026"/>
            <a:endParaRPr lang="en-US">
              <a:solidFill>
                <a:prstClr val="white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0204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ransition spd="slow">
    <p:push dir="u"/>
  </p:transition>
  <p:hf hdr="0" ftr="0" dt="0"/>
  <p:txStyles>
    <p:titleStyle>
      <a:lvl1pPr algn="ctr" defTabSz="866051" rtl="0" eaLnBrk="1" latinLnBrk="0" hangingPunct="1">
        <a:spcBef>
          <a:spcPct val="0"/>
        </a:spcBef>
        <a:buNone/>
        <a:defRPr sz="3000" kern="1200">
          <a:solidFill>
            <a:schemeClr val="tx1">
              <a:lumMod val="85000"/>
              <a:lumOff val="15000"/>
            </a:schemeClr>
          </a:solidFill>
          <a:latin typeface="Calibri"/>
          <a:ea typeface="+mj-ea"/>
          <a:cs typeface="Calibri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9815" indent="-259815" algn="l" defTabSz="8660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700" kern="1200">
          <a:solidFill>
            <a:schemeClr val="tx1"/>
          </a:solidFill>
          <a:latin typeface="Calibri"/>
          <a:ea typeface="+mn-ea"/>
          <a:cs typeface="Calibri"/>
        </a:defRPr>
      </a:lvl1pPr>
      <a:lvl2pPr marL="562933" indent="-259815" algn="l" defTabSz="8660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300" kern="1200">
          <a:solidFill>
            <a:schemeClr val="tx1"/>
          </a:solidFill>
          <a:latin typeface="Calibri"/>
          <a:ea typeface="+mn-ea"/>
          <a:cs typeface="Calibri"/>
        </a:defRPr>
      </a:lvl2pPr>
      <a:lvl3pPr marL="822747" indent="-216516" algn="l" defTabSz="8660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300" kern="1200">
          <a:solidFill>
            <a:schemeClr val="tx1"/>
          </a:solidFill>
          <a:latin typeface="Calibri"/>
          <a:ea typeface="+mn-ea"/>
          <a:cs typeface="Calibri"/>
        </a:defRPr>
      </a:lvl3pPr>
      <a:lvl4pPr marL="1082565" indent="-216516" algn="l" defTabSz="8660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900" kern="1200">
          <a:solidFill>
            <a:schemeClr val="tx1"/>
          </a:solidFill>
          <a:latin typeface="Calibri"/>
          <a:ea typeface="+mn-ea"/>
          <a:cs typeface="Calibri"/>
        </a:defRPr>
      </a:lvl4pPr>
      <a:lvl5pPr marL="1299078" indent="-216516" algn="l" defTabSz="8660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900" kern="1200" baseline="0">
          <a:solidFill>
            <a:schemeClr val="tx1"/>
          </a:solidFill>
          <a:latin typeface="Calibri"/>
          <a:ea typeface="+mn-ea"/>
          <a:cs typeface="Calibri"/>
        </a:defRPr>
      </a:lvl5pPr>
      <a:lvl6pPr marL="1558893" indent="-216516" algn="l" defTabSz="8660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6pPr>
      <a:lvl7pPr marL="1801382" indent="-216516" algn="l" defTabSz="8660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7pPr>
      <a:lvl8pPr marL="2078522" indent="-216516" algn="l" defTabSz="8660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338337" indent="-216516" algn="l" defTabSz="86605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6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3026" algn="l" defTabSz="866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6051" algn="l" defTabSz="866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9078" algn="l" defTabSz="866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2100" algn="l" defTabSz="866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5126" algn="l" defTabSz="866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8152" algn="l" defTabSz="866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31176" algn="l" defTabSz="866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64201" algn="l" defTabSz="86605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blogs.worldbank.org/developmenttalk/international-poverty-line-has-just-been-raised-190-day-global-poverty-basically-unchanged-how-even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feature=player_detailpage&amp;v=BPt8ElTQMI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stlouisfed.org/fred2/graph/?g=3OQ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youtu.be/OTSQozWP-r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5300" y="965202"/>
            <a:ext cx="8077200" cy="2381250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sl-SI" dirty="0">
                <a:effectLst>
                  <a:outerShdw blurRad="38100" dist="38100" dir="2700000" algn="tl">
                    <a:srgbClr val="DDDDDD"/>
                  </a:outerShdw>
                </a:effectLst>
                <a:latin typeface="Calibri"/>
                <a:ea typeface="ヒラギノ角ゴ Pro W3" charset="0"/>
                <a:cs typeface="ヒラギノ角ゴ Pro W3" charset="0"/>
              </a:rPr>
              <a:t> </a:t>
            </a:r>
            <a:r>
              <a:rPr lang="en-GB" spc="0" dirty="0">
                <a:solidFill>
                  <a:srgbClr val="ACCBF9">
                    <a:lumMod val="25000"/>
                  </a:srgbClr>
                </a:solidFill>
                <a:latin typeface="Calibri" charset="0"/>
              </a:rPr>
              <a:t>Global Institutional Economics</a:t>
            </a:r>
            <a:br>
              <a:rPr lang="en-GB" spc="0" dirty="0">
                <a:solidFill>
                  <a:srgbClr val="ACCBF9">
                    <a:lumMod val="25000"/>
                  </a:srgbClr>
                </a:solidFill>
                <a:latin typeface="Calibri" charset="0"/>
              </a:rPr>
            </a:br>
            <a:endParaRPr lang="en-GB" spc="0" dirty="0">
              <a:solidFill>
                <a:srgbClr val="ACCBF9">
                  <a:lumMod val="25000"/>
                </a:srgbClr>
              </a:solidFill>
              <a:latin typeface="Calibri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3610" y="3890642"/>
            <a:ext cx="7162800" cy="2270125"/>
          </a:xfrm>
        </p:spPr>
        <p:txBody>
          <a:bodyPr/>
          <a:lstStyle/>
          <a:p>
            <a:r>
              <a:rPr lang="en-GB" sz="32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Part 2.3</a:t>
            </a:r>
          </a:p>
          <a:p>
            <a:r>
              <a:rPr lang="en-GB" sz="3200" dirty="0">
                <a:solidFill>
                  <a:srgbClr val="0000FF"/>
                </a:solidFill>
                <a:latin typeface="Calibri" charset="0"/>
              </a:rPr>
              <a:t>Globalization Effects: Good or bad?</a:t>
            </a:r>
          </a:p>
          <a:p>
            <a:pPr eaLnBrk="1" hangingPunct="1"/>
            <a:endParaRPr lang="sl-SI" sz="1800" b="1" dirty="0">
              <a:solidFill>
                <a:schemeClr val="tx1"/>
              </a:solidFill>
              <a:latin typeface="Calibri" charset="0"/>
            </a:endParaRPr>
          </a:p>
          <a:p>
            <a:pPr eaLnBrk="1" hangingPunct="1"/>
            <a:r>
              <a:rPr lang="sl-SI" sz="1800" b="1" dirty="0">
                <a:solidFill>
                  <a:schemeClr val="tx1"/>
                </a:solidFill>
                <a:latin typeface="Calibri" charset="0"/>
              </a:rPr>
              <a:t>Jože P. Damijan</a:t>
            </a:r>
          </a:p>
          <a:p>
            <a:pPr eaLnBrk="1" hangingPunct="1"/>
            <a:r>
              <a:rPr lang="sl-SI" sz="1400" dirty="0">
                <a:solidFill>
                  <a:schemeClr val="tx1"/>
                </a:solidFill>
                <a:latin typeface="Calibri" charset="0"/>
              </a:rPr>
              <a:t>University of Ljubljana</a:t>
            </a:r>
          </a:p>
        </p:txBody>
      </p:sp>
    </p:spTree>
    <p:extLst>
      <p:ext uri="{BB962C8B-B14F-4D97-AF65-F5344CB8AC3E}">
        <p14:creationId xmlns:p14="http://schemas.microsoft.com/office/powerpoint/2010/main" val="22866675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190500"/>
            <a:ext cx="8229600" cy="17018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charset="0"/>
              </a:rPr>
              <a:t>Discussion</a:t>
            </a:r>
            <a:br>
              <a:rPr lang="en-US" sz="3600" b="1" dirty="0">
                <a:latin typeface="Calibri" charset="0"/>
              </a:rPr>
            </a:br>
            <a:r>
              <a:rPr lang="en-US" sz="3100" b="1" dirty="0">
                <a:solidFill>
                  <a:srgbClr val="072C62"/>
                </a:solidFill>
                <a:latin typeface="Calibri"/>
                <a:cs typeface="Calibri"/>
              </a:rPr>
              <a:t>Globalization</a:t>
            </a:r>
            <a:r>
              <a:rPr lang="sl-SI" sz="3100" b="1" dirty="0">
                <a:solidFill>
                  <a:srgbClr val="072C62"/>
                </a:solidFill>
                <a:latin typeface="Calibri"/>
                <a:cs typeface="Calibri"/>
              </a:rPr>
              <a:t>: Good or bad?</a:t>
            </a:r>
            <a:endParaRPr lang="en-US" sz="3100" b="1" dirty="0">
              <a:solidFill>
                <a:srgbClr val="072C62"/>
              </a:solidFill>
              <a:latin typeface="Calibri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56468" y="2032000"/>
            <a:ext cx="7787208" cy="45085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Clr>
                <a:srgbClr val="B2B2B2"/>
              </a:buClr>
              <a:buSzPct val="90000"/>
              <a:buNone/>
            </a:pPr>
            <a:r>
              <a:rPr lang="en-US" kern="0" dirty="0">
                <a:solidFill>
                  <a:srgbClr val="000000"/>
                </a:solidFill>
                <a:ea typeface="ＭＳ Ｐゴシック"/>
              </a:rPr>
              <a:t>Consider </a:t>
            </a:r>
            <a:r>
              <a:rPr lang="en-US" b="1" u="sng" kern="0" dirty="0">
                <a:solidFill>
                  <a:srgbClr val="000000"/>
                </a:solidFill>
                <a:ea typeface="ＭＳ Ｐゴシック"/>
              </a:rPr>
              <a:t>advanced countries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en-US" sz="2400" kern="0" dirty="0">
                <a:solidFill>
                  <a:srgbClr val="000000"/>
                </a:solidFill>
                <a:ea typeface="ＭＳ Ｐゴシック"/>
              </a:rPr>
              <a:t>Jobs &amp; wages: Manufacturing vs. services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en-US" sz="2400" kern="0" dirty="0">
                <a:solidFill>
                  <a:srgbClr val="000000"/>
                </a:solidFill>
                <a:ea typeface="ＭＳ Ｐゴシック"/>
              </a:rPr>
              <a:t>Inequality, middle class, long-run demand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B2B2B2"/>
              </a:buClr>
              <a:buSzPct val="90000"/>
            </a:pPr>
            <a:endParaRPr lang="en-US" kern="0" dirty="0">
              <a:solidFill>
                <a:srgbClr val="000000"/>
              </a:solidFill>
              <a:ea typeface="ＭＳ Ｐゴシック"/>
            </a:endParaRPr>
          </a:p>
          <a:p>
            <a:pPr marL="0" indent="0">
              <a:lnSpc>
                <a:spcPct val="80000"/>
              </a:lnSpc>
              <a:buClr>
                <a:srgbClr val="B2B2B2"/>
              </a:buClr>
              <a:buSzPct val="90000"/>
              <a:buNone/>
            </a:pPr>
            <a:r>
              <a:rPr lang="en-US" kern="0" dirty="0">
                <a:solidFill>
                  <a:srgbClr val="000000"/>
                </a:solidFill>
                <a:ea typeface="ＭＳ Ｐゴシック"/>
              </a:rPr>
              <a:t>Consider </a:t>
            </a:r>
            <a:r>
              <a:rPr lang="en-US" b="1" u="sng" kern="0" dirty="0">
                <a:solidFill>
                  <a:srgbClr val="000000"/>
                </a:solidFill>
                <a:ea typeface="ＭＳ Ｐゴシック"/>
              </a:rPr>
              <a:t>developing countries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en-US" sz="2400" kern="0" dirty="0">
                <a:solidFill>
                  <a:srgbClr val="000000"/>
                </a:solidFill>
                <a:ea typeface="ＭＳ Ｐゴシック"/>
              </a:rPr>
              <a:t>Trade, FDI, jobs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en-US" sz="2400" kern="0" dirty="0">
                <a:solidFill>
                  <a:srgbClr val="000000"/>
                </a:solidFill>
                <a:ea typeface="ＭＳ Ｐゴシック"/>
              </a:rPr>
              <a:t>Poverty, inequality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en-US" sz="2400" kern="0" dirty="0">
                <a:solidFill>
                  <a:srgbClr val="000000"/>
                </a:solidFill>
                <a:ea typeface="ＭＳ Ｐゴシック"/>
              </a:rPr>
              <a:t>Labor standards, child &amp; women labor, environment</a:t>
            </a:r>
          </a:p>
          <a:p>
            <a:pPr marL="342802" indent="-342802">
              <a:lnSpc>
                <a:spcPct val="80000"/>
              </a:lnSpc>
              <a:buClr>
                <a:srgbClr val="B2B2B2"/>
              </a:buClr>
              <a:buSzPct val="90000"/>
              <a:buNone/>
            </a:pPr>
            <a:endParaRPr lang="en-US" sz="2000" kern="0" dirty="0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78703726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2"/>
            <a:ext cx="8229600" cy="1143000"/>
          </a:xfrm>
        </p:spPr>
        <p:txBody>
          <a:bodyPr/>
          <a:lstStyle/>
          <a:p>
            <a:pPr algn="ctr"/>
            <a:r>
              <a:rPr lang="en-US" sz="3600" dirty="0">
                <a:latin typeface="Calibri" charset="0"/>
              </a:rPr>
              <a:t>Outline</a:t>
            </a: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787078" y="1159276"/>
            <a:ext cx="8113854" cy="4920208"/>
          </a:xfrm>
        </p:spPr>
        <p:txBody>
          <a:bodyPr>
            <a:noAutofit/>
          </a:bodyPr>
          <a:lstStyle/>
          <a:p>
            <a:pPr marL="1588" lvl="1" indent="0">
              <a:buNone/>
              <a:tabLst>
                <a:tab pos="0" algn="l"/>
              </a:tabLst>
            </a:pPr>
            <a:endParaRPr lang="en-US" sz="2800" b="1" dirty="0">
              <a:latin typeface="Calibri" charset="0"/>
              <a:cs typeface="ＭＳ Ｐゴシック" charset="0"/>
            </a:endParaRPr>
          </a:p>
          <a:p>
            <a:r>
              <a:rPr lang="en-US" sz="3200" dirty="0">
                <a:latin typeface="Calibri" charset="0"/>
              </a:rPr>
              <a:t>Effects of globalization: </a:t>
            </a:r>
          </a:p>
          <a:p>
            <a:pPr lvl="1"/>
            <a:r>
              <a:rPr lang="en-US" sz="2800" dirty="0">
                <a:latin typeface="Calibri" charset="0"/>
              </a:rPr>
              <a:t>Open economies grow faster</a:t>
            </a:r>
          </a:p>
          <a:p>
            <a:pPr lvl="1"/>
            <a:r>
              <a:rPr lang="en-US" sz="2800" dirty="0" err="1">
                <a:latin typeface="Calibri" charset="0"/>
                <a:cs typeface="ＭＳ Ｐゴシック" charset="0"/>
              </a:rPr>
              <a:t>Redistributional</a:t>
            </a:r>
            <a:r>
              <a:rPr lang="en-US" sz="2800" dirty="0">
                <a:latin typeface="Calibri" charset="0"/>
                <a:cs typeface="ＭＳ Ｐゴシック" charset="0"/>
              </a:rPr>
              <a:t> effects of globalization</a:t>
            </a:r>
          </a:p>
          <a:p>
            <a:pPr lvl="2"/>
            <a:r>
              <a:rPr lang="en-US" sz="2400" dirty="0">
                <a:latin typeface="Calibri" charset="0"/>
                <a:cs typeface="ＭＳ Ｐゴシック" charset="0"/>
              </a:rPr>
              <a:t>Inter-country: Decrease of Global poverty &amp; inequality</a:t>
            </a:r>
          </a:p>
          <a:p>
            <a:pPr lvl="2"/>
            <a:r>
              <a:rPr lang="en-US" sz="2400" dirty="0">
                <a:latin typeface="Calibri" charset="0"/>
                <a:cs typeface="ＭＳ Ｐゴシック" charset="0"/>
              </a:rPr>
              <a:t>Intra-country: Increase of intra-country inequality</a:t>
            </a:r>
          </a:p>
          <a:p>
            <a:pPr lvl="2"/>
            <a:r>
              <a:rPr lang="en-US" sz="2400" dirty="0">
                <a:latin typeface="Calibri" charset="0"/>
                <a:cs typeface="ＭＳ Ｐゴシック" charset="0"/>
              </a:rPr>
              <a:t>Labor market polarization</a:t>
            </a:r>
          </a:p>
          <a:p>
            <a:pPr lvl="1"/>
            <a:r>
              <a:rPr lang="en-US" sz="2800" dirty="0">
                <a:latin typeface="Calibri" charset="0"/>
                <a:cs typeface="ＭＳ Ｐゴシック" charset="0"/>
              </a:rPr>
              <a:t>Stability sacrificed?</a:t>
            </a:r>
          </a:p>
          <a:p>
            <a:pPr lvl="1"/>
            <a:r>
              <a:rPr lang="en-US" sz="2800" dirty="0">
                <a:latin typeface="Calibri" charset="0"/>
                <a:cs typeface="ＭＳ Ｐゴシック" charset="0"/>
              </a:rPr>
              <a:t>Shift in global power</a:t>
            </a:r>
          </a:p>
          <a:p>
            <a:pPr lvl="1"/>
            <a:endParaRPr lang="en-US" sz="2800" dirty="0">
              <a:latin typeface="Calibri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94989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900" y="2374900"/>
            <a:ext cx="8229600" cy="2057400"/>
          </a:xfrm>
        </p:spPr>
        <p:txBody>
          <a:bodyPr>
            <a:normAutofit/>
          </a:bodyPr>
          <a:lstStyle/>
          <a:p>
            <a:r>
              <a:rPr lang="en-US" sz="4000" dirty="0"/>
              <a:t>Openness &amp; growth</a:t>
            </a:r>
          </a:p>
        </p:txBody>
      </p:sp>
    </p:spTree>
    <p:extLst>
      <p:ext uri="{BB962C8B-B14F-4D97-AF65-F5344CB8AC3E}">
        <p14:creationId xmlns:p14="http://schemas.microsoft.com/office/powerpoint/2010/main" val="27068894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8" y="332658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Open economies grow faster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1093094" y="5850350"/>
            <a:ext cx="7488832" cy="648072"/>
          </a:xfrm>
        </p:spPr>
        <p:txBody>
          <a:bodyPr>
            <a:noAutofit/>
          </a:bodyPr>
          <a:lstStyle/>
          <a:p>
            <a:pPr marL="342802" indent="-342802">
              <a:buFont typeface="Arial"/>
              <a:buChar char="•"/>
            </a:pPr>
            <a:r>
              <a:rPr lang="en-US" sz="2000" b="1" dirty="0">
                <a:latin typeface="Calibri"/>
                <a:cs typeface="Calibri"/>
              </a:rPr>
              <a:t>Average growth rate in open econ. bigger by 3.3 </a:t>
            </a:r>
            <a:r>
              <a:rPr lang="en-US" sz="2000" b="1" dirty="0" err="1">
                <a:latin typeface="Calibri"/>
                <a:cs typeface="Calibri"/>
              </a:rPr>
              <a:t>ppt</a:t>
            </a:r>
            <a:endParaRPr lang="en-US" sz="2000" b="1" dirty="0">
              <a:latin typeface="Calibri"/>
              <a:cs typeface="Calibri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5576" y="6453336"/>
            <a:ext cx="2016224" cy="216024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dirty="0">
                <a:latin typeface="Calibri"/>
                <a:cs typeface="Calibri"/>
              </a:rPr>
              <a:t>Source: </a:t>
            </a:r>
            <a:r>
              <a:rPr lang="en-US" sz="1200" i="1" dirty="0">
                <a:latin typeface="Calibri"/>
                <a:cs typeface="Calibri"/>
              </a:rPr>
              <a:t>UNIDO</a:t>
            </a:r>
            <a:endParaRPr lang="en-US" sz="12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95" y="1132055"/>
            <a:ext cx="7596336" cy="4643365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291566" y="2633464"/>
            <a:ext cx="1010934" cy="401836"/>
          </a:xfrm>
          <a:prstGeom prst="rect">
            <a:avLst/>
          </a:prstGeom>
          <a:noFill/>
          <a:ln w="19050">
            <a:solidFill>
              <a:srgbClr val="9B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4475466" y="4005064"/>
            <a:ext cx="1010934" cy="401836"/>
          </a:xfrm>
          <a:prstGeom prst="rect">
            <a:avLst/>
          </a:prstGeom>
          <a:noFill/>
          <a:ln w="19050">
            <a:solidFill>
              <a:srgbClr val="9B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300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8" y="260648"/>
            <a:ext cx="7920880" cy="68654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Fastest growing open economies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958900" y="5863050"/>
            <a:ext cx="7488832" cy="648072"/>
          </a:xfrm>
        </p:spPr>
        <p:txBody>
          <a:bodyPr>
            <a:noAutofit/>
          </a:bodyPr>
          <a:lstStyle/>
          <a:p>
            <a:pPr marL="342802" indent="-342802">
              <a:buFont typeface="Arial"/>
              <a:buChar char="•"/>
            </a:pPr>
            <a:r>
              <a:rPr lang="en-US" sz="2000" b="1" dirty="0">
                <a:latin typeface="Calibri"/>
                <a:cs typeface="Calibri"/>
              </a:rPr>
              <a:t>Asian countries on top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5576" y="6453336"/>
            <a:ext cx="2016224" cy="216024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dirty="0">
                <a:latin typeface="Calibri"/>
                <a:cs typeface="Calibri"/>
              </a:rPr>
              <a:t>Source: </a:t>
            </a:r>
            <a:r>
              <a:rPr lang="en-US" sz="1200" i="1" dirty="0">
                <a:latin typeface="Calibri"/>
                <a:cs typeface="Calibri"/>
              </a:rPr>
              <a:t>UNIDO</a:t>
            </a:r>
            <a:endParaRPr lang="en-US" sz="12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04" y="1269447"/>
            <a:ext cx="7524328" cy="459934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879600" y="2184402"/>
            <a:ext cx="5549900" cy="2514600"/>
          </a:xfrm>
          <a:prstGeom prst="straightConnector1">
            <a:avLst/>
          </a:prstGeom>
          <a:ln w="9525" cmpd="sng">
            <a:solidFill>
              <a:srgbClr val="99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lipse 10"/>
          <p:cNvSpPr>
            <a:spLocks noChangeArrowheads="1"/>
          </p:cNvSpPr>
          <p:nvPr/>
        </p:nvSpPr>
        <p:spPr bwMode="auto">
          <a:xfrm>
            <a:off x="1689100" y="1854200"/>
            <a:ext cx="2438400" cy="1803400"/>
          </a:xfrm>
          <a:prstGeom prst="ellipse">
            <a:avLst/>
          </a:prstGeom>
          <a:noFill/>
          <a:ln w="19050">
            <a:solidFill>
              <a:srgbClr val="99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GB" sz="3200" dirty="0">
              <a:solidFill>
                <a:srgbClr val="A50021"/>
              </a:solidFill>
              <a:latin typeface="Calibri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9706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900" y="2374900"/>
            <a:ext cx="8229600" cy="2057400"/>
          </a:xfrm>
        </p:spPr>
        <p:txBody>
          <a:bodyPr>
            <a:normAutofit/>
          </a:bodyPr>
          <a:lstStyle/>
          <a:p>
            <a:r>
              <a:rPr lang="en-US" sz="4000" dirty="0"/>
              <a:t>However,</a:t>
            </a:r>
            <a:br>
              <a:rPr lang="en-US" sz="4000" dirty="0"/>
            </a:br>
            <a:r>
              <a:rPr lang="en-US" sz="4000" dirty="0">
                <a:latin typeface="Calibri" charset="0"/>
              </a:rPr>
              <a:t>“What you produce/export matters”</a:t>
            </a:r>
            <a:br>
              <a:rPr lang="sl-SI" sz="4000" dirty="0">
                <a:latin typeface="Calibri" charset="0"/>
              </a:rPr>
            </a:br>
            <a:r>
              <a:rPr lang="sl-SI" sz="2800" dirty="0">
                <a:latin typeface="Calibri" charset="0"/>
              </a:rPr>
              <a:t>(Hausmann, Hwang &amp; Rodrik, 2005)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0351189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4922" t="-1417" r="-6491" b="708"/>
          <a:stretch/>
        </p:blipFill>
        <p:spPr>
          <a:xfrm>
            <a:off x="468313" y="404813"/>
            <a:ext cx="8478131" cy="6015743"/>
          </a:xfrm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0A9DC05-F321-9C40-B8B3-CCB22A481DFB}" type="slidenum">
              <a:rPr lang="sl-SI" sz="1200">
                <a:solidFill>
                  <a:srgbClr val="898989"/>
                </a:solidFill>
              </a:rPr>
              <a:pPr eaLnBrk="1" hangingPunct="1"/>
              <a:t>8</a:t>
            </a:fld>
            <a:endParaRPr lang="sl-SI" sz="1200">
              <a:solidFill>
                <a:srgbClr val="898989"/>
              </a:solidFill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55576" y="1844824"/>
            <a:ext cx="108012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/>
              </a:rPr>
              <a:t>Income content of exports</a:t>
            </a:r>
          </a:p>
        </p:txBody>
      </p:sp>
      <p:cxnSp>
        <p:nvCxnSpPr>
          <p:cNvPr id="6" name="AutoShape 11"/>
          <p:cNvCxnSpPr>
            <a:cxnSpLocks noChangeShapeType="1"/>
          </p:cNvCxnSpPr>
          <p:nvPr/>
        </p:nvCxnSpPr>
        <p:spPr bwMode="auto">
          <a:xfrm flipV="1">
            <a:off x="2339752" y="1556792"/>
            <a:ext cx="4968552" cy="2664296"/>
          </a:xfrm>
          <a:prstGeom prst="straightConnector1">
            <a:avLst/>
          </a:prstGeom>
          <a:noFill/>
          <a:ln w="9525">
            <a:solidFill>
              <a:srgbClr val="FF00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475656" y="476672"/>
            <a:ext cx="5976664" cy="576064"/>
          </a:xfrm>
          <a:prstGeom prst="rect">
            <a:avLst/>
          </a:prstGeom>
          <a:solidFill>
            <a:schemeClr val="accent1">
              <a:lumMod val="20000"/>
              <a:lumOff val="80000"/>
              <a:alpha val="27000"/>
            </a:schemeClr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216624" y="4982268"/>
            <a:ext cx="2235696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/>
              </a:rPr>
              <a:t>GDP per capita</a:t>
            </a:r>
          </a:p>
        </p:txBody>
      </p:sp>
    </p:spTree>
    <p:extLst>
      <p:ext uri="{BB962C8B-B14F-4D97-AF65-F5344CB8AC3E}">
        <p14:creationId xmlns:p14="http://schemas.microsoft.com/office/powerpoint/2010/main" val="27054565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75" t="-1028" r="-343" b="-869"/>
          <a:stretch/>
        </p:blipFill>
        <p:spPr>
          <a:xfrm>
            <a:off x="827584" y="116632"/>
            <a:ext cx="7691169" cy="5820220"/>
          </a:xfrm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0A9DC05-F321-9C40-B8B3-CCB22A481DFB}" type="slidenum">
              <a:rPr lang="sl-SI" sz="1200">
                <a:solidFill>
                  <a:srgbClr val="898989"/>
                </a:solidFill>
              </a:rPr>
              <a:pPr eaLnBrk="1" hangingPunct="1"/>
              <a:t>9</a:t>
            </a:fld>
            <a:endParaRPr lang="sl-SI" sz="1200">
              <a:solidFill>
                <a:srgbClr val="898989"/>
              </a:solidFill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67544" y="5877272"/>
            <a:ext cx="8229600" cy="72008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06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Income content of exports is </a:t>
            </a:r>
            <a:r>
              <a:rPr lang="en-US" sz="2000" u="sng" dirty="0"/>
              <a:t>low and decreasing in Latin America</a:t>
            </a:r>
            <a:r>
              <a:rPr lang="en-US" sz="2000" dirty="0"/>
              <a:t>,</a:t>
            </a:r>
          </a:p>
          <a:p>
            <a:pPr lvl="1"/>
            <a:r>
              <a:rPr lang="en-US" sz="2000" dirty="0"/>
              <a:t>But </a:t>
            </a:r>
            <a:r>
              <a:rPr lang="en-US" sz="2000" u="sng" dirty="0"/>
              <a:t>high and stable or increasing in East Asia</a:t>
            </a:r>
          </a:p>
        </p:txBody>
      </p:sp>
      <p:cxnSp>
        <p:nvCxnSpPr>
          <p:cNvPr id="5" name="AutoShape 11"/>
          <p:cNvCxnSpPr>
            <a:cxnSpLocks noChangeShapeType="1"/>
          </p:cNvCxnSpPr>
          <p:nvPr/>
        </p:nvCxnSpPr>
        <p:spPr bwMode="auto">
          <a:xfrm>
            <a:off x="2051720" y="2852936"/>
            <a:ext cx="5184576" cy="504056"/>
          </a:xfrm>
          <a:prstGeom prst="straightConnector1">
            <a:avLst/>
          </a:prstGeom>
          <a:noFill/>
          <a:ln w="38100" cmpd="sng">
            <a:solidFill>
              <a:srgbClr val="0000FF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" name="AutoShape 11"/>
          <p:cNvCxnSpPr>
            <a:cxnSpLocks noChangeShapeType="1"/>
          </p:cNvCxnSpPr>
          <p:nvPr/>
        </p:nvCxnSpPr>
        <p:spPr bwMode="auto">
          <a:xfrm flipV="1">
            <a:off x="2051720" y="2348880"/>
            <a:ext cx="4896544" cy="216024"/>
          </a:xfrm>
          <a:prstGeom prst="straightConnector1">
            <a:avLst/>
          </a:prstGeom>
          <a:noFill/>
          <a:ln w="38100" cmpd="sng">
            <a:solidFill>
              <a:srgbClr val="FF00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6950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0A9DC05-F321-9C40-B8B3-CCB22A481DFB}" type="slidenum">
              <a:rPr lang="sl-SI" sz="1200">
                <a:solidFill>
                  <a:srgbClr val="898989"/>
                </a:solidFill>
              </a:rPr>
              <a:pPr eaLnBrk="1" hangingPunct="1"/>
              <a:t>10</a:t>
            </a:fld>
            <a:endParaRPr lang="sl-SI" sz="1200">
              <a:solidFill>
                <a:srgbClr val="898989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04664"/>
            <a:ext cx="7921331" cy="6279104"/>
          </a:xfrm>
          <a:prstGeom prst="rect">
            <a:avLst/>
          </a:prstGeom>
        </p:spPr>
      </p:pic>
      <p:cxnSp>
        <p:nvCxnSpPr>
          <p:cNvPr id="5" name="AutoShape 11"/>
          <p:cNvCxnSpPr>
            <a:cxnSpLocks noChangeShapeType="1"/>
          </p:cNvCxnSpPr>
          <p:nvPr/>
        </p:nvCxnSpPr>
        <p:spPr bwMode="auto">
          <a:xfrm>
            <a:off x="2195736" y="5013176"/>
            <a:ext cx="5400600" cy="0"/>
          </a:xfrm>
          <a:prstGeom prst="straightConnector1">
            <a:avLst/>
          </a:prstGeom>
          <a:noFill/>
          <a:ln w="12700" cmpd="sng">
            <a:solidFill>
              <a:srgbClr val="0000FF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11"/>
          <p:cNvCxnSpPr>
            <a:cxnSpLocks noChangeShapeType="1"/>
          </p:cNvCxnSpPr>
          <p:nvPr/>
        </p:nvCxnSpPr>
        <p:spPr bwMode="auto">
          <a:xfrm flipV="1">
            <a:off x="2195736" y="1412776"/>
            <a:ext cx="0" cy="3600400"/>
          </a:xfrm>
          <a:prstGeom prst="straightConnector1">
            <a:avLst/>
          </a:prstGeom>
          <a:noFill/>
          <a:ln w="12700" cmpd="sng">
            <a:solidFill>
              <a:srgbClr val="FF00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2492896"/>
            <a:ext cx="1080120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/>
              </a:rPr>
              <a:t>Growth rate of </a:t>
            </a:r>
            <a:r>
              <a:rPr lang="en-GB" sz="1600" dirty="0" err="1">
                <a:solidFill>
                  <a:schemeClr val="tx2"/>
                </a:solidFill>
                <a:latin typeface="Calibri"/>
              </a:rPr>
              <a:t>GDPpc</a:t>
            </a:r>
            <a:r>
              <a:rPr lang="en-GB" sz="1600" dirty="0">
                <a:solidFill>
                  <a:schemeClr val="tx2"/>
                </a:solidFill>
                <a:latin typeface="Calibri"/>
              </a:rPr>
              <a:t> 1992-2003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827584" y="332656"/>
            <a:ext cx="7560840" cy="504056"/>
          </a:xfrm>
          <a:prstGeom prst="rect">
            <a:avLst/>
          </a:prstGeom>
          <a:solidFill>
            <a:schemeClr val="accent1">
              <a:lumMod val="20000"/>
              <a:lumOff val="80000"/>
              <a:alpha val="27000"/>
            </a:schemeClr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GB" sz="1600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627784" y="5589240"/>
            <a:ext cx="424847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/>
              </a:rPr>
              <a:t>Initial level of income content of exports</a:t>
            </a:r>
          </a:p>
        </p:txBody>
      </p:sp>
    </p:spTree>
    <p:extLst>
      <p:ext uri="{BB962C8B-B14F-4D97-AF65-F5344CB8AC3E}">
        <p14:creationId xmlns:p14="http://schemas.microsoft.com/office/powerpoint/2010/main" val="29168072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900" y="2374900"/>
            <a:ext cx="8229600" cy="2057400"/>
          </a:xfrm>
        </p:spPr>
        <p:txBody>
          <a:bodyPr>
            <a:normAutofit/>
          </a:bodyPr>
          <a:lstStyle/>
          <a:p>
            <a:r>
              <a:rPr lang="en-US" sz="4000" dirty="0"/>
              <a:t>Benefits of globalization</a:t>
            </a:r>
          </a:p>
        </p:txBody>
      </p:sp>
    </p:spTree>
    <p:extLst>
      <p:ext uri="{BB962C8B-B14F-4D97-AF65-F5344CB8AC3E}">
        <p14:creationId xmlns:p14="http://schemas.microsoft.com/office/powerpoint/2010/main" val="168921682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139701"/>
            <a:ext cx="8229600" cy="841028"/>
          </a:xfrm>
        </p:spPr>
        <p:txBody>
          <a:bodyPr/>
          <a:lstStyle/>
          <a:p>
            <a:pPr algn="ctr"/>
            <a:r>
              <a:rPr lang="en-US" sz="3600" dirty="0">
                <a:latin typeface="Calibri" charset="0"/>
              </a:rPr>
              <a:t>Benefits of globalization</a:t>
            </a: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69168" y="1340768"/>
            <a:ext cx="7787208" cy="4920208"/>
          </a:xfrm>
        </p:spPr>
        <p:txBody>
          <a:bodyPr>
            <a:noAutofit/>
          </a:bodyPr>
          <a:lstStyle/>
          <a:p>
            <a:r>
              <a:rPr lang="en-US" dirty="0">
                <a:latin typeface="Calibri" charset="0"/>
              </a:rPr>
              <a:t>Increased choice, lower prices </a:t>
            </a:r>
          </a:p>
          <a:p>
            <a:r>
              <a:rPr lang="en-US" dirty="0">
                <a:latin typeface="Calibri" charset="0"/>
              </a:rPr>
              <a:t>Greater potential for growth </a:t>
            </a:r>
          </a:p>
          <a:p>
            <a:r>
              <a:rPr lang="en-US" dirty="0">
                <a:latin typeface="Calibri" charset="0"/>
              </a:rPr>
              <a:t>Increase international economies of scale </a:t>
            </a:r>
          </a:p>
          <a:p>
            <a:r>
              <a:rPr lang="en-US" dirty="0">
                <a:latin typeface="Calibri" charset="0"/>
              </a:rPr>
              <a:t>Greater employment opportunities </a:t>
            </a:r>
          </a:p>
          <a:p>
            <a:r>
              <a:rPr lang="en-US" dirty="0">
                <a:latin typeface="Calibri" charset="0"/>
              </a:rPr>
              <a:t>Led to massive increases in wealth for many countries</a:t>
            </a:r>
          </a:p>
          <a:p>
            <a:r>
              <a:rPr lang="en-US" dirty="0">
                <a:latin typeface="Calibri" charset="0"/>
              </a:rPr>
              <a:t>World </a:t>
            </a:r>
            <a:r>
              <a:rPr lang="en-US" u="sng" dirty="0">
                <a:latin typeface="Calibri" charset="0"/>
              </a:rPr>
              <a:t>poverty</a:t>
            </a:r>
            <a:r>
              <a:rPr lang="en-US" dirty="0">
                <a:latin typeface="Calibri" charset="0"/>
              </a:rPr>
              <a:t> decreased </a:t>
            </a:r>
          </a:p>
          <a:p>
            <a:r>
              <a:rPr lang="en-US" dirty="0">
                <a:latin typeface="Calibri" charset="0"/>
              </a:rPr>
              <a:t>World </a:t>
            </a:r>
            <a:r>
              <a:rPr lang="en-US" u="sng" dirty="0">
                <a:latin typeface="Calibri" charset="0"/>
              </a:rPr>
              <a:t>inequality</a:t>
            </a:r>
            <a:r>
              <a:rPr lang="en-US" dirty="0">
                <a:latin typeface="Calibri" charset="0"/>
              </a:rPr>
              <a:t> decreased</a:t>
            </a:r>
          </a:p>
          <a:p>
            <a:pPr lvl="1"/>
            <a:r>
              <a:rPr lang="en-US" dirty="0">
                <a:latin typeface="Calibri" charset="0"/>
                <a:cs typeface="ＭＳ Ｐゴシック" charset="0"/>
              </a:rPr>
              <a:t>Globally; what about within-countries inequality?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1865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80728"/>
          </a:xfrm>
        </p:spPr>
        <p:txBody>
          <a:bodyPr/>
          <a:lstStyle/>
          <a:p>
            <a:pPr algn="ctr"/>
            <a:r>
              <a:rPr lang="en-US" sz="3600" dirty="0">
                <a:latin typeface="Calibri" charset="0"/>
              </a:rPr>
              <a:t>World </a:t>
            </a:r>
            <a:r>
              <a:rPr lang="en-US" sz="3600" u="sng" dirty="0">
                <a:solidFill>
                  <a:srgbClr val="800000"/>
                </a:solidFill>
                <a:latin typeface="Calibri" charset="0"/>
              </a:rPr>
              <a:t>poverty</a:t>
            </a:r>
            <a:r>
              <a:rPr lang="en-US" sz="3600" dirty="0">
                <a:latin typeface="Calibri" charset="0"/>
              </a:rPr>
              <a:t> decreased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1400"/>
            <a:ext cx="9144000" cy="4771176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127776" y="6641976"/>
            <a:ext cx="2016224" cy="216024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b="1" i="1" dirty="0">
                <a:latin typeface="Calibri"/>
                <a:cs typeface="Calibri"/>
              </a:rPr>
              <a:t>Source</a:t>
            </a:r>
            <a:r>
              <a:rPr lang="en-US" sz="1200" b="1" dirty="0">
                <a:latin typeface="Calibri"/>
                <a:cs typeface="Calibri"/>
              </a:rPr>
              <a:t>: </a:t>
            </a:r>
            <a:r>
              <a:rPr lang="en-US" sz="1100" b="1" dirty="0" err="1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Worldbank</a:t>
            </a:r>
            <a:r>
              <a:rPr lang="en-US" sz="1100" b="1" dirty="0">
                <a:solidFill>
                  <a:srgbClr val="000000"/>
                </a:solidFill>
                <a:latin typeface="Calibri"/>
                <a:ea typeface="Lucida Grande"/>
                <a:cs typeface="Calibri"/>
              </a:rPr>
              <a:t>/Poverty gap</a:t>
            </a:r>
            <a:r>
              <a:rPr lang="en-US" sz="1200" b="1" dirty="0">
                <a:latin typeface="Calibri"/>
                <a:cs typeface="Calibri"/>
              </a:rPr>
              <a:t>.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339752" y="3284984"/>
            <a:ext cx="1296144" cy="304800"/>
          </a:xfrm>
          <a:prstGeom prst="rect">
            <a:avLst/>
          </a:prstGeom>
          <a:noFill/>
          <a:ln w="19050">
            <a:solidFill>
              <a:srgbClr val="9B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7847858" y="3284984"/>
            <a:ext cx="1296144" cy="304800"/>
          </a:xfrm>
          <a:prstGeom prst="rect">
            <a:avLst/>
          </a:prstGeom>
          <a:noFill/>
          <a:ln w="19050">
            <a:solidFill>
              <a:srgbClr val="9B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339754" y="5507776"/>
            <a:ext cx="648072" cy="304800"/>
          </a:xfrm>
          <a:prstGeom prst="rect">
            <a:avLst/>
          </a:prstGeom>
          <a:noFill/>
          <a:ln w="19050">
            <a:solidFill>
              <a:srgbClr val="9B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532516" y="5507776"/>
            <a:ext cx="648072" cy="304800"/>
          </a:xfrm>
          <a:prstGeom prst="rect">
            <a:avLst/>
          </a:prstGeom>
          <a:noFill/>
          <a:ln w="19050">
            <a:solidFill>
              <a:srgbClr val="9B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303766" y="4005064"/>
            <a:ext cx="684058" cy="432048"/>
          </a:xfrm>
          <a:prstGeom prst="rect">
            <a:avLst/>
          </a:prstGeom>
          <a:noFill/>
          <a:ln w="19050">
            <a:solidFill>
              <a:srgbClr val="9B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8459944" y="4022578"/>
            <a:ext cx="684058" cy="432048"/>
          </a:xfrm>
          <a:prstGeom prst="rect">
            <a:avLst/>
          </a:prstGeom>
          <a:noFill/>
          <a:ln w="19050">
            <a:solidFill>
              <a:srgbClr val="9B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1231900" y="5873248"/>
            <a:ext cx="6615958" cy="954107"/>
          </a:xfrm>
          <a:prstGeom prst="rect">
            <a:avLst/>
          </a:prstGeom>
          <a:solidFill>
            <a:schemeClr val="accent1">
              <a:alpha val="59999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177800" indent="-177800" eaLnBrk="1" hangingPunct="1">
              <a:spcBef>
                <a:spcPct val="50000"/>
              </a:spcBef>
              <a:buFont typeface="Arial"/>
              <a:buChar char="•"/>
            </a:pPr>
            <a:r>
              <a:rPr lang="en-GB" sz="1400" dirty="0">
                <a:solidFill>
                  <a:schemeClr val="tx2"/>
                </a:solidFill>
              </a:rPr>
              <a:t>% of people living in poverty decreased from 42% to 14%</a:t>
            </a:r>
          </a:p>
          <a:p>
            <a:pPr marL="177800" indent="-177800" eaLnBrk="1" hangingPunct="1">
              <a:spcBef>
                <a:spcPct val="50000"/>
              </a:spcBef>
              <a:buFont typeface="Arial"/>
              <a:buChar char="•"/>
            </a:pPr>
            <a:r>
              <a:rPr lang="en-GB" sz="1400" dirty="0">
                <a:solidFill>
                  <a:schemeClr val="tx2"/>
                </a:solidFill>
              </a:rPr>
              <a:t># of people living in poverty decreased from 1.5 </a:t>
            </a:r>
            <a:r>
              <a:rPr lang="en-GB" sz="1400" dirty="0" err="1">
                <a:solidFill>
                  <a:schemeClr val="tx2"/>
                </a:solidFill>
              </a:rPr>
              <a:t>bn</a:t>
            </a:r>
            <a:r>
              <a:rPr lang="en-GB" sz="1400" dirty="0">
                <a:solidFill>
                  <a:schemeClr val="tx2"/>
                </a:solidFill>
              </a:rPr>
              <a:t> to 800 </a:t>
            </a:r>
            <a:r>
              <a:rPr lang="en-GB" sz="1400" dirty="0" err="1">
                <a:solidFill>
                  <a:schemeClr val="tx2"/>
                </a:solidFill>
              </a:rPr>
              <a:t>mn</a:t>
            </a:r>
            <a:endParaRPr lang="en-GB" sz="1400" dirty="0">
              <a:solidFill>
                <a:schemeClr val="tx2"/>
              </a:solidFill>
            </a:endParaRPr>
          </a:p>
          <a:p>
            <a:pPr marL="177800" indent="-177800" eaLnBrk="1" hangingPunct="1">
              <a:spcBef>
                <a:spcPct val="50000"/>
              </a:spcBef>
              <a:buFont typeface="Arial"/>
              <a:buChar char="•"/>
            </a:pPr>
            <a:r>
              <a:rPr lang="en-GB" sz="1400" dirty="0">
                <a:solidFill>
                  <a:schemeClr val="tx2"/>
                </a:solidFill>
              </a:rPr>
              <a:t>However, mainly effect of China; Poverty increased in Sub-Saharan Africa </a:t>
            </a:r>
          </a:p>
        </p:txBody>
      </p:sp>
    </p:spTree>
    <p:extLst>
      <p:ext uri="{BB962C8B-B14F-4D97-AF65-F5344CB8AC3E}">
        <p14:creationId xmlns:p14="http://schemas.microsoft.com/office/powerpoint/2010/main" val="40783767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114300"/>
            <a:ext cx="8229600" cy="11176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New 2015 WB estimates</a:t>
            </a:r>
            <a:b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dirty="0">
                <a:latin typeface="Calibri" charset="0"/>
              </a:rPr>
              <a:t>… poverty line at $1.90 a day</a:t>
            </a:r>
            <a:endParaRPr lang="en-US" sz="3600" dirty="0">
              <a:latin typeface="Calibri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661076" y="6559636"/>
            <a:ext cx="2482924" cy="298364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b="1" i="1" dirty="0">
                <a:latin typeface="Calibri"/>
                <a:cs typeface="Calibri"/>
              </a:rPr>
              <a:t>Source</a:t>
            </a:r>
            <a:r>
              <a:rPr lang="en-US" sz="1200" b="1" dirty="0">
                <a:latin typeface="Calibri"/>
                <a:cs typeface="Calibri"/>
              </a:rPr>
              <a:t>: </a:t>
            </a:r>
            <a:r>
              <a:rPr lang="en-US" sz="1200" b="1" dirty="0">
                <a:cs typeface="Calibri"/>
                <a:hlinkClick r:id="rId2"/>
              </a:rPr>
              <a:t>Francisco Ferreira, World Bank </a:t>
            </a:r>
            <a:r>
              <a:rPr lang="en-US" sz="1200" b="1" dirty="0">
                <a:latin typeface="Calibri"/>
                <a:cs typeface="Calibri"/>
                <a:hlinkClick r:id="rId2"/>
              </a:rPr>
              <a:t>(2015)</a:t>
            </a:r>
            <a:endParaRPr lang="en-US" sz="1200" b="1" dirty="0">
              <a:latin typeface="Calibri"/>
              <a:cs typeface="Calibri"/>
            </a:endParaRPr>
          </a:p>
        </p:txBody>
      </p:sp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1320800" y="6265158"/>
            <a:ext cx="6210300" cy="630942"/>
          </a:xfrm>
          <a:prstGeom prst="rect">
            <a:avLst/>
          </a:prstGeom>
          <a:solidFill>
            <a:schemeClr val="accent1">
              <a:alpha val="59999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177800" indent="-177800" eaLnBrk="1" hangingPunct="1">
              <a:spcBef>
                <a:spcPct val="50000"/>
              </a:spcBef>
              <a:buFont typeface="Arial"/>
              <a:buChar char="•"/>
            </a:pPr>
            <a:r>
              <a:rPr lang="en-GB" sz="1400" dirty="0">
                <a:solidFill>
                  <a:schemeClr val="tx2"/>
                </a:solidFill>
              </a:rPr>
              <a:t>Between 1990 and 2013 absolute poverty decreased by 1.1 </a:t>
            </a:r>
            <a:r>
              <a:rPr lang="en-GB" sz="1400" dirty="0" err="1">
                <a:solidFill>
                  <a:schemeClr val="tx2"/>
                </a:solidFill>
              </a:rPr>
              <a:t>bn</a:t>
            </a:r>
            <a:r>
              <a:rPr lang="en-GB" sz="1400" dirty="0">
                <a:solidFill>
                  <a:schemeClr val="tx2"/>
                </a:solidFill>
              </a:rPr>
              <a:t> people</a:t>
            </a:r>
          </a:p>
          <a:p>
            <a:pPr marL="177800" indent="-177800" eaLnBrk="1" hangingPunct="1">
              <a:spcBef>
                <a:spcPct val="50000"/>
              </a:spcBef>
              <a:buFont typeface="Arial"/>
              <a:buChar char="•"/>
            </a:pPr>
            <a:r>
              <a:rPr lang="en-GB" sz="1400" dirty="0">
                <a:solidFill>
                  <a:schemeClr val="tx2"/>
                </a:solidFill>
              </a:rPr>
              <a:t>Percent of people in absolute poverty down from 35% to 11%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06500"/>
            <a:ext cx="660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16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1"/>
            <a:ext cx="8229600" cy="134076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World </a:t>
            </a:r>
            <a:r>
              <a:rPr lang="en-US" u="sng" dirty="0">
                <a:solidFill>
                  <a:srgbClr val="8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inequality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decreased</a:t>
            </a:r>
            <a:b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400" dirty="0">
                <a:latin typeface="Calibri" charset="0"/>
              </a:rPr>
              <a:t>… but mostly due to China &amp; India</a:t>
            </a:r>
            <a:endParaRPr lang="en-US" sz="3600" dirty="0">
              <a:latin typeface="Calibri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127776" y="6641976"/>
            <a:ext cx="2016224" cy="216024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b="1" i="1" dirty="0">
                <a:latin typeface="Calibri"/>
                <a:cs typeface="Calibri"/>
              </a:rPr>
              <a:t>Source</a:t>
            </a:r>
            <a:r>
              <a:rPr lang="en-US" sz="1200" b="1" dirty="0">
                <a:latin typeface="Calibri"/>
                <a:cs typeface="Calibri"/>
              </a:rPr>
              <a:t>: </a:t>
            </a:r>
            <a:r>
              <a:rPr lang="en-US" sz="1200" b="1" dirty="0" err="1">
                <a:latin typeface="Calibri"/>
                <a:cs typeface="Calibri"/>
              </a:rPr>
              <a:t>Milanovic</a:t>
            </a:r>
            <a:r>
              <a:rPr lang="en-US" sz="1200" b="1" dirty="0">
                <a:latin typeface="Calibri"/>
                <a:cs typeface="Calibri"/>
              </a:rPr>
              <a:t> (2017)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4283968" y="5568400"/>
            <a:ext cx="684058" cy="432048"/>
          </a:xfrm>
          <a:prstGeom prst="rect">
            <a:avLst/>
          </a:prstGeom>
          <a:noFill/>
          <a:ln w="19050">
            <a:solidFill>
              <a:srgbClr val="9B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372200" y="2564904"/>
            <a:ext cx="539552" cy="432048"/>
          </a:xfrm>
          <a:prstGeom prst="rect">
            <a:avLst/>
          </a:prstGeom>
          <a:noFill/>
          <a:ln w="19050">
            <a:solidFill>
              <a:srgbClr val="9B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5814147" y="3645024"/>
            <a:ext cx="684058" cy="432048"/>
          </a:xfrm>
          <a:prstGeom prst="rect">
            <a:avLst/>
          </a:prstGeom>
          <a:noFill/>
          <a:ln w="19050">
            <a:solidFill>
              <a:srgbClr val="9B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156176" y="5628455"/>
            <a:ext cx="864096" cy="360040"/>
          </a:xfrm>
          <a:prstGeom prst="rect">
            <a:avLst/>
          </a:prstGeom>
          <a:noFill/>
          <a:ln w="19050">
            <a:solidFill>
              <a:srgbClr val="9B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2790301" y="5376425"/>
            <a:ext cx="539552" cy="432048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14" tIns="45707" rIns="91414" bIns="45707" anchor="ctr"/>
          <a:lstStyle/>
          <a:p>
            <a:endParaRPr lang="en-GB"/>
          </a:p>
        </p:txBody>
      </p:sp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1320800" y="6392158"/>
            <a:ext cx="6210300" cy="307777"/>
          </a:xfrm>
          <a:prstGeom prst="rect">
            <a:avLst/>
          </a:prstGeom>
          <a:solidFill>
            <a:schemeClr val="accent1">
              <a:alpha val="59999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177800" indent="-177800" eaLnBrk="1" hangingPunct="1">
              <a:spcBef>
                <a:spcPct val="50000"/>
              </a:spcBef>
              <a:buFont typeface="Arial"/>
              <a:buChar char="•"/>
            </a:pPr>
            <a:r>
              <a:rPr lang="en-GB" sz="1400" dirty="0">
                <a:solidFill>
                  <a:schemeClr val="tx2"/>
                </a:solidFill>
              </a:rPr>
              <a:t>After 1998, inequality decreased also due to countries other than China</a:t>
            </a: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2527300" y="1185158"/>
            <a:ext cx="4025900" cy="313442"/>
          </a:xfrm>
          <a:prstGeom prst="rect">
            <a:avLst/>
          </a:prstGeom>
          <a:solidFill>
            <a:schemeClr val="accent1">
              <a:alpha val="59999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400" dirty="0">
                <a:solidFill>
                  <a:schemeClr val="tx2"/>
                </a:solidFill>
              </a:rPr>
              <a:t>Concept 2: population-weighted </a:t>
            </a:r>
            <a:r>
              <a:rPr lang="en-GB" sz="1400" dirty="0" err="1">
                <a:solidFill>
                  <a:schemeClr val="tx2"/>
                </a:solidFill>
              </a:rPr>
              <a:t>Gini</a:t>
            </a:r>
            <a:endParaRPr lang="en-GB" sz="1400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0" y="1581900"/>
            <a:ext cx="6908800" cy="475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85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2" y="2298700"/>
            <a:ext cx="8229600" cy="2057400"/>
          </a:xfrm>
        </p:spPr>
        <p:txBody>
          <a:bodyPr>
            <a:normAutofit/>
          </a:bodyPr>
          <a:lstStyle/>
          <a:p>
            <a:r>
              <a:rPr lang="en-US" sz="4000" dirty="0"/>
              <a:t>Who won and who lost with globalization?</a:t>
            </a:r>
          </a:p>
        </p:txBody>
      </p:sp>
    </p:spTree>
    <p:extLst>
      <p:ext uri="{BB962C8B-B14F-4D97-AF65-F5344CB8AC3E}">
        <p14:creationId xmlns:p14="http://schemas.microsoft.com/office/powerpoint/2010/main" val="1721923373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3102" y="0"/>
            <a:ext cx="5638798" cy="430861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pPr algn="ctr"/>
            <a:r>
              <a:rPr lang="en-US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Elephant curve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2" y="927102"/>
            <a:ext cx="7924960" cy="583537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696200" cy="736600"/>
          </a:xfrm>
        </p:spPr>
        <p:txBody>
          <a:bodyPr>
            <a:normAutofit/>
          </a:bodyPr>
          <a:lstStyle/>
          <a:p>
            <a:r>
              <a:rPr lang="en-US" dirty="0"/>
              <a:t>Distribution of gains from globalization</a:t>
            </a:r>
          </a:p>
        </p:txBody>
      </p:sp>
      <p:sp>
        <p:nvSpPr>
          <p:cNvPr id="6" name="Text Box 35"/>
          <p:cNvSpPr txBox="1">
            <a:spLocks noChangeArrowheads="1"/>
          </p:cNvSpPr>
          <p:nvPr/>
        </p:nvSpPr>
        <p:spPr bwMode="auto">
          <a:xfrm>
            <a:off x="2019300" y="1482923"/>
            <a:ext cx="6210300" cy="307777"/>
          </a:xfrm>
          <a:prstGeom prst="rect">
            <a:avLst/>
          </a:prstGeom>
          <a:solidFill>
            <a:schemeClr val="accent1">
              <a:alpha val="59999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400" dirty="0">
                <a:solidFill>
                  <a:schemeClr val="tx2"/>
                </a:solidFill>
              </a:rPr>
              <a:t>Elephant curve: The most famous figure about globalization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46876" y="6641976"/>
            <a:ext cx="1597124" cy="216024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200" b="1" i="1" dirty="0">
                <a:latin typeface="Calibri"/>
                <a:cs typeface="Calibri"/>
              </a:rPr>
              <a:t>Source</a:t>
            </a:r>
            <a:r>
              <a:rPr lang="en-US" sz="1200" b="1" dirty="0">
                <a:latin typeface="Calibri"/>
                <a:cs typeface="Calibri"/>
              </a:rPr>
              <a:t>: </a:t>
            </a:r>
            <a:r>
              <a:rPr lang="en-US" sz="1200" b="1" dirty="0" err="1">
                <a:latin typeface="Calibri"/>
                <a:cs typeface="Calibri"/>
              </a:rPr>
              <a:t>Milanovic</a:t>
            </a:r>
            <a:r>
              <a:rPr lang="en-US" sz="1200" b="1" dirty="0">
                <a:latin typeface="Calibri"/>
                <a:cs typeface="Calibri"/>
              </a:rPr>
              <a:t> (2012)</a:t>
            </a:r>
          </a:p>
        </p:txBody>
      </p:sp>
    </p:spTree>
    <p:extLst>
      <p:ext uri="{BB962C8B-B14F-4D97-AF65-F5344CB8AC3E}">
        <p14:creationId xmlns:p14="http://schemas.microsoft.com/office/powerpoint/2010/main" val="373954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1000"/>
            <a:ext cx="72771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66966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981871"/>
              </p:ext>
            </p:extLst>
          </p:nvPr>
        </p:nvGraphicFramePr>
        <p:xfrm>
          <a:off x="152401" y="304803"/>
          <a:ext cx="8585200" cy="5918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Box 35"/>
          <p:cNvSpPr txBox="1">
            <a:spLocks noChangeArrowheads="1"/>
          </p:cNvSpPr>
          <p:nvPr/>
        </p:nvSpPr>
        <p:spPr bwMode="auto">
          <a:xfrm>
            <a:off x="1219200" y="6341358"/>
            <a:ext cx="6210300" cy="307777"/>
          </a:xfrm>
          <a:prstGeom prst="rect">
            <a:avLst/>
          </a:prstGeom>
          <a:solidFill>
            <a:schemeClr val="accent1">
              <a:alpha val="59999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177800" indent="-177800" eaLnBrk="1" hangingPunct="1">
              <a:spcBef>
                <a:spcPct val="50000"/>
              </a:spcBef>
              <a:buFont typeface="Arial"/>
              <a:buChar char="•"/>
            </a:pPr>
            <a:r>
              <a:rPr lang="en-GB" sz="1400" dirty="0">
                <a:solidFill>
                  <a:schemeClr val="tx2"/>
                </a:solidFill>
              </a:rPr>
              <a:t>In absolute terms, top-10% account for 68% of total gains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150100" y="1371600"/>
            <a:ext cx="1524000" cy="4470400"/>
          </a:xfrm>
          <a:prstGeom prst="rect">
            <a:avLst/>
          </a:prstGeom>
          <a:noFill/>
          <a:ln w="19050">
            <a:solidFill>
              <a:srgbClr val="99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en-GB" sz="2000" dirty="0">
              <a:solidFill>
                <a:schemeClr val="tx2"/>
              </a:solidFill>
              <a:latin typeface="Calibri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67987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200" cy="1117600"/>
          </a:xfrm>
        </p:spPr>
        <p:txBody>
          <a:bodyPr>
            <a:normAutofit/>
          </a:bodyPr>
          <a:lstStyle/>
          <a:p>
            <a:r>
              <a:rPr lang="en-US" dirty="0"/>
              <a:t>While global inequality down, within country inequality increased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2" y="6581003"/>
            <a:ext cx="2556554" cy="281203"/>
          </a:xfrm>
          <a:prstGeom prst="rect">
            <a:avLst/>
          </a:prstGeom>
          <a:noFill/>
        </p:spPr>
        <p:txBody>
          <a:bodyPr wrap="none" lIns="91414" tIns="45707" rIns="91414" bIns="45707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Dabla</a:t>
            </a:r>
            <a:r>
              <a:rPr lang="en-US" sz="1200" dirty="0"/>
              <a:t>-Norris, et al (2015)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1234244"/>
            <a:ext cx="8749042" cy="562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39093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200" cy="762000"/>
          </a:xfrm>
        </p:spPr>
        <p:txBody>
          <a:bodyPr>
            <a:normAutofit/>
          </a:bodyPr>
          <a:lstStyle/>
          <a:p>
            <a:r>
              <a:rPr lang="en-US" dirty="0"/>
              <a:t>Within country inequality changes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57627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2602" y="6581003"/>
            <a:ext cx="2556554" cy="281203"/>
          </a:xfrm>
          <a:prstGeom prst="rect">
            <a:avLst/>
          </a:prstGeom>
          <a:noFill/>
        </p:spPr>
        <p:txBody>
          <a:bodyPr wrap="none" lIns="91414" tIns="45707" rIns="91414" bIns="45707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Dabla</a:t>
            </a:r>
            <a:r>
              <a:rPr lang="en-US" sz="1200" dirty="0"/>
              <a:t>-Norris, et al (2015)</a:t>
            </a:r>
          </a:p>
        </p:txBody>
      </p:sp>
    </p:spTree>
    <p:extLst>
      <p:ext uri="{BB962C8B-B14F-4D97-AF65-F5344CB8AC3E}">
        <p14:creationId xmlns:p14="http://schemas.microsoft.com/office/powerpoint/2010/main" val="1510047003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Off: Who benefitted from the recovery (US)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1104900"/>
            <a:ext cx="7620000" cy="5537200"/>
          </a:xfrm>
          <a:prstGeom prst="rect">
            <a:avLst/>
          </a:prstGeom>
        </p:spPr>
      </p:pic>
      <p:sp>
        <p:nvSpPr>
          <p:cNvPr id="4" name="Text Box 35"/>
          <p:cNvSpPr txBox="1">
            <a:spLocks noChangeArrowheads="1"/>
          </p:cNvSpPr>
          <p:nvPr/>
        </p:nvSpPr>
        <p:spPr bwMode="auto">
          <a:xfrm>
            <a:off x="5118100" y="4708721"/>
            <a:ext cx="2908300" cy="856060"/>
          </a:xfrm>
          <a:prstGeom prst="rect">
            <a:avLst/>
          </a:prstGeom>
          <a:solidFill>
            <a:schemeClr val="accent1">
              <a:alpha val="59999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 lIns="91414" tIns="45707" rIns="91414" bIns="4570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400" dirty="0">
                <a:solidFill>
                  <a:schemeClr val="tx2"/>
                </a:solidFill>
              </a:rPr>
              <a:t>The rich lost during the crisis (capital assets evaporated)</a:t>
            </a:r>
          </a:p>
          <a:p>
            <a:pPr eaLnBrk="1" hangingPunct="1">
              <a:spcBef>
                <a:spcPct val="50000"/>
              </a:spcBef>
            </a:pPr>
            <a:r>
              <a:rPr lang="en-GB" sz="1400" dirty="0">
                <a:solidFill>
                  <a:schemeClr val="tx2"/>
                </a:solidFill>
              </a:rPr>
              <a:t>…but also the poorest</a:t>
            </a:r>
          </a:p>
        </p:txBody>
      </p:sp>
      <p:sp>
        <p:nvSpPr>
          <p:cNvPr id="5" name="Text Box 35"/>
          <p:cNvSpPr txBox="1">
            <a:spLocks noChangeArrowheads="1"/>
          </p:cNvSpPr>
          <p:nvPr/>
        </p:nvSpPr>
        <p:spPr bwMode="auto">
          <a:xfrm>
            <a:off x="4978400" y="1825822"/>
            <a:ext cx="2908300" cy="528610"/>
          </a:xfrm>
          <a:prstGeom prst="rect">
            <a:avLst/>
          </a:prstGeom>
          <a:solidFill>
            <a:schemeClr val="accent1">
              <a:alpha val="59999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 lIns="91414" tIns="45707" rIns="91414" bIns="4570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400" dirty="0">
                <a:solidFill>
                  <a:schemeClr val="tx2"/>
                </a:solidFill>
              </a:rPr>
              <a:t>The rich benefited after the crisis …but also the poorest</a:t>
            </a:r>
          </a:p>
        </p:txBody>
      </p:sp>
    </p:spTree>
    <p:extLst>
      <p:ext uri="{BB962C8B-B14F-4D97-AF65-F5344CB8AC3E}">
        <p14:creationId xmlns:p14="http://schemas.microsoft.com/office/powerpoint/2010/main" val="778231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26776" y="220724"/>
            <a:ext cx="8229600" cy="841028"/>
          </a:xfrm>
        </p:spPr>
        <p:txBody>
          <a:bodyPr/>
          <a:lstStyle/>
          <a:p>
            <a:pPr algn="ctr"/>
            <a:r>
              <a:rPr lang="en-US" sz="3600" dirty="0">
                <a:latin typeface="Calibri" charset="0"/>
              </a:rPr>
              <a:t>Other benefits (1)</a:t>
            </a: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69168" y="1468090"/>
            <a:ext cx="7787208" cy="4920208"/>
          </a:xfrm>
        </p:spPr>
        <p:txBody>
          <a:bodyPr>
            <a:noAutofit/>
          </a:bodyPr>
          <a:lstStyle/>
          <a:p>
            <a:r>
              <a:rPr lang="en-US" u="sng" dirty="0">
                <a:latin typeface="Calibri" charset="0"/>
              </a:rPr>
              <a:t>Income inequality </a:t>
            </a:r>
            <a:r>
              <a:rPr lang="en-US" dirty="0">
                <a:latin typeface="Calibri" charset="0"/>
              </a:rPr>
              <a:t>for the world as a whole is diminishing</a:t>
            </a:r>
          </a:p>
          <a:p>
            <a:r>
              <a:rPr lang="en-US" u="sng" dirty="0">
                <a:latin typeface="Calibri" charset="0"/>
              </a:rPr>
              <a:t>Infant mortality </a:t>
            </a:r>
            <a:r>
              <a:rPr lang="en-US" dirty="0">
                <a:latin typeface="Calibri" charset="0"/>
              </a:rPr>
              <a:t>has decreased in every developing region of the world </a:t>
            </a:r>
          </a:p>
          <a:p>
            <a:r>
              <a:rPr lang="en-US" u="sng" dirty="0">
                <a:latin typeface="Calibri" charset="0"/>
              </a:rPr>
              <a:t>Life expectancy </a:t>
            </a:r>
            <a:r>
              <a:rPr lang="en-US" dirty="0">
                <a:latin typeface="Calibri" charset="0"/>
              </a:rPr>
              <a:t>has almost doubled in the developing world since World War II </a:t>
            </a:r>
          </a:p>
          <a:p>
            <a:r>
              <a:rPr lang="en-US" dirty="0">
                <a:latin typeface="Calibri" charset="0"/>
              </a:rPr>
              <a:t>Hans </a:t>
            </a:r>
            <a:r>
              <a:rPr lang="en-US" dirty="0" err="1">
                <a:latin typeface="Calibri" charset="0"/>
              </a:rPr>
              <a:t>Rosling</a:t>
            </a:r>
            <a:r>
              <a:rPr lang="en-US" dirty="0">
                <a:latin typeface="Calibri" charset="0"/>
              </a:rPr>
              <a:t>: “</a:t>
            </a:r>
            <a:r>
              <a:rPr lang="en-US" dirty="0">
                <a:latin typeface="Calibri" charset="0"/>
                <a:hlinkClick r:id="rId2"/>
              </a:rPr>
              <a:t>200 years that changed the world</a:t>
            </a:r>
            <a:r>
              <a:rPr lang="en-US" dirty="0">
                <a:latin typeface="Calibri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576009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26776" y="256573"/>
            <a:ext cx="8229600" cy="828328"/>
          </a:xfrm>
        </p:spPr>
        <p:txBody>
          <a:bodyPr/>
          <a:lstStyle/>
          <a:p>
            <a:pPr algn="ctr"/>
            <a:r>
              <a:rPr lang="en-US" sz="3600" dirty="0">
                <a:latin typeface="Calibri" charset="0"/>
              </a:rPr>
              <a:t>Other benefits (2)</a:t>
            </a: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69168" y="1340768"/>
            <a:ext cx="7787208" cy="4920208"/>
          </a:xfrm>
        </p:spPr>
        <p:txBody>
          <a:bodyPr>
            <a:noAutofit/>
          </a:bodyPr>
          <a:lstStyle/>
          <a:p>
            <a:r>
              <a:rPr lang="en-US" dirty="0">
                <a:latin typeface="Calibri" charset="0"/>
              </a:rPr>
              <a:t>Between 1950 and 1999, </a:t>
            </a:r>
            <a:r>
              <a:rPr lang="en-US" u="sng" dirty="0">
                <a:latin typeface="Calibri" charset="0"/>
              </a:rPr>
              <a:t>global literacy </a:t>
            </a:r>
            <a:r>
              <a:rPr lang="en-US" dirty="0">
                <a:latin typeface="Calibri" charset="0"/>
              </a:rPr>
              <a:t>increased from </a:t>
            </a:r>
            <a:r>
              <a:rPr lang="en-US" u="sng" dirty="0">
                <a:latin typeface="Calibri" charset="0"/>
              </a:rPr>
              <a:t>52% to 81% </a:t>
            </a:r>
            <a:r>
              <a:rPr lang="en-US" dirty="0">
                <a:latin typeface="Calibri" charset="0"/>
              </a:rPr>
              <a:t>of the world. </a:t>
            </a:r>
          </a:p>
          <a:p>
            <a:pPr lvl="1"/>
            <a:r>
              <a:rPr lang="en-US" dirty="0">
                <a:latin typeface="Calibri" charset="0"/>
                <a:cs typeface="ＭＳ Ｐゴシック" charset="0"/>
              </a:rPr>
              <a:t>female literacy as a percentage of male literacy has increased from 59% in 1970 to 80% in 2000. </a:t>
            </a:r>
          </a:p>
          <a:p>
            <a:r>
              <a:rPr lang="en-US" dirty="0">
                <a:latin typeface="Calibri" charset="0"/>
              </a:rPr>
              <a:t>The percentage of </a:t>
            </a:r>
            <a:r>
              <a:rPr lang="en-US" u="sng" dirty="0">
                <a:latin typeface="Calibri" charset="0"/>
              </a:rPr>
              <a:t>children in the labor force </a:t>
            </a:r>
            <a:r>
              <a:rPr lang="en-US" dirty="0">
                <a:latin typeface="Calibri" charset="0"/>
              </a:rPr>
              <a:t>has fallen from </a:t>
            </a:r>
            <a:r>
              <a:rPr lang="en-US" u="sng" dirty="0">
                <a:latin typeface="Calibri" charset="0"/>
              </a:rPr>
              <a:t>24% in 1960 to 10% in 2000</a:t>
            </a:r>
            <a:r>
              <a:rPr lang="en-US" dirty="0">
                <a:latin typeface="Calibri" charset="0"/>
              </a:rPr>
              <a:t>. </a:t>
            </a:r>
          </a:p>
          <a:p>
            <a:r>
              <a:rPr lang="en-US" dirty="0">
                <a:latin typeface="Calibri" charset="0"/>
              </a:rPr>
              <a:t>Similar increasing trends toward </a:t>
            </a:r>
            <a:r>
              <a:rPr lang="en-US" u="sng" dirty="0">
                <a:latin typeface="Calibri" charset="0"/>
              </a:rPr>
              <a:t>electric power, cars, radios, and telephones per capita</a:t>
            </a:r>
            <a:r>
              <a:rPr lang="en-US" dirty="0">
                <a:latin typeface="Calibri" charset="0"/>
              </a:rPr>
              <a:t>, as well as a growing proportion of the population with access to clean water. </a:t>
            </a:r>
          </a:p>
        </p:txBody>
      </p:sp>
    </p:spTree>
    <p:extLst>
      <p:ext uri="{BB962C8B-B14F-4D97-AF65-F5344CB8AC3E}">
        <p14:creationId xmlns:p14="http://schemas.microsoft.com/office/powerpoint/2010/main" val="2699784898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26776" y="104171"/>
            <a:ext cx="8229600" cy="1134319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libri" charset="0"/>
              </a:rPr>
              <a:t>The flip side</a:t>
            </a:r>
            <a:br>
              <a:rPr lang="en-US" sz="3600" dirty="0">
                <a:latin typeface="Calibri" charset="0"/>
              </a:rPr>
            </a:br>
            <a:r>
              <a:rPr lang="en-US" sz="2800" dirty="0">
                <a:solidFill>
                  <a:srgbClr val="072C62"/>
                </a:solidFill>
                <a:latin typeface="Calibri" charset="0"/>
              </a:rPr>
              <a:t>Developing countries</a:t>
            </a:r>
            <a:endParaRPr lang="en-US" sz="3600" b="1" dirty="0">
              <a:solidFill>
                <a:srgbClr val="072C62"/>
              </a:solidFill>
              <a:latin typeface="Calibri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69168" y="1689100"/>
            <a:ext cx="7787208" cy="4571876"/>
          </a:xfrm>
        </p:spPr>
        <p:txBody>
          <a:bodyPr>
            <a:noAutofit/>
          </a:bodyPr>
          <a:lstStyle/>
          <a:p>
            <a:r>
              <a:rPr lang="en-US" dirty="0">
                <a:latin typeface="Calibri" charset="0"/>
              </a:rPr>
              <a:t>Unregulated power of large, multi-national corporations, which damage </a:t>
            </a:r>
          </a:p>
          <a:p>
            <a:pPr lvl="1"/>
            <a:r>
              <a:rPr lang="en-US" sz="2600" dirty="0">
                <a:latin typeface="Calibri" charset="0"/>
                <a:cs typeface="ＭＳ Ｐゴシック" charset="0"/>
              </a:rPr>
              <a:t>the </a:t>
            </a:r>
            <a:r>
              <a:rPr lang="en-US" sz="2600" u="sng" dirty="0">
                <a:latin typeface="Calibri" charset="0"/>
                <a:cs typeface="ＭＳ Ｐゴシック" charset="0"/>
              </a:rPr>
              <a:t>democratic rights </a:t>
            </a:r>
            <a:r>
              <a:rPr lang="en-US" sz="2600" dirty="0">
                <a:latin typeface="Calibri" charset="0"/>
                <a:cs typeface="ＭＳ Ｐゴシック" charset="0"/>
              </a:rPr>
              <a:t>of citizens, </a:t>
            </a:r>
          </a:p>
          <a:p>
            <a:pPr lvl="1"/>
            <a:r>
              <a:rPr lang="en-US" sz="2600" dirty="0">
                <a:latin typeface="Calibri" charset="0"/>
                <a:cs typeface="ＭＳ Ｐゴシック" charset="0"/>
              </a:rPr>
              <a:t>the </a:t>
            </a:r>
            <a:r>
              <a:rPr lang="en-US" sz="2600" u="sng" dirty="0">
                <a:latin typeface="Calibri" charset="0"/>
                <a:cs typeface="ＭＳ Ｐゴシック" charset="0"/>
              </a:rPr>
              <a:t>environment</a:t>
            </a:r>
            <a:r>
              <a:rPr lang="en-US" sz="2600" dirty="0">
                <a:latin typeface="Calibri" charset="0"/>
                <a:cs typeface="ＭＳ Ｐゴシック" charset="0"/>
              </a:rPr>
              <a:t>, particularly air quality index and rain forests, </a:t>
            </a:r>
          </a:p>
          <a:p>
            <a:pPr lvl="1"/>
            <a:r>
              <a:rPr lang="en-US" sz="2600" dirty="0">
                <a:latin typeface="Calibri" charset="0"/>
                <a:cs typeface="ＭＳ Ｐゴシック" charset="0"/>
              </a:rPr>
              <a:t>as well as national governments </a:t>
            </a:r>
            <a:r>
              <a:rPr lang="en-US" sz="2600" u="sng" dirty="0">
                <a:latin typeface="Calibri" charset="0"/>
                <a:cs typeface="ＭＳ Ｐゴシック" charset="0"/>
              </a:rPr>
              <a:t>sovereignty </a:t>
            </a:r>
            <a:r>
              <a:rPr lang="en-US" sz="2600" dirty="0">
                <a:latin typeface="Calibri" charset="0"/>
                <a:cs typeface="ＭＳ Ｐゴシック" charset="0"/>
              </a:rPr>
              <a:t>to determine </a:t>
            </a:r>
            <a:r>
              <a:rPr lang="en-US" sz="2600" u="sng" dirty="0">
                <a:latin typeface="Calibri" charset="0"/>
                <a:cs typeface="ＭＳ Ｐゴシック" charset="0"/>
              </a:rPr>
              <a:t>labor rights </a:t>
            </a:r>
          </a:p>
          <a:p>
            <a:pPr lvl="2"/>
            <a:r>
              <a:rPr lang="en-US" sz="2400" dirty="0">
                <a:latin typeface="Calibri" charset="0"/>
                <a:cs typeface="ＭＳ Ｐゴシック" charset="0"/>
              </a:rPr>
              <a:t>right to unionize for better pay, and better working conditions</a:t>
            </a:r>
          </a:p>
          <a:p>
            <a:pPr lvl="2"/>
            <a:r>
              <a:rPr lang="en-US" sz="2400" dirty="0">
                <a:latin typeface="Calibri" charset="0"/>
                <a:cs typeface="ＭＳ Ｐゴシック" charset="0"/>
              </a:rPr>
              <a:t>women and child labor</a:t>
            </a:r>
          </a:p>
        </p:txBody>
      </p:sp>
    </p:spTree>
    <p:extLst>
      <p:ext uri="{BB962C8B-B14F-4D97-AF65-F5344CB8AC3E}">
        <p14:creationId xmlns:p14="http://schemas.microsoft.com/office/powerpoint/2010/main" val="3079608192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2" y="2298700"/>
            <a:ext cx="8229600" cy="2057400"/>
          </a:xfrm>
        </p:spPr>
        <p:txBody>
          <a:bodyPr>
            <a:normAutofit/>
          </a:bodyPr>
          <a:lstStyle/>
          <a:p>
            <a:r>
              <a:rPr lang="en-US" sz="4000" dirty="0"/>
              <a:t>What happened to advanced countries?</a:t>
            </a:r>
          </a:p>
        </p:txBody>
      </p:sp>
    </p:spTree>
    <p:extLst>
      <p:ext uri="{BB962C8B-B14F-4D97-AF65-F5344CB8AC3E}">
        <p14:creationId xmlns:p14="http://schemas.microsoft.com/office/powerpoint/2010/main" val="2205950687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165102"/>
            <a:ext cx="8229600" cy="97678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latin typeface="Calibri" charset="0"/>
              </a:rPr>
              <a:t>The flip side</a:t>
            </a:r>
            <a:br>
              <a:rPr lang="en-US" sz="3600" b="1" dirty="0">
                <a:latin typeface="Calibri" charset="0"/>
              </a:rPr>
            </a:br>
            <a:r>
              <a:rPr lang="en-US" sz="2800" dirty="0">
                <a:solidFill>
                  <a:srgbClr val="990000"/>
                </a:solidFill>
                <a:latin typeface="Calibri" charset="0"/>
              </a:rPr>
              <a:t>Advanced countries (1)</a:t>
            </a:r>
            <a:endParaRPr lang="en-US" sz="3600" b="1" dirty="0">
              <a:solidFill>
                <a:srgbClr val="990000"/>
              </a:solidFill>
              <a:latin typeface="Calibri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31068" y="1709068"/>
            <a:ext cx="7787208" cy="4920208"/>
          </a:xfrm>
        </p:spPr>
        <p:txBody>
          <a:bodyPr>
            <a:noAutofit/>
          </a:bodyPr>
          <a:lstStyle/>
          <a:p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De-industrialization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trends</a:t>
            </a:r>
          </a:p>
          <a:p>
            <a:pPr lvl="0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Offshoring and the </a:t>
            </a:r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shift to service work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: the low cost of offshore workers enabled corporations to move production abroad. </a:t>
            </a:r>
          </a:p>
          <a:p>
            <a:pPr lvl="1"/>
            <a:r>
              <a:rPr lang="en-US" sz="2000" dirty="0">
                <a:latin typeface="Calibri" charset="0"/>
                <a:cs typeface="ＭＳ Ｐゴシック" charset="0"/>
              </a:rPr>
              <a:t>the laid off unskilled workers are forced into the service sector where wages and benefits are low, but turnover is high. </a:t>
            </a:r>
          </a:p>
          <a:p>
            <a:pPr lvl="1"/>
            <a:r>
              <a:rPr lang="en-US" sz="2000" dirty="0">
                <a:latin typeface="Calibri" charset="0"/>
                <a:cs typeface="ＭＳ Ｐゴシック" charset="0"/>
              </a:rPr>
              <a:t>widening economic gap between skilled and unskilled workers. </a:t>
            </a:r>
          </a:p>
          <a:p>
            <a:pPr lvl="0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 loss of these jobs has also contributed greatly to the </a:t>
            </a:r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decline of the middle class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which is a major factor in the increasing economic inequality </a:t>
            </a:r>
          </a:p>
          <a:p>
            <a:pPr lvl="0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Economic instability</a:t>
            </a:r>
          </a:p>
        </p:txBody>
      </p:sp>
    </p:spTree>
    <p:extLst>
      <p:ext uri="{BB962C8B-B14F-4D97-AF65-F5344CB8AC3E}">
        <p14:creationId xmlns:p14="http://schemas.microsoft.com/office/powerpoint/2010/main" val="128110033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381000" y="95250"/>
          <a:ext cx="8791575" cy="6286500"/>
          <a:chOff x="381000" y="95250"/>
          <a:chExt cx="8791575" cy="6286500"/>
        </a:xfrm>
      </p:grpSpPr>
      <p:pic>
        <p:nvPicPr>
          <p:cNvPr id="3" name="FRED Graph Chart" descr="FRED Graph">
            <a:hlinkClick r:id="rId3" tooltip="View this chart in your browser. 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66" y="762008"/>
            <a:ext cx="8315325" cy="5524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95265"/>
            <a:ext cx="7620000" cy="461651"/>
          </a:xfrm>
          <a:prstGeom prst="rect">
            <a:avLst/>
          </a:prstGeom>
        </p:spPr>
        <p:txBody>
          <a:bodyPr lIns="91231" tIns="45615" rIns="91231" bIns="45615" rtlCol="0">
            <a:spAutoFit/>
          </a:bodyPr>
          <a:lstStyle/>
          <a:p>
            <a:pPr algn="ctr" defTabSz="456148">
              <a:spcBef>
                <a:spcPts val="0"/>
              </a:spcBef>
              <a:spcAft>
                <a:spcPts val="0"/>
              </a:spcAft>
            </a:pPr>
            <a:r>
              <a:rPr sz="2400">
                <a:solidFill>
                  <a:srgbClr val="333333"/>
                </a:solidFill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4380" y="207742"/>
            <a:ext cx="7293429" cy="507646"/>
          </a:xfrm>
          <a:prstGeom prst="rect">
            <a:avLst/>
          </a:prstGeom>
          <a:noFill/>
        </p:spPr>
        <p:txBody>
          <a:bodyPr wrap="square" lIns="91231" tIns="45615" rIns="91231" bIns="45615" rtlCol="0">
            <a:spAutoFit/>
          </a:bodyPr>
          <a:lstStyle/>
          <a:p>
            <a:pPr algn="ctr" defTabSz="456148" fontAlgn="auto">
              <a:spcBef>
                <a:spcPts val="0"/>
              </a:spcBef>
              <a:spcAft>
                <a:spcPts val="0"/>
              </a:spcAft>
            </a:pPr>
            <a:r>
              <a:rPr lang="en-US" sz="2700" dirty="0">
                <a:solidFill>
                  <a:srgbClr val="800000"/>
                </a:solidFill>
                <a:latin typeface="Calibri"/>
                <a:ea typeface="+mn-ea"/>
                <a:cs typeface="+mn-cs"/>
              </a:rPr>
              <a:t>US</a:t>
            </a:r>
            <a:r>
              <a:rPr lang="en-US" sz="27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manufacturing employment &amp; import share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3301391" y="2696946"/>
            <a:ext cx="4089408" cy="12680"/>
          </a:xfrm>
          <a:prstGeom prst="line">
            <a:avLst/>
          </a:prstGeom>
          <a:ln w="3175" cmpd="sng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3301391" y="5220013"/>
            <a:ext cx="4089408" cy="12680"/>
          </a:xfrm>
          <a:prstGeom prst="line">
            <a:avLst/>
          </a:prstGeom>
          <a:ln w="3175" cmpd="sng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Connecteur droit avec flèche 13"/>
          <p:cNvCxnSpPr>
            <a:cxnSpLocks noChangeShapeType="1"/>
          </p:cNvCxnSpPr>
          <p:nvPr/>
        </p:nvCxnSpPr>
        <p:spPr bwMode="auto">
          <a:xfrm flipV="1">
            <a:off x="5309206" y="2696946"/>
            <a:ext cx="12700" cy="2523067"/>
          </a:xfrm>
          <a:prstGeom prst="straightConnector1">
            <a:avLst/>
          </a:prstGeom>
          <a:noFill/>
          <a:ln w="19050">
            <a:solidFill>
              <a:srgbClr val="800000"/>
            </a:solidFill>
            <a:prstDash val="dash"/>
            <a:round/>
            <a:headEnd type="triangle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5497602" y="4232144"/>
            <a:ext cx="722709" cy="2812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800000"/>
            </a:solidFill>
          </a:ln>
        </p:spPr>
        <p:txBody>
          <a:bodyPr wrap="none" lIns="91231" tIns="45615" rIns="91231" bIns="45615" rtlCol="0">
            <a:spAutoFit/>
          </a:bodyPr>
          <a:lstStyle/>
          <a:p>
            <a:pPr defTabSz="456148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990000"/>
                </a:solidFill>
                <a:latin typeface="Calibri"/>
                <a:ea typeface="+mn-ea"/>
                <a:cs typeface="+mn-cs"/>
              </a:rPr>
              <a:t>- 5.7 </a:t>
            </a:r>
            <a:r>
              <a:rPr lang="en-US" sz="1200" b="1" dirty="0" err="1">
                <a:solidFill>
                  <a:srgbClr val="990000"/>
                </a:solidFill>
                <a:latin typeface="Calibri"/>
                <a:ea typeface="+mn-ea"/>
                <a:cs typeface="+mn-cs"/>
              </a:rPr>
              <a:t>mn</a:t>
            </a:r>
            <a:endParaRPr lang="en-US" sz="1200" b="1" dirty="0">
              <a:solidFill>
                <a:srgbClr val="990000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05601" y="1737169"/>
            <a:ext cx="5485198" cy="0"/>
          </a:xfrm>
          <a:prstGeom prst="line">
            <a:avLst/>
          </a:prstGeom>
          <a:ln w="3175" cmpd="sng">
            <a:solidFill>
              <a:srgbClr val="000090"/>
            </a:solidFill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13224" y="1785566"/>
            <a:ext cx="2371796" cy="3103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0090"/>
            </a:solidFill>
          </a:ln>
        </p:spPr>
        <p:txBody>
          <a:bodyPr wrap="none" lIns="91231" tIns="45615" rIns="91231" bIns="45615" rtlCol="0">
            <a:spAutoFit/>
          </a:bodyPr>
          <a:lstStyle/>
          <a:p>
            <a:pPr defTabSz="456148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2001: China’s entry into WTO</a:t>
            </a:r>
          </a:p>
        </p:txBody>
      </p:sp>
      <p:cxnSp>
        <p:nvCxnSpPr>
          <p:cNvPr id="16" name="Connecteur droit avec flèche 13"/>
          <p:cNvCxnSpPr>
            <a:cxnSpLocks noChangeShapeType="1"/>
          </p:cNvCxnSpPr>
          <p:nvPr/>
        </p:nvCxnSpPr>
        <p:spPr bwMode="auto">
          <a:xfrm flipH="1">
            <a:off x="5321922" y="2093343"/>
            <a:ext cx="338665" cy="616299"/>
          </a:xfrm>
          <a:prstGeom prst="straightConnector1">
            <a:avLst/>
          </a:prstGeom>
          <a:noFill/>
          <a:ln w="19050">
            <a:solidFill>
              <a:srgbClr val="000090"/>
            </a:solidFill>
            <a:prstDash val="dash"/>
            <a:round/>
            <a:headEnd type="none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" name="Connecteur droit avec flèche 13"/>
          <p:cNvCxnSpPr>
            <a:cxnSpLocks noChangeShapeType="1"/>
          </p:cNvCxnSpPr>
          <p:nvPr/>
        </p:nvCxnSpPr>
        <p:spPr bwMode="auto">
          <a:xfrm flipV="1">
            <a:off x="6254451" y="2709643"/>
            <a:ext cx="0" cy="1522513"/>
          </a:xfrm>
          <a:prstGeom prst="straightConnector1">
            <a:avLst/>
          </a:prstGeom>
          <a:noFill/>
          <a:ln w="19050">
            <a:solidFill>
              <a:srgbClr val="FF6600"/>
            </a:solidFill>
            <a:prstDash val="dash"/>
            <a:round/>
            <a:headEnd type="triangle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6093432" y="3356445"/>
            <a:ext cx="1091522" cy="4703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txBody>
          <a:bodyPr wrap="none" lIns="91231" tIns="45615" rIns="91231" bIns="45615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456148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FF6600"/>
                </a:solidFill>
                <a:latin typeface="Calibri"/>
              </a:rPr>
              <a:t>2001-2008:</a:t>
            </a:r>
          </a:p>
          <a:p>
            <a:pPr defTabSz="456148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FF6600"/>
                </a:solidFill>
                <a:latin typeface="Calibri"/>
              </a:rPr>
              <a:t>- 3.5 </a:t>
            </a:r>
            <a:r>
              <a:rPr lang="en-US" sz="1200" b="1" dirty="0" err="1">
                <a:solidFill>
                  <a:srgbClr val="FF6600"/>
                </a:solidFill>
                <a:latin typeface="Calibri"/>
              </a:rPr>
              <a:t>mn</a:t>
            </a:r>
            <a:r>
              <a:rPr lang="en-US" sz="1200" b="1" dirty="0">
                <a:solidFill>
                  <a:srgbClr val="FF6600"/>
                </a:solidFill>
                <a:latin typeface="Calibri"/>
              </a:rPr>
              <a:t> </a:t>
            </a:r>
            <a:r>
              <a:rPr lang="en-US" sz="1200" b="1" dirty="0" err="1">
                <a:solidFill>
                  <a:srgbClr val="FF6600"/>
                </a:solidFill>
                <a:latin typeface="Calibri"/>
              </a:rPr>
              <a:t>empl</a:t>
            </a:r>
            <a:endParaRPr lang="en-US" sz="1200" b="1" dirty="0">
              <a:solidFill>
                <a:srgbClr val="FF6600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80" y="6216567"/>
            <a:ext cx="6436215" cy="641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86592" tIns="43295" rIns="86592" bIns="43295" rtlCol="0">
            <a:spAutoFit/>
          </a:bodyPr>
          <a:lstStyle/>
          <a:p>
            <a:r>
              <a:rPr lang="en-US" b="1" dirty="0">
                <a:solidFill>
                  <a:srgbClr val="800000"/>
                </a:solidFill>
                <a:latin typeface="Calibri"/>
                <a:cs typeface="Calibri"/>
              </a:rPr>
              <a:t>China shock</a:t>
            </a:r>
            <a:r>
              <a:rPr lang="en-US" dirty="0">
                <a:latin typeface="Calibri"/>
                <a:cs typeface="Calibri"/>
              </a:rPr>
              <a:t>: after 2001 </a:t>
            </a:r>
          </a:p>
          <a:p>
            <a:r>
              <a:rPr lang="en-US" dirty="0">
                <a:latin typeface="Calibri"/>
                <a:cs typeface="Calibri"/>
              </a:rPr>
              <a:t>3.5 </a:t>
            </a:r>
            <a:r>
              <a:rPr lang="en-US" dirty="0" err="1">
                <a:latin typeface="Calibri"/>
                <a:cs typeface="Calibri"/>
              </a:rPr>
              <a:t>mn</a:t>
            </a:r>
            <a:r>
              <a:rPr lang="en-US" dirty="0">
                <a:latin typeface="Calibri"/>
                <a:cs typeface="Calibri"/>
              </a:rPr>
              <a:t> manufacturing jobs lost between 2001-2007</a:t>
            </a:r>
          </a:p>
        </p:txBody>
      </p:sp>
    </p:spTree>
    <p:extLst>
      <p:ext uri="{BB962C8B-B14F-4D97-AF65-F5344CB8AC3E}">
        <p14:creationId xmlns:p14="http://schemas.microsoft.com/office/powerpoint/2010/main" val="4086358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8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381000" y="95250"/>
          <a:ext cx="8791575" cy="6286500"/>
          <a:chOff x="381000" y="95250"/>
          <a:chExt cx="8791575" cy="6286500"/>
        </a:xfrm>
      </p:grpSpPr>
      <p:sp>
        <p:nvSpPr>
          <p:cNvPr id="2" name="TextBox 1"/>
          <p:cNvSpPr txBox="1"/>
          <p:nvPr/>
        </p:nvSpPr>
        <p:spPr>
          <a:xfrm>
            <a:off x="381000" y="95252"/>
            <a:ext cx="7620000" cy="461651"/>
          </a:xfrm>
          <a:prstGeom prst="rect">
            <a:avLst/>
          </a:prstGeom>
        </p:spPr>
        <p:txBody>
          <a:bodyPr lIns="91401" tIns="45700" rIns="91401" bIns="45700" rtlCol="0">
            <a:spAutoFit/>
          </a:bodyPr>
          <a:lstStyle/>
          <a:p>
            <a:pPr algn="ctr"/>
            <a:r>
              <a:rPr sz="2400">
                <a:solidFill>
                  <a:srgbClr val="333333"/>
                </a:solidFill>
                <a:latin typeface="Calibri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4380" y="362368"/>
            <a:ext cx="7293429" cy="461665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sz="2400" dirty="0">
                <a:solidFill>
                  <a:srgbClr val="800000"/>
                </a:solidFill>
              </a:rPr>
              <a:t>EU-15 </a:t>
            </a:r>
            <a:r>
              <a:rPr lang="en-US" sz="2400" dirty="0"/>
              <a:t>manufacturing employment &amp; import share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0404761"/>
              </p:ext>
            </p:extLst>
          </p:nvPr>
        </p:nvGraphicFramePr>
        <p:xfrm>
          <a:off x="1012825" y="1320649"/>
          <a:ext cx="7118350" cy="460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9780" y="6216567"/>
            <a:ext cx="6436215" cy="641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86592" tIns="43295" rIns="86592" bIns="43295" rtlCol="0">
            <a:spAutoFit/>
          </a:bodyPr>
          <a:lstStyle/>
          <a:p>
            <a:r>
              <a:rPr lang="en-US" b="1" dirty="0">
                <a:solidFill>
                  <a:srgbClr val="800000"/>
                </a:solidFill>
                <a:latin typeface="Calibri"/>
                <a:cs typeface="Calibri"/>
              </a:rPr>
              <a:t>China shock</a:t>
            </a:r>
            <a:r>
              <a:rPr lang="en-US" dirty="0">
                <a:latin typeface="Calibri"/>
                <a:cs typeface="Calibri"/>
              </a:rPr>
              <a:t>: after 2001 </a:t>
            </a:r>
          </a:p>
          <a:p>
            <a:r>
              <a:rPr lang="en-US" dirty="0">
                <a:latin typeface="Calibri"/>
                <a:cs typeface="Calibri"/>
              </a:rPr>
              <a:t>3.6 </a:t>
            </a:r>
            <a:r>
              <a:rPr lang="en-US" dirty="0" err="1">
                <a:latin typeface="Calibri"/>
                <a:cs typeface="Calibri"/>
              </a:rPr>
              <a:t>mn</a:t>
            </a:r>
            <a:r>
              <a:rPr lang="en-US" dirty="0">
                <a:latin typeface="Calibri"/>
                <a:cs typeface="Calibri"/>
              </a:rPr>
              <a:t> manufacturing jobs lost between 2001-2007</a:t>
            </a:r>
          </a:p>
        </p:txBody>
      </p:sp>
    </p:spTree>
    <p:extLst>
      <p:ext uri="{BB962C8B-B14F-4D97-AF65-F5344CB8AC3E}">
        <p14:creationId xmlns:p14="http://schemas.microsoft.com/office/powerpoint/2010/main" val="824538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69168" y="1628800"/>
            <a:ext cx="7879296" cy="4632176"/>
          </a:xfrm>
        </p:spPr>
        <p:txBody>
          <a:bodyPr>
            <a:noAutofit/>
          </a:bodyPr>
          <a:lstStyle/>
          <a:p>
            <a:pPr marL="274241" lvl="1"/>
            <a:r>
              <a:rPr lang="en-US" u="sng" dirty="0">
                <a:latin typeface="Calibri" charset="0"/>
                <a:cs typeface="ＭＳ Ｐゴシック" charset="0"/>
              </a:rPr>
              <a:t>Effects on employment in US (BLS study, 2011)</a:t>
            </a:r>
          </a:p>
          <a:p>
            <a:pPr marL="548482" lvl="2"/>
            <a:r>
              <a:rPr lang="en-US" dirty="0">
                <a:latin typeface="Calibri" charset="0"/>
                <a:cs typeface="ＭＳ Ｐゴシック" charset="0"/>
              </a:rPr>
              <a:t>6 million jobs lost in U.S. manufacturing between 1979 and 2007 (from 19.6 to 13.7 million),</a:t>
            </a:r>
          </a:p>
          <a:p>
            <a:pPr marL="548482" lvl="2"/>
            <a:r>
              <a:rPr lang="en-US" dirty="0">
                <a:latin typeface="Calibri" charset="0"/>
                <a:cs typeface="ＭＳ Ｐゴシック" charset="0"/>
              </a:rPr>
              <a:t>more than half of it after 2001 (trade liberalization with China)</a:t>
            </a:r>
          </a:p>
          <a:p>
            <a:endParaRPr lang="en-US" sz="2400" u="sng" dirty="0">
              <a:latin typeface="Calibri" charset="0"/>
            </a:endParaRPr>
          </a:p>
          <a:p>
            <a:r>
              <a:rPr lang="en-US" sz="2400" u="sng" dirty="0">
                <a:latin typeface="Calibri" charset="0"/>
              </a:rPr>
              <a:t>Effects of globalization on wages in US (BLS study, 2001)</a:t>
            </a:r>
          </a:p>
          <a:p>
            <a:pPr marL="548482" lvl="2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 the period 1979-1999, </a:t>
            </a:r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31%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of those who lost a job due to trade were </a:t>
            </a:r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not fully re-employed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. </a:t>
            </a:r>
          </a:p>
          <a:p>
            <a:pPr marL="548482" lvl="2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only </a:t>
            </a:r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36%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of the displaced workers were </a:t>
            </a:r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able to find a new job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with matching or higher wages, </a:t>
            </a:r>
          </a:p>
          <a:p>
            <a:pPr marL="548482" lvl="2"/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55%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were at best </a:t>
            </a:r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working for 85%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of their former wages, </a:t>
            </a:r>
          </a:p>
          <a:p>
            <a:pPr marL="548482" lvl="2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25%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were </a:t>
            </a:r>
            <a:r>
              <a:rPr lang="en-US" u="sng" dirty="0">
                <a:latin typeface="Calibri" charset="0"/>
                <a:ea typeface="ＭＳ Ｐゴシック" charset="0"/>
                <a:cs typeface="ＭＳ Ｐゴシック" charset="0"/>
              </a:rPr>
              <a:t>working for 70% or less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of their former wage</a:t>
            </a:r>
          </a:p>
        </p:txBody>
      </p:sp>
      <p:sp>
        <p:nvSpPr>
          <p:cNvPr id="5" name="Title 8"/>
          <p:cNvSpPr txBox="1">
            <a:spLocks/>
          </p:cNvSpPr>
          <p:nvPr/>
        </p:nvSpPr>
        <p:spPr>
          <a:xfrm>
            <a:off x="446202" y="177800"/>
            <a:ext cx="8229600" cy="1014884"/>
          </a:xfrm>
          <a:prstGeom prst="rect">
            <a:avLst/>
          </a:prstGeom>
        </p:spPr>
        <p:txBody>
          <a:bodyPr vert="horz" lIns="91414" tIns="45707" rIns="91414" bIns="45707" rtlCol="0" anchor="ctr">
            <a:normAutofit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 spc="-10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600" dirty="0">
                <a:latin typeface="Calibri" charset="0"/>
              </a:rPr>
              <a:t>The flip side</a:t>
            </a:r>
            <a:br>
              <a:rPr lang="en-US" sz="3600" b="1" dirty="0">
                <a:latin typeface="Calibri" charset="0"/>
              </a:rPr>
            </a:br>
            <a:r>
              <a:rPr lang="en-US" sz="2800" dirty="0">
                <a:solidFill>
                  <a:srgbClr val="990000"/>
                </a:solidFill>
                <a:latin typeface="Calibri" charset="0"/>
              </a:rPr>
              <a:t>Advanced countries (2)</a:t>
            </a:r>
            <a:endParaRPr lang="en-US" sz="3600" b="1" dirty="0">
              <a:solidFill>
                <a:srgbClr val="99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740034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0751" y="1163504"/>
            <a:ext cx="8250998" cy="5070827"/>
          </a:xfrm>
        </p:spPr>
        <p:txBody>
          <a:bodyPr>
            <a:normAutofit/>
          </a:bodyPr>
          <a:lstStyle/>
          <a:p>
            <a:r>
              <a:rPr lang="en-US" sz="2400" dirty="0"/>
              <a:t>“</a:t>
            </a:r>
            <a:r>
              <a:rPr lang="en-US" sz="2400" u="sng" dirty="0"/>
              <a:t>China shock</a:t>
            </a:r>
            <a:r>
              <a:rPr lang="en-US" sz="2400" dirty="0"/>
              <a:t>” </a:t>
            </a:r>
            <a:r>
              <a:rPr lang="en-US" sz="2000" dirty="0"/>
              <a:t>(</a:t>
            </a:r>
            <a:r>
              <a:rPr lang="en-US" sz="2000" dirty="0" err="1"/>
              <a:t>Autor</a:t>
            </a:r>
            <a:r>
              <a:rPr lang="en-US" sz="2000" dirty="0"/>
              <a:t>, Dorn &amp; Hanson, 2013, 2016 )</a:t>
            </a:r>
            <a:r>
              <a:rPr lang="en-US" sz="2400" dirty="0"/>
              <a:t> </a:t>
            </a:r>
          </a:p>
          <a:p>
            <a:pPr lvl="1"/>
            <a:r>
              <a:rPr lang="en-US" sz="2000" dirty="0"/>
              <a:t>Rising imports from China cause </a:t>
            </a:r>
            <a:r>
              <a:rPr lang="en-US" sz="2000" u="sng" dirty="0"/>
              <a:t>higher unemployment, lower labor force participation, and reduced wages in local labor markets that house import competing manufacturing industries</a:t>
            </a:r>
          </a:p>
          <a:p>
            <a:pPr lvl="1"/>
            <a:r>
              <a:rPr lang="en-US" sz="2000" dirty="0"/>
              <a:t>1/4 of aggregate decline in U.S. manufacturing employment is due to the rise of Chinese import penetration</a:t>
            </a:r>
            <a:endParaRPr lang="en-US" sz="6000" dirty="0"/>
          </a:p>
          <a:p>
            <a:pPr lvl="1"/>
            <a:r>
              <a:rPr lang="en-US" sz="2000" dirty="0"/>
              <a:t>Similar findings for Spain, Germany, Norway and Denmark</a:t>
            </a:r>
          </a:p>
          <a:p>
            <a:pPr lvl="2"/>
            <a:r>
              <a:rPr lang="fr-FR" sz="1800" dirty="0" err="1"/>
              <a:t>Donoso</a:t>
            </a:r>
            <a:r>
              <a:rPr lang="fr-FR" sz="1800" dirty="0"/>
              <a:t> et al. (2014), </a:t>
            </a:r>
            <a:r>
              <a:rPr lang="fr-FR" sz="1800" dirty="0" err="1"/>
              <a:t>Dauth</a:t>
            </a:r>
            <a:r>
              <a:rPr lang="fr-FR" sz="1800" dirty="0"/>
              <a:t> et al. (2014), </a:t>
            </a:r>
            <a:r>
              <a:rPr lang="fr-FR" sz="1800" dirty="0" err="1"/>
              <a:t>Balsvik</a:t>
            </a:r>
            <a:r>
              <a:rPr lang="fr-FR" sz="1800" dirty="0"/>
              <a:t> et al. (2013), Keller &amp; </a:t>
            </a:r>
            <a:r>
              <a:rPr lang="fr-FR" sz="1800" dirty="0" err="1"/>
              <a:t>Utar</a:t>
            </a:r>
            <a:r>
              <a:rPr lang="fr-FR" sz="1800" dirty="0"/>
              <a:t> (2016)</a:t>
            </a:r>
            <a:endParaRPr lang="en-US" sz="5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>
                <a:solidFill>
                  <a:schemeClr val="tx1"/>
                </a:solidFill>
                <a:effectLst/>
              </a:rPr>
              <a:t>Explanation</a:t>
            </a:r>
            <a:endParaRPr lang="sl-SI" sz="3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8EED-E6AF-C649-AF7D-51AD38EEDAB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31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6293118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8" y="1090676"/>
            <a:ext cx="8250998" cy="5156200"/>
          </a:xfrm>
        </p:spPr>
        <p:txBody>
          <a:bodyPr>
            <a:normAutofit lnSpcReduction="10000"/>
          </a:bodyPr>
          <a:lstStyle/>
          <a:p>
            <a:pPr>
              <a:spcBef>
                <a:spcPts val="569"/>
              </a:spcBef>
            </a:pPr>
            <a:r>
              <a:rPr lang="en-US" sz="2300" dirty="0"/>
              <a:t>Economic polarization seems to affect  political polarization:</a:t>
            </a:r>
          </a:p>
          <a:p>
            <a:pPr lvl="1">
              <a:spcBef>
                <a:spcPts val="569"/>
              </a:spcBef>
            </a:pPr>
            <a:r>
              <a:rPr lang="en-US" sz="1900" dirty="0" err="1"/>
              <a:t>Autor</a:t>
            </a:r>
            <a:r>
              <a:rPr lang="en-US" sz="1900" dirty="0"/>
              <a:t> et al (2016b) show that in regions more severely hit by Chinese shock political polarization rises (“</a:t>
            </a:r>
            <a:r>
              <a:rPr lang="en-US" sz="1900" i="1" dirty="0"/>
              <a:t>importing political polarization</a:t>
            </a:r>
            <a:r>
              <a:rPr lang="en-US" sz="1900" dirty="0"/>
              <a:t>”)</a:t>
            </a:r>
          </a:p>
          <a:p>
            <a:pPr lvl="1">
              <a:spcBef>
                <a:spcPts val="569"/>
              </a:spcBef>
            </a:pPr>
            <a:r>
              <a:rPr lang="en-US" sz="1900" dirty="0"/>
              <a:t>Congressional elections 2010: in trade exposed districts voters vote more extreme – i.e. moderate representatives removed by Republican or liberal democrats</a:t>
            </a:r>
          </a:p>
          <a:p>
            <a:pPr lvl="1">
              <a:spcBef>
                <a:spcPts val="569"/>
              </a:spcBef>
            </a:pPr>
            <a:r>
              <a:rPr lang="en-US" sz="1900" dirty="0"/>
              <a:t>Matched with other trends (increased inequality, austerity, migrations) it gave rise to popular discomfort and populist movements</a:t>
            </a:r>
          </a:p>
          <a:p>
            <a:pPr lvl="2">
              <a:spcBef>
                <a:spcPts val="569"/>
              </a:spcBef>
            </a:pPr>
            <a:r>
              <a:rPr lang="en-US" sz="1900" dirty="0" err="1"/>
              <a:t>Syriza</a:t>
            </a:r>
            <a:r>
              <a:rPr lang="en-US" sz="1900" dirty="0"/>
              <a:t>, Trump, </a:t>
            </a:r>
            <a:r>
              <a:rPr lang="en-US" sz="1900" dirty="0" err="1"/>
              <a:t>Orban</a:t>
            </a:r>
            <a:r>
              <a:rPr lang="en-US" sz="1900" dirty="0"/>
              <a:t>, </a:t>
            </a:r>
            <a:r>
              <a:rPr lang="en-US" sz="1900" dirty="0" err="1"/>
              <a:t>Kaczynsky</a:t>
            </a:r>
            <a:r>
              <a:rPr lang="en-US" sz="1900" dirty="0"/>
              <a:t>, Brexit, </a:t>
            </a:r>
            <a:r>
              <a:rPr lang="en-US" sz="1900" dirty="0" err="1"/>
              <a:t>AfD</a:t>
            </a:r>
            <a:r>
              <a:rPr lang="en-US" sz="1900" dirty="0"/>
              <a:t>, NF, 5* …</a:t>
            </a:r>
          </a:p>
          <a:p>
            <a:pPr>
              <a:spcBef>
                <a:spcPts val="569"/>
              </a:spcBef>
            </a:pPr>
            <a:endParaRPr lang="en-US" sz="2300" dirty="0"/>
          </a:p>
          <a:p>
            <a:pPr>
              <a:spcBef>
                <a:spcPts val="569"/>
              </a:spcBef>
            </a:pPr>
            <a:r>
              <a:rPr lang="en-US" sz="2300" dirty="0"/>
              <a:t>Policy implications</a:t>
            </a:r>
          </a:p>
          <a:p>
            <a:pPr lvl="1">
              <a:spcBef>
                <a:spcPts val="569"/>
              </a:spcBef>
            </a:pPr>
            <a:r>
              <a:rPr lang="en-US" sz="1900" dirty="0"/>
              <a:t>Dealing with globalization redistribution effects: </a:t>
            </a:r>
          </a:p>
          <a:p>
            <a:pPr lvl="2">
              <a:spcBef>
                <a:spcPts val="569"/>
              </a:spcBef>
            </a:pPr>
            <a:r>
              <a:rPr lang="en-US" sz="1900" dirty="0"/>
              <a:t>Strengthening social, welfare and active labor market policies to compensate the “losers” and help finding jobs with matching wages</a:t>
            </a:r>
          </a:p>
          <a:p>
            <a:pPr lvl="1">
              <a:spcBef>
                <a:spcPts val="569"/>
              </a:spcBef>
            </a:pPr>
            <a:r>
              <a:rPr lang="en-US" sz="1900" dirty="0"/>
              <a:t>What about globalization </a:t>
            </a:r>
            <a:r>
              <a:rPr lang="en-US" sz="1900" i="1" dirty="0"/>
              <a:t>per se </a:t>
            </a:r>
            <a:r>
              <a:rPr lang="en-US" sz="1900" dirty="0"/>
              <a:t>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>
                <a:solidFill>
                  <a:srgbClr val="000000"/>
                </a:solidFill>
              </a:rPr>
              <a:t>Importing political polarization</a:t>
            </a:r>
            <a:endParaRPr lang="sl-SI" sz="3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8EED-E6AF-C649-AF7D-51AD38EEDAB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74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2" y="2298700"/>
            <a:ext cx="8229600" cy="2057400"/>
          </a:xfrm>
        </p:spPr>
        <p:txBody>
          <a:bodyPr anchor="ctr">
            <a:normAutofit/>
          </a:bodyPr>
          <a:lstStyle/>
          <a:p>
            <a:r>
              <a:rPr lang="en-US" sz="4000" dirty="0"/>
              <a:t>Other consequences</a:t>
            </a:r>
            <a:br>
              <a:rPr lang="en-US" sz="4000" dirty="0"/>
            </a:br>
            <a:r>
              <a:rPr lang="en-US" sz="3200" dirty="0">
                <a:solidFill>
                  <a:srgbClr val="800000"/>
                </a:solidFill>
              </a:rPr>
              <a:t>Stability undermined</a:t>
            </a:r>
            <a:endParaRPr lang="en-US" sz="40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011016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742697" y="1790700"/>
            <a:ext cx="7925780" cy="474791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Global imbalances in trade and capital flows starting in the latter half of the 1990s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These imbalances reflected a chronic lack of saving relative to investment in the US and other industrial countries,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combined </a:t>
            </a:r>
            <a:r>
              <a:rPr lang="en-US" u="sng" dirty="0">
                <a:latin typeface="Calibri"/>
                <a:cs typeface="Calibri"/>
              </a:rPr>
              <a:t>with an extraordinary increase in saving relative to investment in many emerging market nations</a:t>
            </a:r>
            <a:r>
              <a:rPr lang="en-US" dirty="0">
                <a:latin typeface="Calibri"/>
                <a:cs typeface="Calibri"/>
              </a:rPr>
              <a:t>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516218" y="6257446"/>
            <a:ext cx="2016224" cy="216024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400" dirty="0">
                <a:latin typeface="Calibri"/>
                <a:cs typeface="Calibri"/>
              </a:rPr>
              <a:t>Ben Bernanke (2009)</a:t>
            </a:r>
          </a:p>
        </p:txBody>
      </p:sp>
      <p:sp>
        <p:nvSpPr>
          <p:cNvPr id="6" name="Title 8"/>
          <p:cNvSpPr txBox="1">
            <a:spLocks/>
          </p:cNvSpPr>
          <p:nvPr/>
        </p:nvSpPr>
        <p:spPr>
          <a:xfrm>
            <a:off x="438877" y="222973"/>
            <a:ext cx="8229600" cy="964084"/>
          </a:xfrm>
          <a:prstGeom prst="rect">
            <a:avLst/>
          </a:prstGeom>
        </p:spPr>
        <p:txBody>
          <a:bodyPr vert="horz" lIns="91414" tIns="45707" rIns="91414" bIns="45707" rtlCol="0" anchor="ctr">
            <a:normAutofit fontScale="92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 spc="-10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600" b="1" dirty="0">
                <a:latin typeface="Calibri" charset="0"/>
              </a:rPr>
              <a:t>The flip side</a:t>
            </a:r>
            <a:br>
              <a:rPr lang="en-US" sz="3600" b="1" dirty="0">
                <a:latin typeface="Calibri" charset="0"/>
              </a:rPr>
            </a:br>
            <a:r>
              <a:rPr lang="en-US" sz="2800" dirty="0">
                <a:solidFill>
                  <a:srgbClr val="072C62"/>
                </a:solidFill>
                <a:latin typeface="Calibri" charset="0"/>
              </a:rPr>
              <a:t>Advanced countries (3)</a:t>
            </a:r>
            <a:endParaRPr lang="en-US" sz="3600" b="1" dirty="0">
              <a:solidFill>
                <a:srgbClr val="072C62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990380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76" y="254000"/>
            <a:ext cx="7920880" cy="650904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Calibri"/>
              </a:rPr>
              <a:t>Global imbalances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946076" y="5991832"/>
            <a:ext cx="7715324" cy="726468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Increased after 1991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latin typeface="Calibri"/>
                <a:cs typeface="Calibri"/>
              </a:rPr>
              <a:t>Oil exporters, China, other Asia</a:t>
            </a:r>
          </a:p>
        </p:txBody>
      </p:sp>
      <p:sp>
        <p:nvSpPr>
          <p:cNvPr id="5" name="Text Box 35"/>
          <p:cNvSpPr txBox="1">
            <a:spLocks noChangeArrowheads="1"/>
          </p:cNvSpPr>
          <p:nvPr/>
        </p:nvSpPr>
        <p:spPr bwMode="auto">
          <a:xfrm>
            <a:off x="7620000" y="2952067"/>
            <a:ext cx="1230726" cy="30777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400" dirty="0">
                <a:solidFill>
                  <a:schemeClr val="tx2"/>
                </a:solidFill>
              </a:rPr>
              <a:t>Oil exporters</a:t>
            </a:r>
          </a:p>
        </p:txBody>
      </p:sp>
      <p:sp>
        <p:nvSpPr>
          <p:cNvPr id="7" name="Line 37"/>
          <p:cNvSpPr>
            <a:spLocks noChangeShapeType="1"/>
          </p:cNvSpPr>
          <p:nvPr/>
        </p:nvSpPr>
        <p:spPr bwMode="auto">
          <a:xfrm>
            <a:off x="5930899" y="2819398"/>
            <a:ext cx="1701801" cy="304801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" y="1155094"/>
            <a:ext cx="5753100" cy="48567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5000" y="5016500"/>
            <a:ext cx="1511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Caballero et al, 2015</a:t>
            </a:r>
          </a:p>
        </p:txBody>
      </p:sp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5092700" y="3625167"/>
            <a:ext cx="698500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400" dirty="0">
                <a:solidFill>
                  <a:schemeClr val="tx2"/>
                </a:solidFill>
              </a:rPr>
              <a:t>US</a:t>
            </a:r>
          </a:p>
        </p:txBody>
      </p:sp>
      <p:sp>
        <p:nvSpPr>
          <p:cNvPr id="11" name="Line 37"/>
          <p:cNvSpPr>
            <a:spLocks noChangeShapeType="1"/>
          </p:cNvSpPr>
          <p:nvPr/>
        </p:nvSpPr>
        <p:spPr bwMode="auto">
          <a:xfrm flipV="1">
            <a:off x="6159499" y="1866901"/>
            <a:ext cx="1536701" cy="279398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7658100" y="1707467"/>
            <a:ext cx="838200" cy="30777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400" dirty="0">
                <a:solidFill>
                  <a:schemeClr val="tx2"/>
                </a:solidFill>
              </a:rPr>
              <a:t>China</a:t>
            </a:r>
          </a:p>
        </p:txBody>
      </p:sp>
    </p:spTree>
    <p:extLst>
      <p:ext uri="{BB962C8B-B14F-4D97-AF65-F5344CB8AC3E}">
        <p14:creationId xmlns:p14="http://schemas.microsoft.com/office/powerpoint/2010/main" val="39593093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755397" y="1384300"/>
            <a:ext cx="7925780" cy="474791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In turn,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the increase in excess saving in the emerging countries (resulted from rapid economic growth reduced investment rates, </a:t>
            </a:r>
          </a:p>
          <a:p>
            <a:pPr lvl="1">
              <a:lnSpc>
                <a:spcPct val="90000"/>
              </a:lnSpc>
            </a:pPr>
            <a:r>
              <a:rPr lang="en-US" u="sng" dirty="0">
                <a:latin typeface="Calibri"/>
                <a:cs typeface="Calibri"/>
              </a:rPr>
              <a:t>large buildups in foreign exchange reserves, </a:t>
            </a:r>
            <a:r>
              <a:rPr lang="en-US" dirty="0">
                <a:latin typeface="Calibri"/>
                <a:cs typeface="Calibri"/>
              </a:rPr>
              <a:t>and substantial increases in revenues by exporters of oil and other commodities) …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resulting in large capital inflows for more than a decade in the US and some other advanced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… made the </a:t>
            </a:r>
            <a:r>
              <a:rPr lang="en-US" u="sng" dirty="0">
                <a:latin typeface="Calibri"/>
                <a:cs typeface="Calibri"/>
              </a:rPr>
              <a:t>foundations of the current global financial crisis</a:t>
            </a:r>
            <a:endParaRPr lang="en-US" sz="2800" u="sng" dirty="0">
              <a:latin typeface="Calibri"/>
              <a:cs typeface="Calibri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516218" y="6257446"/>
            <a:ext cx="2016224" cy="216024"/>
          </a:xfrm>
          <a:prstGeom prst="rect">
            <a:avLst/>
          </a:prstGeom>
        </p:spPr>
        <p:txBody>
          <a:bodyPr vert="horz" lIns="91414" tIns="45707" rIns="91414" bIns="45707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400" dirty="0">
                <a:latin typeface="Calibri"/>
                <a:cs typeface="Calibri"/>
              </a:rPr>
              <a:t>Ben Bernanke (2005)</a:t>
            </a:r>
          </a:p>
        </p:txBody>
      </p:sp>
      <p:sp>
        <p:nvSpPr>
          <p:cNvPr id="6" name="Title 8"/>
          <p:cNvSpPr txBox="1">
            <a:spLocks/>
          </p:cNvSpPr>
          <p:nvPr/>
        </p:nvSpPr>
        <p:spPr>
          <a:xfrm>
            <a:off x="451577" y="252865"/>
            <a:ext cx="8229600" cy="964084"/>
          </a:xfrm>
          <a:prstGeom prst="rect">
            <a:avLst/>
          </a:prstGeom>
        </p:spPr>
        <p:txBody>
          <a:bodyPr vert="horz" lIns="91414" tIns="45707" rIns="91414" bIns="45707" rtlCol="0" anchor="ctr">
            <a:normAutofit fontScale="92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 spc="-100">
                <a:solidFill>
                  <a:srgbClr val="000000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600" b="1" dirty="0">
                <a:latin typeface="Calibri" charset="0"/>
              </a:rPr>
              <a:t>The flip side</a:t>
            </a:r>
            <a:br>
              <a:rPr lang="en-US" sz="3600" b="1" dirty="0">
                <a:latin typeface="Calibri" charset="0"/>
              </a:rPr>
            </a:br>
            <a:r>
              <a:rPr lang="en-US" sz="2800" dirty="0">
                <a:solidFill>
                  <a:srgbClr val="072C62"/>
                </a:solidFill>
                <a:latin typeface="Calibri" charset="0"/>
              </a:rPr>
              <a:t>Advanced countries (4)</a:t>
            </a:r>
            <a:endParaRPr lang="en-US" sz="3600" b="1" dirty="0">
              <a:solidFill>
                <a:srgbClr val="072C62"/>
              </a:solidFill>
              <a:latin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51900" y="10922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07872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636000" cy="8509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Global imbalances and crises</a:t>
            </a:r>
            <a:endParaRPr lang="en-GB" dirty="0">
              <a:latin typeface="Calibri"/>
            </a:endParaRPr>
          </a:p>
        </p:txBody>
      </p: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493713" y="3105150"/>
            <a:ext cx="674687" cy="338554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 charset="0"/>
              </a:rPr>
              <a:t>US</a:t>
            </a: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sp>
        <p:nvSpPr>
          <p:cNvPr id="175109" name="Text Box 5"/>
          <p:cNvSpPr txBox="1">
            <a:spLocks noChangeArrowheads="1"/>
          </p:cNvSpPr>
          <p:nvPr/>
        </p:nvSpPr>
        <p:spPr bwMode="auto">
          <a:xfrm>
            <a:off x="4276725" y="2951163"/>
            <a:ext cx="1971675" cy="338554"/>
          </a:xfrm>
          <a:prstGeom prst="rect">
            <a:avLst/>
          </a:prstGeom>
          <a:noFill/>
          <a:ln w="19050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 charset="0"/>
              </a:rPr>
              <a:t>ASIA</a:t>
            </a:r>
          </a:p>
        </p:txBody>
      </p:sp>
      <p:sp>
        <p:nvSpPr>
          <p:cNvPr id="175110" name="Text Box 6"/>
          <p:cNvSpPr txBox="1">
            <a:spLocks noChangeArrowheads="1"/>
          </p:cNvSpPr>
          <p:nvPr/>
        </p:nvSpPr>
        <p:spPr bwMode="auto">
          <a:xfrm>
            <a:off x="7188200" y="2228850"/>
            <a:ext cx="1739900" cy="707886"/>
          </a:xfrm>
          <a:prstGeom prst="rect">
            <a:avLst/>
          </a:prstGeom>
          <a:noFill/>
          <a:ln w="19050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rgbClr val="000090"/>
                </a:solidFill>
                <a:latin typeface="Calibri" charset="0"/>
              </a:rPr>
              <a:t>Trade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rgbClr val="000090"/>
                </a:solidFill>
                <a:latin typeface="Calibri" charset="0"/>
              </a:rPr>
              <a:t>surplus</a:t>
            </a:r>
            <a:endParaRPr lang="en-GB" sz="1600" dirty="0">
              <a:solidFill>
                <a:srgbClr val="000090"/>
              </a:solidFill>
              <a:latin typeface="Calibri" charset="0"/>
              <a:cs typeface="Arial" charset="0"/>
            </a:endParaRPr>
          </a:p>
        </p:txBody>
      </p:sp>
      <p:sp>
        <p:nvSpPr>
          <p:cNvPr id="175111" name="Text Box 7"/>
          <p:cNvSpPr txBox="1">
            <a:spLocks noChangeArrowheads="1"/>
          </p:cNvSpPr>
          <p:nvPr/>
        </p:nvSpPr>
        <p:spPr bwMode="auto">
          <a:xfrm>
            <a:off x="7188200" y="3182938"/>
            <a:ext cx="1790700" cy="707886"/>
          </a:xfrm>
          <a:prstGeom prst="rect">
            <a:avLst/>
          </a:prstGeom>
          <a:noFill/>
          <a:ln w="19050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rgbClr val="000090"/>
                </a:solidFill>
                <a:latin typeface="Calibri" charset="0"/>
              </a:rPr>
              <a:t>Foreign reserves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rgbClr val="000090"/>
                </a:solidFill>
                <a:latin typeface="Calibri" charset="0"/>
                <a:cs typeface="Arial" charset="0"/>
              </a:rPr>
              <a:t>(After 1997 crisis)</a:t>
            </a:r>
          </a:p>
        </p:txBody>
      </p:sp>
      <p:cxnSp>
        <p:nvCxnSpPr>
          <p:cNvPr id="175113" name="AutoShape 9"/>
          <p:cNvCxnSpPr>
            <a:cxnSpLocks noChangeShapeType="1"/>
            <a:stCxn id="175109" idx="3"/>
            <a:endCxn id="175110" idx="1"/>
          </p:cNvCxnSpPr>
          <p:nvPr/>
        </p:nvCxnSpPr>
        <p:spPr bwMode="auto">
          <a:xfrm flipV="1">
            <a:off x="6248400" y="2582793"/>
            <a:ext cx="939800" cy="537647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00009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5114" name="AutoShape 10"/>
          <p:cNvCxnSpPr>
            <a:cxnSpLocks noChangeShapeType="1"/>
            <a:stCxn id="175109" idx="3"/>
            <a:endCxn id="175111" idx="1"/>
          </p:cNvCxnSpPr>
          <p:nvPr/>
        </p:nvCxnSpPr>
        <p:spPr bwMode="auto">
          <a:xfrm>
            <a:off x="6248400" y="3120440"/>
            <a:ext cx="939800" cy="416441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00009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5115" name="AutoShape 11"/>
          <p:cNvCxnSpPr>
            <a:cxnSpLocks noChangeShapeType="1"/>
            <a:stCxn id="175111" idx="2"/>
            <a:endCxn id="175108" idx="2"/>
          </p:cNvCxnSpPr>
          <p:nvPr/>
        </p:nvCxnSpPr>
        <p:spPr bwMode="auto">
          <a:xfrm rot="5400000" flipH="1">
            <a:off x="4233744" y="41018"/>
            <a:ext cx="447120" cy="7252493"/>
          </a:xfrm>
          <a:prstGeom prst="bentConnector3">
            <a:avLst>
              <a:gd name="adj1" fmla="val -113617"/>
            </a:avLst>
          </a:prstGeom>
          <a:noFill/>
          <a:ln w="19050">
            <a:solidFill>
              <a:srgbClr val="000090"/>
            </a:solidFill>
            <a:prstDash val="dash"/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452" name="Line 3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4F81BD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1685925" y="2305050"/>
            <a:ext cx="1831975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 charset="0"/>
              </a:rPr>
              <a:t>Outsourcing</a:t>
            </a:r>
          </a:p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 charset="0"/>
                <a:cs typeface="Arial" charset="0"/>
              </a:rPr>
              <a:t>(FDI)</a:t>
            </a: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1685925" y="3498850"/>
            <a:ext cx="1831975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 charset="0"/>
              </a:rPr>
              <a:t>Capital flows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 charset="0"/>
                <a:cs typeface="Arial" charset="0"/>
              </a:rPr>
              <a:t>(portfolio)</a:t>
            </a:r>
          </a:p>
        </p:txBody>
      </p:sp>
      <p:cxnSp>
        <p:nvCxnSpPr>
          <p:cNvPr id="25" name="AutoShape 9"/>
          <p:cNvCxnSpPr>
            <a:cxnSpLocks noChangeShapeType="1"/>
            <a:stCxn id="175108" idx="3"/>
            <a:endCxn id="23" idx="1"/>
          </p:cNvCxnSpPr>
          <p:nvPr/>
        </p:nvCxnSpPr>
        <p:spPr bwMode="auto">
          <a:xfrm flipV="1">
            <a:off x="1168400" y="2658993"/>
            <a:ext cx="517525" cy="615434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1" name="AutoShape 9"/>
          <p:cNvCxnSpPr>
            <a:cxnSpLocks noChangeShapeType="1"/>
            <a:stCxn id="175108" idx="3"/>
            <a:endCxn id="24" idx="1"/>
          </p:cNvCxnSpPr>
          <p:nvPr/>
        </p:nvCxnSpPr>
        <p:spPr bwMode="auto">
          <a:xfrm>
            <a:off x="1168400" y="3274427"/>
            <a:ext cx="517525" cy="578366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10"/>
          <p:cNvCxnSpPr>
            <a:cxnSpLocks noChangeShapeType="1"/>
            <a:stCxn id="23" idx="3"/>
            <a:endCxn id="175109" idx="1"/>
          </p:cNvCxnSpPr>
          <p:nvPr/>
        </p:nvCxnSpPr>
        <p:spPr bwMode="auto">
          <a:xfrm>
            <a:off x="3517900" y="2658993"/>
            <a:ext cx="758825" cy="461447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AutoShape 9"/>
          <p:cNvCxnSpPr>
            <a:cxnSpLocks noChangeShapeType="1"/>
            <a:stCxn id="24" idx="3"/>
          </p:cNvCxnSpPr>
          <p:nvPr/>
        </p:nvCxnSpPr>
        <p:spPr bwMode="auto">
          <a:xfrm flipV="1">
            <a:off x="3517900" y="3120440"/>
            <a:ext cx="758825" cy="732353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0" name="AutoShape 11"/>
          <p:cNvCxnSpPr>
            <a:cxnSpLocks noChangeShapeType="1"/>
            <a:stCxn id="175110" idx="0"/>
            <a:endCxn id="175108" idx="0"/>
          </p:cNvCxnSpPr>
          <p:nvPr/>
        </p:nvCxnSpPr>
        <p:spPr bwMode="auto">
          <a:xfrm rot="16200000" flipH="1" flipV="1">
            <a:off x="4006454" y="-946547"/>
            <a:ext cx="876300" cy="7227093"/>
          </a:xfrm>
          <a:prstGeom prst="bentConnector3">
            <a:avLst>
              <a:gd name="adj1" fmla="val -26087"/>
            </a:avLst>
          </a:prstGeom>
          <a:noFill/>
          <a:ln w="19050">
            <a:solidFill>
              <a:srgbClr val="000090"/>
            </a:solidFill>
            <a:prstDash val="dash"/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Text Box 6"/>
          <p:cNvSpPr txBox="1">
            <a:spLocks noChangeArrowheads="1"/>
          </p:cNvSpPr>
          <p:nvPr/>
        </p:nvSpPr>
        <p:spPr bwMode="auto">
          <a:xfrm>
            <a:off x="2730500" y="4921250"/>
            <a:ext cx="1625600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 charset="0"/>
              </a:rPr>
              <a:t>Financial bubble</a:t>
            </a: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sp>
        <p:nvSpPr>
          <p:cNvPr id="104" name="Text Box 7"/>
          <p:cNvSpPr txBox="1">
            <a:spLocks noChangeArrowheads="1"/>
          </p:cNvSpPr>
          <p:nvPr/>
        </p:nvSpPr>
        <p:spPr bwMode="auto">
          <a:xfrm>
            <a:off x="2730500" y="5811838"/>
            <a:ext cx="1676400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 charset="0"/>
              </a:rPr>
              <a:t>Housing bubble</a:t>
            </a:r>
            <a:endParaRPr lang="en-GB" sz="1600" dirty="0">
              <a:solidFill>
                <a:schemeClr val="tx2"/>
              </a:solidFill>
              <a:latin typeface="Calibri" charset="0"/>
              <a:cs typeface="Arial" charset="0"/>
            </a:endParaRPr>
          </a:p>
        </p:txBody>
      </p:sp>
      <p:cxnSp>
        <p:nvCxnSpPr>
          <p:cNvPr id="105" name="AutoShape 9"/>
          <p:cNvCxnSpPr>
            <a:cxnSpLocks noChangeShapeType="1"/>
            <a:endCxn id="103" idx="1"/>
          </p:cNvCxnSpPr>
          <p:nvPr/>
        </p:nvCxnSpPr>
        <p:spPr bwMode="auto">
          <a:xfrm>
            <a:off x="685800" y="3454400"/>
            <a:ext cx="2044700" cy="1636127"/>
          </a:xfrm>
          <a:prstGeom prst="bentConnector3">
            <a:avLst>
              <a:gd name="adj1" fmla="val 311"/>
            </a:avLst>
          </a:prstGeom>
          <a:noFill/>
          <a:ln w="19050">
            <a:solidFill>
              <a:srgbClr val="FF6600"/>
            </a:solidFill>
            <a:prstDash val="sysDash"/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9" name="AutoShape 10"/>
          <p:cNvCxnSpPr>
            <a:cxnSpLocks noChangeShapeType="1"/>
            <a:endCxn id="104" idx="1"/>
          </p:cNvCxnSpPr>
          <p:nvPr/>
        </p:nvCxnSpPr>
        <p:spPr bwMode="auto">
          <a:xfrm rot="16200000" flipH="1">
            <a:off x="1841793" y="5092407"/>
            <a:ext cx="901115" cy="876300"/>
          </a:xfrm>
          <a:prstGeom prst="bentConnector2">
            <a:avLst/>
          </a:prstGeom>
          <a:noFill/>
          <a:ln w="19050">
            <a:solidFill>
              <a:srgbClr val="FF6600"/>
            </a:solidFill>
            <a:prstDash val="sysDash"/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6"/>
          <p:cNvSpPr txBox="1">
            <a:spLocks noChangeArrowheads="1"/>
          </p:cNvSpPr>
          <p:nvPr/>
        </p:nvSpPr>
        <p:spPr bwMode="auto">
          <a:xfrm>
            <a:off x="7213600" y="5251450"/>
            <a:ext cx="1625600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 charset="0"/>
              </a:rPr>
              <a:t>… Contagion of</a:t>
            </a:r>
          </a:p>
          <a:p>
            <a:pPr algn="ctr" eaLnBrk="1" hangingPunct="1">
              <a:spcBef>
                <a:spcPct val="50000"/>
              </a:spcBef>
            </a:pPr>
            <a:r>
              <a:rPr lang="en-GB" sz="1600" dirty="0">
                <a:solidFill>
                  <a:schemeClr val="tx2"/>
                </a:solidFill>
                <a:latin typeface="Calibri" charset="0"/>
                <a:cs typeface="Arial" charset="0"/>
              </a:rPr>
              <a:t>Rest of the world</a:t>
            </a:r>
          </a:p>
        </p:txBody>
      </p:sp>
      <p:cxnSp>
        <p:nvCxnSpPr>
          <p:cNvPr id="116" name="AutoShape 10"/>
          <p:cNvCxnSpPr>
            <a:cxnSpLocks noChangeShapeType="1"/>
            <a:stCxn id="103" idx="3"/>
          </p:cNvCxnSpPr>
          <p:nvPr/>
        </p:nvCxnSpPr>
        <p:spPr bwMode="auto">
          <a:xfrm>
            <a:off x="4356100" y="5090527"/>
            <a:ext cx="1231900" cy="548273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FF6600"/>
            </a:solidFill>
            <a:prstDash val="sysDash"/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9" name="AutoShape 9"/>
          <p:cNvCxnSpPr>
            <a:cxnSpLocks noChangeShapeType="1"/>
          </p:cNvCxnSpPr>
          <p:nvPr/>
        </p:nvCxnSpPr>
        <p:spPr bwMode="auto">
          <a:xfrm flipV="1">
            <a:off x="4406900" y="5638800"/>
            <a:ext cx="1092200" cy="393116"/>
          </a:xfrm>
          <a:prstGeom prst="bentConnector3">
            <a:avLst>
              <a:gd name="adj1" fmla="val 51163"/>
            </a:avLst>
          </a:prstGeom>
          <a:noFill/>
          <a:ln w="19050">
            <a:solidFill>
              <a:srgbClr val="FF6600"/>
            </a:solidFill>
            <a:prstDash val="sysDash"/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453" name="Explosion 1 61452"/>
          <p:cNvSpPr/>
          <p:nvPr/>
        </p:nvSpPr>
        <p:spPr>
          <a:xfrm>
            <a:off x="5435600" y="5105400"/>
            <a:ext cx="1270000" cy="1016000"/>
          </a:xfrm>
          <a:prstGeom prst="irregularSeal1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/>
              <a:t>Lehman Brot</a:t>
            </a:r>
            <a:r>
              <a:rPr lang="en-US" sz="1200" dirty="0"/>
              <a:t>hers</a:t>
            </a:r>
          </a:p>
        </p:txBody>
      </p:sp>
      <p:cxnSp>
        <p:nvCxnSpPr>
          <p:cNvPr id="152" name="AutoShape 8"/>
          <p:cNvCxnSpPr>
            <a:cxnSpLocks noChangeShapeType="1"/>
            <a:endCxn id="115" idx="1"/>
          </p:cNvCxnSpPr>
          <p:nvPr/>
        </p:nvCxnSpPr>
        <p:spPr bwMode="auto">
          <a:xfrm>
            <a:off x="6502400" y="5600700"/>
            <a:ext cx="711200" cy="4693"/>
          </a:xfrm>
          <a:prstGeom prst="straightConnector1">
            <a:avLst/>
          </a:prstGeom>
          <a:noFill/>
          <a:ln w="19050">
            <a:solidFill>
              <a:srgbClr val="FF66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5" name="Text Box 38"/>
          <p:cNvSpPr txBox="1">
            <a:spLocks noChangeArrowheads="1"/>
          </p:cNvSpPr>
          <p:nvPr/>
        </p:nvSpPr>
        <p:spPr bwMode="auto">
          <a:xfrm>
            <a:off x="4386263" y="1617663"/>
            <a:ext cx="1231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PH" sz="1400" dirty="0">
                <a:latin typeface="+mj-lt"/>
              </a:rPr>
              <a:t>Capital flows</a:t>
            </a:r>
          </a:p>
        </p:txBody>
      </p:sp>
      <p:sp>
        <p:nvSpPr>
          <p:cNvPr id="156" name="Text Box 38"/>
          <p:cNvSpPr txBox="1">
            <a:spLocks noChangeArrowheads="1"/>
          </p:cNvSpPr>
          <p:nvPr/>
        </p:nvSpPr>
        <p:spPr bwMode="auto">
          <a:xfrm>
            <a:off x="4373563" y="4056063"/>
            <a:ext cx="1231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PH" sz="1400" dirty="0">
                <a:latin typeface="+mj-lt"/>
              </a:rPr>
              <a:t>Capital flows</a:t>
            </a:r>
          </a:p>
        </p:txBody>
      </p:sp>
      <p:sp>
        <p:nvSpPr>
          <p:cNvPr id="157" name="Text Box 38"/>
          <p:cNvSpPr txBox="1">
            <a:spLocks noChangeArrowheads="1"/>
          </p:cNvSpPr>
          <p:nvPr/>
        </p:nvSpPr>
        <p:spPr bwMode="auto">
          <a:xfrm>
            <a:off x="284162" y="5097463"/>
            <a:ext cx="1366837" cy="307777"/>
          </a:xfrm>
          <a:prstGeom prst="rect">
            <a:avLst/>
          </a:prstGeom>
          <a:noFill/>
          <a:ln w="12700" cmpd="sng">
            <a:solidFill>
              <a:srgbClr val="990000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PH" sz="1400" dirty="0">
                <a:solidFill>
                  <a:srgbClr val="990000"/>
                </a:solidFill>
                <a:latin typeface="+mj-lt"/>
              </a:rPr>
              <a:t>Deregulation</a:t>
            </a:r>
          </a:p>
        </p:txBody>
      </p:sp>
      <p:sp>
        <p:nvSpPr>
          <p:cNvPr id="80" name="Up Arrow 79"/>
          <p:cNvSpPr/>
          <p:nvPr/>
        </p:nvSpPr>
        <p:spPr>
          <a:xfrm>
            <a:off x="8521700" y="2336800"/>
            <a:ext cx="88900" cy="469900"/>
          </a:xfrm>
          <a:prstGeom prst="upArrow">
            <a:avLst/>
          </a:prstGeom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Up Arrow 167"/>
          <p:cNvSpPr/>
          <p:nvPr/>
        </p:nvSpPr>
        <p:spPr>
          <a:xfrm>
            <a:off x="8851899" y="3302000"/>
            <a:ext cx="88899" cy="469900"/>
          </a:xfrm>
          <a:prstGeom prst="upArrow">
            <a:avLst/>
          </a:prstGeom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TextBox 6"/>
          <p:cNvSpPr txBox="1">
            <a:spLocks noChangeArrowheads="1"/>
          </p:cNvSpPr>
          <p:nvPr/>
        </p:nvSpPr>
        <p:spPr bwMode="auto">
          <a:xfrm>
            <a:off x="1071563" y="1017588"/>
            <a:ext cx="7086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dirty="0">
                <a:solidFill>
                  <a:srgbClr val="0000FF"/>
                </a:solidFill>
                <a:latin typeface="Calibri" charset="0"/>
              </a:rPr>
              <a:t>A more complete picture</a:t>
            </a:r>
          </a:p>
        </p:txBody>
      </p:sp>
      <p:sp>
        <p:nvSpPr>
          <p:cNvPr id="209" name="Text Box 38"/>
          <p:cNvSpPr txBox="1">
            <a:spLocks noChangeArrowheads="1"/>
          </p:cNvSpPr>
          <p:nvPr/>
        </p:nvSpPr>
        <p:spPr bwMode="auto">
          <a:xfrm>
            <a:off x="284162" y="5808663"/>
            <a:ext cx="1366837" cy="523220"/>
          </a:xfrm>
          <a:prstGeom prst="rect">
            <a:avLst/>
          </a:prstGeom>
          <a:noFill/>
          <a:ln w="12700" cmpd="sng">
            <a:solidFill>
              <a:srgbClr val="990000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PH" sz="1400" dirty="0">
                <a:solidFill>
                  <a:srgbClr val="990000"/>
                </a:solidFill>
                <a:latin typeface="+mj-lt"/>
              </a:rPr>
              <a:t>Cheap liquidity after 9/11 (Fed)</a:t>
            </a:r>
          </a:p>
        </p:txBody>
      </p:sp>
      <p:sp>
        <p:nvSpPr>
          <p:cNvPr id="210" name="Text Box 38"/>
          <p:cNvSpPr txBox="1">
            <a:spLocks noChangeArrowheads="1"/>
          </p:cNvSpPr>
          <p:nvPr/>
        </p:nvSpPr>
        <p:spPr bwMode="auto">
          <a:xfrm>
            <a:off x="284162" y="5440363"/>
            <a:ext cx="1366837" cy="307777"/>
          </a:xfrm>
          <a:prstGeom prst="rect">
            <a:avLst/>
          </a:prstGeom>
          <a:noFill/>
          <a:ln w="12700" cmpd="sng">
            <a:solidFill>
              <a:srgbClr val="990000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PH" sz="1400" dirty="0">
                <a:solidFill>
                  <a:srgbClr val="990000"/>
                </a:solidFill>
                <a:latin typeface="+mj-lt"/>
              </a:rPr>
              <a:t>Stagnant wages</a:t>
            </a:r>
          </a:p>
        </p:txBody>
      </p:sp>
    </p:spTree>
    <p:extLst>
      <p:ext uri="{BB962C8B-B14F-4D97-AF65-F5344CB8AC3E}">
        <p14:creationId xmlns:p14="http://schemas.microsoft.com/office/powerpoint/2010/main" val="27707077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7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17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7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/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17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/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1000"/>
                                        <p:tgtEl>
                                          <p:spTgt spid="175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/>
                                        <p:tgtEl>
                                          <p:spTgt spid="175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175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0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1000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10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0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4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8" grpId="0" animBg="1"/>
      <p:bldP spid="175109" grpId="0" animBg="1"/>
      <p:bldP spid="175110" grpId="0" animBg="1"/>
      <p:bldP spid="175111" grpId="0" animBg="1"/>
      <p:bldP spid="23" grpId="0" animBg="1"/>
      <p:bldP spid="24" grpId="0" animBg="1"/>
      <p:bldP spid="103" grpId="0" animBg="1"/>
      <p:bldP spid="104" grpId="0" animBg="1"/>
      <p:bldP spid="115" grpId="0" animBg="1"/>
      <p:bldP spid="61453" grpId="0" animBg="1"/>
      <p:bldP spid="155" grpId="0"/>
      <p:bldP spid="156" grpId="0"/>
      <p:bldP spid="157" grpId="0" animBg="1"/>
      <p:bldP spid="80" grpId="0" animBg="1"/>
      <p:bldP spid="168" grpId="0" animBg="1"/>
      <p:bldP spid="209" grpId="0" animBg="1"/>
      <p:bldP spid="2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2" y="2298700"/>
            <a:ext cx="8229600" cy="2057400"/>
          </a:xfrm>
        </p:spPr>
        <p:txBody>
          <a:bodyPr>
            <a:normAutofit/>
          </a:bodyPr>
          <a:lstStyle/>
          <a:p>
            <a:r>
              <a:rPr lang="en-US" sz="4000" dirty="0"/>
              <a:t>Shift in global political power</a:t>
            </a:r>
          </a:p>
        </p:txBody>
      </p:sp>
    </p:spTree>
    <p:extLst>
      <p:ext uri="{BB962C8B-B14F-4D97-AF65-F5344CB8AC3E}">
        <p14:creationId xmlns:p14="http://schemas.microsoft.com/office/powerpoint/2010/main" val="1018106908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116634"/>
            <a:ext cx="8229600" cy="954360"/>
          </a:xfrm>
        </p:spPr>
        <p:txBody>
          <a:bodyPr/>
          <a:lstStyle/>
          <a:p>
            <a:pPr algn="ctr"/>
            <a:r>
              <a:rPr lang="en-US" sz="3600" dirty="0">
                <a:latin typeface="Calibri" charset="0"/>
              </a:rPr>
              <a:t>Global shift</a:t>
            </a: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67005" y="1556792"/>
            <a:ext cx="7787208" cy="2664296"/>
          </a:xfrm>
        </p:spPr>
        <p:txBody>
          <a:bodyPr>
            <a:noAutofit/>
          </a:bodyPr>
          <a:lstStyle/>
          <a:p>
            <a:r>
              <a:rPr lang="en-US" dirty="0">
                <a:latin typeface="Calibri" charset="0"/>
              </a:rPr>
              <a:t>Has globalization shifted global political powers?</a:t>
            </a:r>
          </a:p>
          <a:p>
            <a:pPr lvl="1"/>
            <a:r>
              <a:rPr lang="en-US" sz="2600" dirty="0">
                <a:latin typeface="Calibri" charset="0"/>
                <a:cs typeface="ＭＳ Ｐゴシック" charset="0"/>
              </a:rPr>
              <a:t>From US to China?</a:t>
            </a:r>
          </a:p>
          <a:p>
            <a:endParaRPr lang="en-US" dirty="0">
              <a:latin typeface="Calibri" charset="0"/>
            </a:endParaRPr>
          </a:p>
          <a:p>
            <a:r>
              <a:rPr lang="en-US" i="1" dirty="0">
                <a:latin typeface="Calibri" charset="0"/>
              </a:rPr>
              <a:t>Chinese Professor Ad</a:t>
            </a:r>
            <a:r>
              <a:rPr lang="en-US" dirty="0">
                <a:latin typeface="Calibri" charset="0"/>
              </a:rPr>
              <a:t>: </a:t>
            </a:r>
            <a:r>
              <a:rPr lang="en-US" dirty="0">
                <a:latin typeface="Calibri" charset="0"/>
                <a:hlinkClick r:id="rId2"/>
              </a:rPr>
              <a:t>"Now They Work for Us"</a:t>
            </a:r>
            <a:endParaRPr lang="en-US" dirty="0">
              <a:latin typeface="Calibri" charset="0"/>
            </a:endParaRPr>
          </a:p>
          <a:p>
            <a:pPr marL="0" indent="0">
              <a:buNone/>
            </a:pP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476207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ja tema_mod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ja tema_mod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Elemental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Makro_modra.thmx</Template>
  <TotalTime>13561</TotalTime>
  <Words>1460</Words>
  <Application>Microsoft Macintosh PowerPoint</Application>
  <PresentationFormat>On-screen Show (4:3)</PresentationFormat>
  <Paragraphs>214</Paragraphs>
  <Slides>39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ＭＳ Ｐゴシック</vt:lpstr>
      <vt:lpstr>ヒラギノ角ゴ Pro W3</vt:lpstr>
      <vt:lpstr>Arial</vt:lpstr>
      <vt:lpstr>Calibri</vt:lpstr>
      <vt:lpstr>Impact</vt:lpstr>
      <vt:lpstr>Lucida Grande</vt:lpstr>
      <vt:lpstr>Times New Roman</vt:lpstr>
      <vt:lpstr>Clarity</vt:lpstr>
      <vt:lpstr>Moja tema_modra</vt:lpstr>
      <vt:lpstr>1_Moja tema_modra</vt:lpstr>
      <vt:lpstr> Global Institutional Economics </vt:lpstr>
      <vt:lpstr>Discussion Globalization: Good or bad?</vt:lpstr>
      <vt:lpstr>Outline</vt:lpstr>
      <vt:lpstr>Openness &amp; growth</vt:lpstr>
      <vt:lpstr>Open economies grow faster</vt:lpstr>
      <vt:lpstr>Fastest growing open economies</vt:lpstr>
      <vt:lpstr>However, “What you produce/export matters” (Hausmann, Hwang &amp; Rodrik, 2005)</vt:lpstr>
      <vt:lpstr>PowerPoint Presentation</vt:lpstr>
      <vt:lpstr>PowerPoint Presentation</vt:lpstr>
      <vt:lpstr>PowerPoint Presentation</vt:lpstr>
      <vt:lpstr>Benefits of globalization</vt:lpstr>
      <vt:lpstr>Benefits of globalization</vt:lpstr>
      <vt:lpstr>World poverty decreased</vt:lpstr>
      <vt:lpstr>New 2015 WB estimates … poverty line at $1.90 a day</vt:lpstr>
      <vt:lpstr>World inequality decreased … but mostly due to China &amp; India</vt:lpstr>
      <vt:lpstr>Who won and who lost with globalization?</vt:lpstr>
      <vt:lpstr>Distribution of gains from globalization</vt:lpstr>
      <vt:lpstr>PowerPoint Presentation</vt:lpstr>
      <vt:lpstr>PowerPoint Presentation</vt:lpstr>
      <vt:lpstr>While global inequality down, within country inequality increased</vt:lpstr>
      <vt:lpstr>Within country inequality changes</vt:lpstr>
      <vt:lpstr>Off: Who benefitted from the recovery (US)</vt:lpstr>
      <vt:lpstr>Other benefits (1)</vt:lpstr>
      <vt:lpstr>Other benefits (2)</vt:lpstr>
      <vt:lpstr>The flip side Developing countries</vt:lpstr>
      <vt:lpstr>What happened to advanced countries?</vt:lpstr>
      <vt:lpstr>The flip side Advanced countries (1)</vt:lpstr>
      <vt:lpstr>PowerPoint Presentation</vt:lpstr>
      <vt:lpstr>PowerPoint Presentation</vt:lpstr>
      <vt:lpstr>PowerPoint Presentation</vt:lpstr>
      <vt:lpstr>Explanation</vt:lpstr>
      <vt:lpstr>Importing political polarization</vt:lpstr>
      <vt:lpstr>Other consequences Stability undermined</vt:lpstr>
      <vt:lpstr>PowerPoint Presentation</vt:lpstr>
      <vt:lpstr>Global imbalances</vt:lpstr>
      <vt:lpstr>PowerPoint Presentation</vt:lpstr>
      <vt:lpstr>Global imbalances and crises</vt:lpstr>
      <vt:lpstr>Shift in global political power</vt:lpstr>
      <vt:lpstr>Global shift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Sylvain Barde</dc:creator>
  <cp:lastModifiedBy>Joze Damijan</cp:lastModifiedBy>
  <cp:revision>379</cp:revision>
  <dcterms:created xsi:type="dcterms:W3CDTF">2009-02-16T09:47:06Z</dcterms:created>
  <dcterms:modified xsi:type="dcterms:W3CDTF">2019-01-16T21:21:57Z</dcterms:modified>
</cp:coreProperties>
</file>