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29"/>
  </p:notesMasterIdLst>
  <p:handoutMasterIdLst>
    <p:handoutMasterId r:id="rId30"/>
  </p:handoutMasterIdLst>
  <p:sldIdLst>
    <p:sldId id="355" r:id="rId2"/>
    <p:sldId id="406" r:id="rId3"/>
    <p:sldId id="362" r:id="rId4"/>
    <p:sldId id="365" r:id="rId5"/>
    <p:sldId id="367" r:id="rId6"/>
    <p:sldId id="368" r:id="rId7"/>
    <p:sldId id="370" r:id="rId8"/>
    <p:sldId id="371" r:id="rId9"/>
    <p:sldId id="372" r:id="rId10"/>
    <p:sldId id="412" r:id="rId11"/>
    <p:sldId id="413" r:id="rId12"/>
    <p:sldId id="414" r:id="rId13"/>
    <p:sldId id="419" r:id="rId14"/>
    <p:sldId id="415" r:id="rId15"/>
    <p:sldId id="374" r:id="rId16"/>
    <p:sldId id="373" r:id="rId17"/>
    <p:sldId id="375" r:id="rId18"/>
    <p:sldId id="380" r:id="rId19"/>
    <p:sldId id="383" r:id="rId20"/>
    <p:sldId id="411" r:id="rId21"/>
    <p:sldId id="418" r:id="rId22"/>
    <p:sldId id="416" r:id="rId23"/>
    <p:sldId id="417" r:id="rId24"/>
    <p:sldId id="363" r:id="rId25"/>
    <p:sldId id="457" r:id="rId26"/>
    <p:sldId id="458" r:id="rId27"/>
    <p:sldId id="460" r:id="rId2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BDB2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76" autoAdjust="0"/>
    <p:restoredTop sz="99678" autoAdjust="0"/>
  </p:normalViewPr>
  <p:slideViewPr>
    <p:cSldViewPr snapToGrid="0">
      <p:cViewPr varScale="1">
        <p:scale>
          <a:sx n="110" d="100"/>
          <a:sy n="110" d="100"/>
        </p:scale>
        <p:origin x="56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57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d:Data-misc:UNCTAD%20stats:World%20trade%201948-2011.xlsx" TargetMode="External"/><Relationship Id="rId1" Type="http://schemas.openxmlformats.org/officeDocument/2006/relationships/themeOverride" Target="../theme/themeOverrid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d:Data-misc:UNCTAD%20stats:World%20trade%201948-2011.xlsx" TargetMode="External"/><Relationship Id="rId1" Type="http://schemas.openxmlformats.org/officeDocument/2006/relationships/themeOverride" Target="../theme/themeOverrid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d:Data-misc:UNCTAD%20stats:Global%20fdi%20stock_1980-2011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Exports ($ bill.)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all!$B$1</c:f>
              <c:strCache>
                <c:ptCount val="1"/>
                <c:pt idx="0">
                  <c:v>World</c:v>
                </c:pt>
              </c:strCache>
            </c:strRef>
          </c:tx>
          <c:spPr>
            <a:ln w="28575"/>
          </c:spPr>
          <c:marker>
            <c:symbol val="circle"/>
            <c:size val="5"/>
            <c:spPr>
              <a:ln>
                <a:solidFill>
                  <a:schemeClr val="tx1"/>
                </a:solidFill>
              </a:ln>
            </c:spPr>
          </c:marker>
          <c:dLbls>
            <c:dLbl>
              <c:idx val="2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62-4842-8B38-0D8898B349D0}"/>
                </c:ext>
              </c:extLst>
            </c:dLbl>
            <c:dLbl>
              <c:idx val="3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62-4842-8B38-0D8898B349D0}"/>
                </c:ext>
              </c:extLst>
            </c:dLbl>
            <c:dLbl>
              <c:idx val="5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62-4842-8B38-0D8898B349D0}"/>
                </c:ext>
              </c:extLst>
            </c:dLbl>
            <c:dLbl>
              <c:idx val="66"/>
              <c:layout>
                <c:manualLayout>
                  <c:x val="-1.46103896103896E-2"/>
                  <c:y val="-2.10035005834306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462-4842-8B38-0D8898B349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00FF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all!$A$2:$A$68</c:f>
              <c:strCache>
                <c:ptCount val="67"/>
                <c:pt idx="0">
                  <c:v>1948</c:v>
                </c:pt>
                <c:pt idx="1">
                  <c:v>1949</c:v>
                </c:pt>
                <c:pt idx="2">
                  <c:v>1950</c:v>
                </c:pt>
                <c:pt idx="3">
                  <c:v>1951</c:v>
                </c:pt>
                <c:pt idx="4">
                  <c:v>1952</c:v>
                </c:pt>
                <c:pt idx="5">
                  <c:v>1953</c:v>
                </c:pt>
                <c:pt idx="6">
                  <c:v>1954</c:v>
                </c:pt>
                <c:pt idx="7">
                  <c:v>1955</c:v>
                </c:pt>
                <c:pt idx="8">
                  <c:v>1956</c:v>
                </c:pt>
                <c:pt idx="9">
                  <c:v>1957</c:v>
                </c:pt>
                <c:pt idx="10">
                  <c:v>1958</c:v>
                </c:pt>
                <c:pt idx="11">
                  <c:v>1959</c:v>
                </c:pt>
                <c:pt idx="12">
                  <c:v>1960</c:v>
                </c:pt>
                <c:pt idx="13">
                  <c:v>1961</c:v>
                </c:pt>
                <c:pt idx="14">
                  <c:v>1962</c:v>
                </c:pt>
                <c:pt idx="15">
                  <c:v>1963</c:v>
                </c:pt>
                <c:pt idx="16">
                  <c:v>1964</c:v>
                </c:pt>
                <c:pt idx="17">
                  <c:v>1965</c:v>
                </c:pt>
                <c:pt idx="18">
                  <c:v>1966</c:v>
                </c:pt>
                <c:pt idx="19">
                  <c:v>1967</c:v>
                </c:pt>
                <c:pt idx="20">
                  <c:v>1968</c:v>
                </c:pt>
                <c:pt idx="21">
                  <c:v>1969</c:v>
                </c:pt>
                <c:pt idx="22">
                  <c:v>1970</c:v>
                </c:pt>
                <c:pt idx="23">
                  <c:v>1971</c:v>
                </c:pt>
                <c:pt idx="24">
                  <c:v>1972</c:v>
                </c:pt>
                <c:pt idx="25">
                  <c:v>1973</c:v>
                </c:pt>
                <c:pt idx="26">
                  <c:v>1974</c:v>
                </c:pt>
                <c:pt idx="27">
                  <c:v>1975</c:v>
                </c:pt>
                <c:pt idx="28">
                  <c:v>1976</c:v>
                </c:pt>
                <c:pt idx="29">
                  <c:v>1977</c:v>
                </c:pt>
                <c:pt idx="30">
                  <c:v>1978</c:v>
                </c:pt>
                <c:pt idx="31">
                  <c:v>1979</c:v>
                </c:pt>
                <c:pt idx="32">
                  <c:v>1980</c:v>
                </c:pt>
                <c:pt idx="33">
                  <c:v>1981</c:v>
                </c:pt>
                <c:pt idx="34">
                  <c:v>1982</c:v>
                </c:pt>
                <c:pt idx="35">
                  <c:v>1983</c:v>
                </c:pt>
                <c:pt idx="36">
                  <c:v>1984</c:v>
                </c:pt>
                <c:pt idx="37">
                  <c:v>1985</c:v>
                </c:pt>
                <c:pt idx="38">
                  <c:v>1986</c:v>
                </c:pt>
                <c:pt idx="39">
                  <c:v>1987</c:v>
                </c:pt>
                <c:pt idx="40">
                  <c:v>1988</c:v>
                </c:pt>
                <c:pt idx="41">
                  <c:v>1989</c:v>
                </c:pt>
                <c:pt idx="42">
                  <c:v>1990</c:v>
                </c:pt>
                <c:pt idx="43">
                  <c:v>1991</c:v>
                </c:pt>
                <c:pt idx="44">
                  <c:v>1992</c:v>
                </c:pt>
                <c:pt idx="45">
                  <c:v>1993</c:v>
                </c:pt>
                <c:pt idx="46">
                  <c:v>1994</c:v>
                </c:pt>
                <c:pt idx="47">
                  <c:v>1995</c:v>
                </c:pt>
                <c:pt idx="48">
                  <c:v>1996</c:v>
                </c:pt>
                <c:pt idx="49">
                  <c:v>1997</c:v>
                </c:pt>
                <c:pt idx="50">
                  <c:v>1998</c:v>
                </c:pt>
                <c:pt idx="51">
                  <c:v>1999</c:v>
                </c:pt>
                <c:pt idx="52">
                  <c:v>2000</c:v>
                </c:pt>
                <c:pt idx="53">
                  <c:v>2001</c:v>
                </c:pt>
                <c:pt idx="54">
                  <c:v>2002</c:v>
                </c:pt>
                <c:pt idx="55">
                  <c:v>2003</c:v>
                </c:pt>
                <c:pt idx="56">
                  <c:v>2004</c:v>
                </c:pt>
                <c:pt idx="57">
                  <c:v>2005</c:v>
                </c:pt>
                <c:pt idx="58">
                  <c:v>2006</c:v>
                </c:pt>
                <c:pt idx="59">
                  <c:v>2007</c:v>
                </c:pt>
                <c:pt idx="60">
                  <c:v>2008</c:v>
                </c:pt>
                <c:pt idx="61">
                  <c:v>2009</c:v>
                </c:pt>
                <c:pt idx="62">
                  <c:v>2010</c:v>
                </c:pt>
                <c:pt idx="63">
                  <c:v>2011</c:v>
                </c:pt>
                <c:pt idx="64">
                  <c:v>2012</c:v>
                </c:pt>
                <c:pt idx="65">
                  <c:v>2013</c:v>
                </c:pt>
                <c:pt idx="66">
                  <c:v>2014</c:v>
                </c:pt>
              </c:strCache>
            </c:strRef>
          </c:cat>
          <c:val>
            <c:numRef>
              <c:f>all!$B$2:$B$68</c:f>
              <c:numCache>
                <c:formatCode>#,##0</c:formatCode>
                <c:ptCount val="67"/>
                <c:pt idx="0">
                  <c:v>58.614953999999997</c:v>
                </c:pt>
                <c:pt idx="1">
                  <c:v>58.594377999999999</c:v>
                </c:pt>
                <c:pt idx="2">
                  <c:v>61.810843999999989</c:v>
                </c:pt>
                <c:pt idx="3">
                  <c:v>82.804709000000003</c:v>
                </c:pt>
                <c:pt idx="4">
                  <c:v>79.722834999999947</c:v>
                </c:pt>
                <c:pt idx="5">
                  <c:v>80.696171000000007</c:v>
                </c:pt>
                <c:pt idx="6">
                  <c:v>85.100182998999998</c:v>
                </c:pt>
                <c:pt idx="7">
                  <c:v>93.919096999000004</c:v>
                </c:pt>
                <c:pt idx="8">
                  <c:v>104.13387799900001</c:v>
                </c:pt>
                <c:pt idx="9">
                  <c:v>113.276970999</c:v>
                </c:pt>
                <c:pt idx="10">
                  <c:v>109.267214</c:v>
                </c:pt>
                <c:pt idx="11">
                  <c:v>117.865604999</c:v>
                </c:pt>
                <c:pt idx="12">
                  <c:v>130.23845215899999</c:v>
                </c:pt>
                <c:pt idx="13">
                  <c:v>136.18964661000001</c:v>
                </c:pt>
                <c:pt idx="14">
                  <c:v>143.33217395400001</c:v>
                </c:pt>
                <c:pt idx="15">
                  <c:v>156.788648884</c:v>
                </c:pt>
                <c:pt idx="16">
                  <c:v>175.17067108399999</c:v>
                </c:pt>
                <c:pt idx="17">
                  <c:v>189.79017228399999</c:v>
                </c:pt>
                <c:pt idx="18">
                  <c:v>207.11716748399999</c:v>
                </c:pt>
                <c:pt idx="19">
                  <c:v>218.76278068400001</c:v>
                </c:pt>
                <c:pt idx="20">
                  <c:v>242.89389431399999</c:v>
                </c:pt>
                <c:pt idx="21">
                  <c:v>277.19139627999908</c:v>
                </c:pt>
                <c:pt idx="22">
                  <c:v>318.15289127400001</c:v>
                </c:pt>
                <c:pt idx="23">
                  <c:v>354.73542368999989</c:v>
                </c:pt>
                <c:pt idx="24">
                  <c:v>419.84482907</c:v>
                </c:pt>
                <c:pt idx="25">
                  <c:v>581.87631650399999</c:v>
                </c:pt>
                <c:pt idx="26">
                  <c:v>842.50193197999977</c:v>
                </c:pt>
                <c:pt idx="27">
                  <c:v>877.05681958399896</c:v>
                </c:pt>
                <c:pt idx="28">
                  <c:v>993.54080089599995</c:v>
                </c:pt>
                <c:pt idx="29">
                  <c:v>1130.9033313039999</c:v>
                </c:pt>
                <c:pt idx="30">
                  <c:v>1310.4036499920001</c:v>
                </c:pt>
                <c:pt idx="31">
                  <c:v>1664.025938255</c:v>
                </c:pt>
                <c:pt idx="32">
                  <c:v>2050.129163306</c:v>
                </c:pt>
                <c:pt idx="33">
                  <c:v>2027.367616842</c:v>
                </c:pt>
                <c:pt idx="34">
                  <c:v>1897.5453738629999</c:v>
                </c:pt>
                <c:pt idx="35">
                  <c:v>1857.5155939379999</c:v>
                </c:pt>
                <c:pt idx="36">
                  <c:v>1967.7722073770001</c:v>
                </c:pt>
                <c:pt idx="37">
                  <c:v>1965.342678</c:v>
                </c:pt>
                <c:pt idx="38">
                  <c:v>2140.9630354780002</c:v>
                </c:pt>
                <c:pt idx="39">
                  <c:v>2520.0054144999999</c:v>
                </c:pt>
                <c:pt idx="40">
                  <c:v>2874.5323830000002</c:v>
                </c:pt>
                <c:pt idx="41">
                  <c:v>3101.9144030000002</c:v>
                </c:pt>
                <c:pt idx="42">
                  <c:v>3495.6754281449998</c:v>
                </c:pt>
                <c:pt idx="43">
                  <c:v>3516.771743713</c:v>
                </c:pt>
                <c:pt idx="44">
                  <c:v>3786.8437518129999</c:v>
                </c:pt>
                <c:pt idx="45">
                  <c:v>3781.8250944595002</c:v>
                </c:pt>
                <c:pt idx="46">
                  <c:v>4320.7143177339995</c:v>
                </c:pt>
                <c:pt idx="47">
                  <c:v>5176.2363462423118</c:v>
                </c:pt>
                <c:pt idx="48">
                  <c:v>5410.859484802173</c:v>
                </c:pt>
                <c:pt idx="49">
                  <c:v>5599.5246247799196</c:v>
                </c:pt>
                <c:pt idx="50">
                  <c:v>5509.6456928271782</c:v>
                </c:pt>
                <c:pt idx="51">
                  <c:v>5722.8198889520181</c:v>
                </c:pt>
                <c:pt idx="52">
                  <c:v>6452.3179440103004</c:v>
                </c:pt>
                <c:pt idx="53">
                  <c:v>6195.0681316414802</c:v>
                </c:pt>
                <c:pt idx="54">
                  <c:v>6499.7860431084046</c:v>
                </c:pt>
                <c:pt idx="55">
                  <c:v>7589.9833475581872</c:v>
                </c:pt>
                <c:pt idx="56">
                  <c:v>9223.7684595214541</c:v>
                </c:pt>
                <c:pt idx="57">
                  <c:v>10502.48845149754</c:v>
                </c:pt>
                <c:pt idx="58">
                  <c:v>12127.77139507743</c:v>
                </c:pt>
                <c:pt idx="59">
                  <c:v>14020.774832077899</c:v>
                </c:pt>
                <c:pt idx="60">
                  <c:v>16148.86426754704</c:v>
                </c:pt>
                <c:pt idx="61">
                  <c:v>12555.77813636935</c:v>
                </c:pt>
                <c:pt idx="62">
                  <c:v>15302.138072969299</c:v>
                </c:pt>
                <c:pt idx="63">
                  <c:v>18338.96662954531</c:v>
                </c:pt>
                <c:pt idx="64">
                  <c:v>18496.726772892729</c:v>
                </c:pt>
                <c:pt idx="65">
                  <c:v>18954.84428266557</c:v>
                </c:pt>
                <c:pt idx="66">
                  <c:v>19003.73196390711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462-4842-8B38-0D8898B349D0}"/>
            </c:ext>
          </c:extLst>
        </c:ser>
        <c:ser>
          <c:idx val="1"/>
          <c:order val="1"/>
          <c:tx>
            <c:strRef>
              <c:f>all!$C$1</c:f>
              <c:strCache>
                <c:ptCount val="1"/>
                <c:pt idx="0">
                  <c:v>  Developed</c:v>
                </c:pt>
              </c:strCache>
            </c:strRef>
          </c:tx>
          <c:spPr>
            <a:ln w="25400">
              <a:prstDash val="sysDash"/>
            </a:ln>
          </c:spPr>
          <c:marker>
            <c:symbol val="diamond"/>
            <c:size val="5"/>
            <c:spPr>
              <a:ln>
                <a:solidFill>
                  <a:schemeClr val="tx1"/>
                </a:solidFill>
              </a:ln>
            </c:spPr>
          </c:marker>
          <c:dLbls>
            <c:dLbl>
              <c:idx val="66"/>
              <c:layout>
                <c:manualLayout>
                  <c:x val="-1.2782493097453701E-7"/>
                  <c:y val="-3.7339556592765499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462-4842-8B38-0D8898B349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8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all!$A$2:$A$68</c:f>
              <c:strCache>
                <c:ptCount val="67"/>
                <c:pt idx="0">
                  <c:v>1948</c:v>
                </c:pt>
                <c:pt idx="1">
                  <c:v>1949</c:v>
                </c:pt>
                <c:pt idx="2">
                  <c:v>1950</c:v>
                </c:pt>
                <c:pt idx="3">
                  <c:v>1951</c:v>
                </c:pt>
                <c:pt idx="4">
                  <c:v>1952</c:v>
                </c:pt>
                <c:pt idx="5">
                  <c:v>1953</c:v>
                </c:pt>
                <c:pt idx="6">
                  <c:v>1954</c:v>
                </c:pt>
                <c:pt idx="7">
                  <c:v>1955</c:v>
                </c:pt>
                <c:pt idx="8">
                  <c:v>1956</c:v>
                </c:pt>
                <c:pt idx="9">
                  <c:v>1957</c:v>
                </c:pt>
                <c:pt idx="10">
                  <c:v>1958</c:v>
                </c:pt>
                <c:pt idx="11">
                  <c:v>1959</c:v>
                </c:pt>
                <c:pt idx="12">
                  <c:v>1960</c:v>
                </c:pt>
                <c:pt idx="13">
                  <c:v>1961</c:v>
                </c:pt>
                <c:pt idx="14">
                  <c:v>1962</c:v>
                </c:pt>
                <c:pt idx="15">
                  <c:v>1963</c:v>
                </c:pt>
                <c:pt idx="16">
                  <c:v>1964</c:v>
                </c:pt>
                <c:pt idx="17">
                  <c:v>1965</c:v>
                </c:pt>
                <c:pt idx="18">
                  <c:v>1966</c:v>
                </c:pt>
                <c:pt idx="19">
                  <c:v>1967</c:v>
                </c:pt>
                <c:pt idx="20">
                  <c:v>1968</c:v>
                </c:pt>
                <c:pt idx="21">
                  <c:v>1969</c:v>
                </c:pt>
                <c:pt idx="22">
                  <c:v>1970</c:v>
                </c:pt>
                <c:pt idx="23">
                  <c:v>1971</c:v>
                </c:pt>
                <c:pt idx="24">
                  <c:v>1972</c:v>
                </c:pt>
                <c:pt idx="25">
                  <c:v>1973</c:v>
                </c:pt>
                <c:pt idx="26">
                  <c:v>1974</c:v>
                </c:pt>
                <c:pt idx="27">
                  <c:v>1975</c:v>
                </c:pt>
                <c:pt idx="28">
                  <c:v>1976</c:v>
                </c:pt>
                <c:pt idx="29">
                  <c:v>1977</c:v>
                </c:pt>
                <c:pt idx="30">
                  <c:v>1978</c:v>
                </c:pt>
                <c:pt idx="31">
                  <c:v>1979</c:v>
                </c:pt>
                <c:pt idx="32">
                  <c:v>1980</c:v>
                </c:pt>
                <c:pt idx="33">
                  <c:v>1981</c:v>
                </c:pt>
                <c:pt idx="34">
                  <c:v>1982</c:v>
                </c:pt>
                <c:pt idx="35">
                  <c:v>1983</c:v>
                </c:pt>
                <c:pt idx="36">
                  <c:v>1984</c:v>
                </c:pt>
                <c:pt idx="37">
                  <c:v>1985</c:v>
                </c:pt>
                <c:pt idx="38">
                  <c:v>1986</c:v>
                </c:pt>
                <c:pt idx="39">
                  <c:v>1987</c:v>
                </c:pt>
                <c:pt idx="40">
                  <c:v>1988</c:v>
                </c:pt>
                <c:pt idx="41">
                  <c:v>1989</c:v>
                </c:pt>
                <c:pt idx="42">
                  <c:v>1990</c:v>
                </c:pt>
                <c:pt idx="43">
                  <c:v>1991</c:v>
                </c:pt>
                <c:pt idx="44">
                  <c:v>1992</c:v>
                </c:pt>
                <c:pt idx="45">
                  <c:v>1993</c:v>
                </c:pt>
                <c:pt idx="46">
                  <c:v>1994</c:v>
                </c:pt>
                <c:pt idx="47">
                  <c:v>1995</c:v>
                </c:pt>
                <c:pt idx="48">
                  <c:v>1996</c:v>
                </c:pt>
                <c:pt idx="49">
                  <c:v>1997</c:v>
                </c:pt>
                <c:pt idx="50">
                  <c:v>1998</c:v>
                </c:pt>
                <c:pt idx="51">
                  <c:v>1999</c:v>
                </c:pt>
                <c:pt idx="52">
                  <c:v>2000</c:v>
                </c:pt>
                <c:pt idx="53">
                  <c:v>2001</c:v>
                </c:pt>
                <c:pt idx="54">
                  <c:v>2002</c:v>
                </c:pt>
                <c:pt idx="55">
                  <c:v>2003</c:v>
                </c:pt>
                <c:pt idx="56">
                  <c:v>2004</c:v>
                </c:pt>
                <c:pt idx="57">
                  <c:v>2005</c:v>
                </c:pt>
                <c:pt idx="58">
                  <c:v>2006</c:v>
                </c:pt>
                <c:pt idx="59">
                  <c:v>2007</c:v>
                </c:pt>
                <c:pt idx="60">
                  <c:v>2008</c:v>
                </c:pt>
                <c:pt idx="61">
                  <c:v>2009</c:v>
                </c:pt>
                <c:pt idx="62">
                  <c:v>2010</c:v>
                </c:pt>
                <c:pt idx="63">
                  <c:v>2011</c:v>
                </c:pt>
                <c:pt idx="64">
                  <c:v>2012</c:v>
                </c:pt>
                <c:pt idx="65">
                  <c:v>2013</c:v>
                </c:pt>
                <c:pt idx="66">
                  <c:v>2014</c:v>
                </c:pt>
              </c:strCache>
            </c:strRef>
          </c:cat>
          <c:val>
            <c:numRef>
              <c:f>all!$C$2:$C$68</c:f>
              <c:numCache>
                <c:formatCode>#,##0</c:formatCode>
                <c:ptCount val="67"/>
                <c:pt idx="0">
                  <c:v>38.390345000000003</c:v>
                </c:pt>
                <c:pt idx="1">
                  <c:v>39.802947000000003</c:v>
                </c:pt>
                <c:pt idx="2">
                  <c:v>38.829920000000001</c:v>
                </c:pt>
                <c:pt idx="3">
                  <c:v>53.458402999999997</c:v>
                </c:pt>
                <c:pt idx="4">
                  <c:v>52.913885999999998</c:v>
                </c:pt>
                <c:pt idx="5">
                  <c:v>53.232841999999998</c:v>
                </c:pt>
                <c:pt idx="6">
                  <c:v>56.474226999999999</c:v>
                </c:pt>
                <c:pt idx="7">
                  <c:v>62.967124000000013</c:v>
                </c:pt>
                <c:pt idx="8">
                  <c:v>70.970880000000008</c:v>
                </c:pt>
                <c:pt idx="9">
                  <c:v>78.264673999999999</c:v>
                </c:pt>
                <c:pt idx="10">
                  <c:v>74.729427000000001</c:v>
                </c:pt>
                <c:pt idx="11">
                  <c:v>80.513176999999999</c:v>
                </c:pt>
                <c:pt idx="12">
                  <c:v>92.047062999999994</c:v>
                </c:pt>
                <c:pt idx="13">
                  <c:v>97.786122000000006</c:v>
                </c:pt>
                <c:pt idx="14">
                  <c:v>102.99802200000001</c:v>
                </c:pt>
                <c:pt idx="15">
                  <c:v>112.63279199999999</c:v>
                </c:pt>
                <c:pt idx="16">
                  <c:v>127.37010100000001</c:v>
                </c:pt>
                <c:pt idx="17">
                  <c:v>139.23915099999999</c:v>
                </c:pt>
                <c:pt idx="18">
                  <c:v>152.89590899999999</c:v>
                </c:pt>
                <c:pt idx="19">
                  <c:v>162.07544200000001</c:v>
                </c:pt>
                <c:pt idx="20">
                  <c:v>182.11133899999999</c:v>
                </c:pt>
                <c:pt idx="21">
                  <c:v>209.344785</c:v>
                </c:pt>
                <c:pt idx="22">
                  <c:v>242.84893500000001</c:v>
                </c:pt>
                <c:pt idx="23">
                  <c:v>270.35540300000002</c:v>
                </c:pt>
                <c:pt idx="24">
                  <c:v>322.96607899999913</c:v>
                </c:pt>
                <c:pt idx="25">
                  <c:v>438.93753399999912</c:v>
                </c:pt>
                <c:pt idx="26">
                  <c:v>583.24556499999937</c:v>
                </c:pt>
                <c:pt idx="27">
                  <c:v>625.74795200000005</c:v>
                </c:pt>
                <c:pt idx="28">
                  <c:v>696.53866299199899</c:v>
                </c:pt>
                <c:pt idx="29">
                  <c:v>788.3016213039981</c:v>
                </c:pt>
                <c:pt idx="30">
                  <c:v>939.84817000800001</c:v>
                </c:pt>
                <c:pt idx="31">
                  <c:v>1152.193310271</c:v>
                </c:pt>
                <c:pt idx="32">
                  <c:v>1356.3289393059999</c:v>
                </c:pt>
                <c:pt idx="33">
                  <c:v>1333.2164858420001</c:v>
                </c:pt>
                <c:pt idx="34">
                  <c:v>1266.202980863</c:v>
                </c:pt>
                <c:pt idx="35">
                  <c:v>1255.3414769379999</c:v>
                </c:pt>
                <c:pt idx="36">
                  <c:v>1337.0979603769999</c:v>
                </c:pt>
                <c:pt idx="37">
                  <c:v>1362.0334519999999</c:v>
                </c:pt>
                <c:pt idx="38">
                  <c:v>1569.614268478</c:v>
                </c:pt>
                <c:pt idx="39">
                  <c:v>1831.2159260000001</c:v>
                </c:pt>
                <c:pt idx="40">
                  <c:v>2094.1907660000002</c:v>
                </c:pt>
                <c:pt idx="41">
                  <c:v>2235.3549039999998</c:v>
                </c:pt>
                <c:pt idx="42">
                  <c:v>2534.2298967000002</c:v>
                </c:pt>
                <c:pt idx="43">
                  <c:v>2569.4079965000001</c:v>
                </c:pt>
                <c:pt idx="44">
                  <c:v>2748.0208390719999</c:v>
                </c:pt>
                <c:pt idx="45">
                  <c:v>2683.7331293980001</c:v>
                </c:pt>
                <c:pt idx="46">
                  <c:v>3034.807793168</c:v>
                </c:pt>
                <c:pt idx="47">
                  <c:v>3625.7772430826599</c:v>
                </c:pt>
                <c:pt idx="48">
                  <c:v>3731.9360820458501</c:v>
                </c:pt>
                <c:pt idx="49">
                  <c:v>3813.8847169029618</c:v>
                </c:pt>
                <c:pt idx="50">
                  <c:v>3863.5544180697698</c:v>
                </c:pt>
                <c:pt idx="51">
                  <c:v>3940.9697063840999</c:v>
                </c:pt>
                <c:pt idx="52">
                  <c:v>4243.2124046012996</c:v>
                </c:pt>
                <c:pt idx="53">
                  <c:v>4118.6456592369996</c:v>
                </c:pt>
                <c:pt idx="54">
                  <c:v>4269.7401252536138</c:v>
                </c:pt>
                <c:pt idx="55">
                  <c:v>4921.6425773351757</c:v>
                </c:pt>
                <c:pt idx="56">
                  <c:v>5822.9219136185438</c:v>
                </c:pt>
                <c:pt idx="57">
                  <c:v>6340.6603180715301</c:v>
                </c:pt>
                <c:pt idx="58">
                  <c:v>7130.1964058135</c:v>
                </c:pt>
                <c:pt idx="59">
                  <c:v>8179.9134112733582</c:v>
                </c:pt>
                <c:pt idx="60">
                  <c:v>9121.7102587049903</c:v>
                </c:pt>
                <c:pt idx="61">
                  <c:v>7082.819338156386</c:v>
                </c:pt>
                <c:pt idx="62">
                  <c:v>8254.5597375897087</c:v>
                </c:pt>
                <c:pt idx="63">
                  <c:v>9628.8598693784006</c:v>
                </c:pt>
                <c:pt idx="64">
                  <c:v>9449.8221855833799</c:v>
                </c:pt>
                <c:pt idx="65">
                  <c:v>9712.7788661316208</c:v>
                </c:pt>
                <c:pt idx="66">
                  <c:v>9754.4934799684106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462-4842-8B38-0D8898B349D0}"/>
            </c:ext>
          </c:extLst>
        </c:ser>
        <c:ser>
          <c:idx val="2"/>
          <c:order val="2"/>
          <c:tx>
            <c:strRef>
              <c:f>all!$D$1</c:f>
              <c:strCache>
                <c:ptCount val="1"/>
                <c:pt idx="0">
                  <c:v>  Developing </c:v>
                </c:pt>
              </c:strCache>
            </c:strRef>
          </c:tx>
          <c:spPr>
            <a:ln w="28575">
              <a:solidFill>
                <a:srgbClr val="008000"/>
              </a:solidFill>
              <a:prstDash val="sysDot"/>
            </a:ln>
          </c:spPr>
          <c:marker>
            <c:symbol val="square"/>
            <c:size val="5"/>
            <c:spPr>
              <a:ln>
                <a:solidFill>
                  <a:schemeClr val="accent3">
                    <a:lumMod val="50000"/>
                  </a:schemeClr>
                </a:solidFill>
              </a:ln>
            </c:spPr>
          </c:marker>
          <c:dLbls>
            <c:dLbl>
              <c:idx val="66"/>
              <c:layout>
                <c:manualLayout>
                  <c:x val="0"/>
                  <c:y val="7.4840530746805398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462-4842-8B38-0D8898B349D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all!$A$2:$A$68</c:f>
              <c:strCache>
                <c:ptCount val="67"/>
                <c:pt idx="0">
                  <c:v>1948</c:v>
                </c:pt>
                <c:pt idx="1">
                  <c:v>1949</c:v>
                </c:pt>
                <c:pt idx="2">
                  <c:v>1950</c:v>
                </c:pt>
                <c:pt idx="3">
                  <c:v>1951</c:v>
                </c:pt>
                <c:pt idx="4">
                  <c:v>1952</c:v>
                </c:pt>
                <c:pt idx="5">
                  <c:v>1953</c:v>
                </c:pt>
                <c:pt idx="6">
                  <c:v>1954</c:v>
                </c:pt>
                <c:pt idx="7">
                  <c:v>1955</c:v>
                </c:pt>
                <c:pt idx="8">
                  <c:v>1956</c:v>
                </c:pt>
                <c:pt idx="9">
                  <c:v>1957</c:v>
                </c:pt>
                <c:pt idx="10">
                  <c:v>1958</c:v>
                </c:pt>
                <c:pt idx="11">
                  <c:v>1959</c:v>
                </c:pt>
                <c:pt idx="12">
                  <c:v>1960</c:v>
                </c:pt>
                <c:pt idx="13">
                  <c:v>1961</c:v>
                </c:pt>
                <c:pt idx="14">
                  <c:v>1962</c:v>
                </c:pt>
                <c:pt idx="15">
                  <c:v>1963</c:v>
                </c:pt>
                <c:pt idx="16">
                  <c:v>1964</c:v>
                </c:pt>
                <c:pt idx="17">
                  <c:v>1965</c:v>
                </c:pt>
                <c:pt idx="18">
                  <c:v>1966</c:v>
                </c:pt>
                <c:pt idx="19">
                  <c:v>1967</c:v>
                </c:pt>
                <c:pt idx="20">
                  <c:v>1968</c:v>
                </c:pt>
                <c:pt idx="21">
                  <c:v>1969</c:v>
                </c:pt>
                <c:pt idx="22">
                  <c:v>1970</c:v>
                </c:pt>
                <c:pt idx="23">
                  <c:v>1971</c:v>
                </c:pt>
                <c:pt idx="24">
                  <c:v>1972</c:v>
                </c:pt>
                <c:pt idx="25">
                  <c:v>1973</c:v>
                </c:pt>
                <c:pt idx="26">
                  <c:v>1974</c:v>
                </c:pt>
                <c:pt idx="27">
                  <c:v>1975</c:v>
                </c:pt>
                <c:pt idx="28">
                  <c:v>1976</c:v>
                </c:pt>
                <c:pt idx="29">
                  <c:v>1977</c:v>
                </c:pt>
                <c:pt idx="30">
                  <c:v>1978</c:v>
                </c:pt>
                <c:pt idx="31">
                  <c:v>1979</c:v>
                </c:pt>
                <c:pt idx="32">
                  <c:v>1980</c:v>
                </c:pt>
                <c:pt idx="33">
                  <c:v>1981</c:v>
                </c:pt>
                <c:pt idx="34">
                  <c:v>1982</c:v>
                </c:pt>
                <c:pt idx="35">
                  <c:v>1983</c:v>
                </c:pt>
                <c:pt idx="36">
                  <c:v>1984</c:v>
                </c:pt>
                <c:pt idx="37">
                  <c:v>1985</c:v>
                </c:pt>
                <c:pt idx="38">
                  <c:v>1986</c:v>
                </c:pt>
                <c:pt idx="39">
                  <c:v>1987</c:v>
                </c:pt>
                <c:pt idx="40">
                  <c:v>1988</c:v>
                </c:pt>
                <c:pt idx="41">
                  <c:v>1989</c:v>
                </c:pt>
                <c:pt idx="42">
                  <c:v>1990</c:v>
                </c:pt>
                <c:pt idx="43">
                  <c:v>1991</c:v>
                </c:pt>
                <c:pt idx="44">
                  <c:v>1992</c:v>
                </c:pt>
                <c:pt idx="45">
                  <c:v>1993</c:v>
                </c:pt>
                <c:pt idx="46">
                  <c:v>1994</c:v>
                </c:pt>
                <c:pt idx="47">
                  <c:v>1995</c:v>
                </c:pt>
                <c:pt idx="48">
                  <c:v>1996</c:v>
                </c:pt>
                <c:pt idx="49">
                  <c:v>1997</c:v>
                </c:pt>
                <c:pt idx="50">
                  <c:v>1998</c:v>
                </c:pt>
                <c:pt idx="51">
                  <c:v>1999</c:v>
                </c:pt>
                <c:pt idx="52">
                  <c:v>2000</c:v>
                </c:pt>
                <c:pt idx="53">
                  <c:v>2001</c:v>
                </c:pt>
                <c:pt idx="54">
                  <c:v>2002</c:v>
                </c:pt>
                <c:pt idx="55">
                  <c:v>2003</c:v>
                </c:pt>
                <c:pt idx="56">
                  <c:v>2004</c:v>
                </c:pt>
                <c:pt idx="57">
                  <c:v>2005</c:v>
                </c:pt>
                <c:pt idx="58">
                  <c:v>2006</c:v>
                </c:pt>
                <c:pt idx="59">
                  <c:v>2007</c:v>
                </c:pt>
                <c:pt idx="60">
                  <c:v>2008</c:v>
                </c:pt>
                <c:pt idx="61">
                  <c:v>2009</c:v>
                </c:pt>
                <c:pt idx="62">
                  <c:v>2010</c:v>
                </c:pt>
                <c:pt idx="63">
                  <c:v>2011</c:v>
                </c:pt>
                <c:pt idx="64">
                  <c:v>2012</c:v>
                </c:pt>
                <c:pt idx="65">
                  <c:v>2013</c:v>
                </c:pt>
                <c:pt idx="66">
                  <c:v>2014</c:v>
                </c:pt>
              </c:strCache>
            </c:strRef>
          </c:cat>
          <c:val>
            <c:numRef>
              <c:f>all!$D$2:$D$68</c:f>
              <c:numCache>
                <c:formatCode>#,##0</c:formatCode>
                <c:ptCount val="67"/>
                <c:pt idx="0">
                  <c:v>18.625609000000001</c:v>
                </c:pt>
                <c:pt idx="1">
                  <c:v>17.154430999999999</c:v>
                </c:pt>
                <c:pt idx="2">
                  <c:v>21.026924000000001</c:v>
                </c:pt>
                <c:pt idx="3">
                  <c:v>26.868306</c:v>
                </c:pt>
                <c:pt idx="4">
                  <c:v>23.759249000000001</c:v>
                </c:pt>
                <c:pt idx="5">
                  <c:v>24.318328999999999</c:v>
                </c:pt>
                <c:pt idx="6">
                  <c:v>25.152655999</c:v>
                </c:pt>
                <c:pt idx="7">
                  <c:v>27.255272998999999</c:v>
                </c:pt>
                <c:pt idx="8">
                  <c:v>29.208697999000002</c:v>
                </c:pt>
                <c:pt idx="9">
                  <c:v>30.206296998999999</c:v>
                </c:pt>
                <c:pt idx="10">
                  <c:v>29.769487000000002</c:v>
                </c:pt>
                <c:pt idx="11">
                  <c:v>31.391727999</c:v>
                </c:pt>
                <c:pt idx="12">
                  <c:v>32.012289158999998</c:v>
                </c:pt>
                <c:pt idx="13">
                  <c:v>31.787624610000002</c:v>
                </c:pt>
                <c:pt idx="14">
                  <c:v>32.572851954000001</c:v>
                </c:pt>
                <c:pt idx="15">
                  <c:v>36.045556884</c:v>
                </c:pt>
                <c:pt idx="16">
                  <c:v>39.164570083999998</c:v>
                </c:pt>
                <c:pt idx="17">
                  <c:v>41.284521284</c:v>
                </c:pt>
                <c:pt idx="18">
                  <c:v>44.160158484</c:v>
                </c:pt>
                <c:pt idx="19">
                  <c:v>45.783638684000003</c:v>
                </c:pt>
                <c:pt idx="20">
                  <c:v>48.884855313999999</c:v>
                </c:pt>
                <c:pt idx="21">
                  <c:v>54.717111279999997</c:v>
                </c:pt>
                <c:pt idx="22">
                  <c:v>60.825056273999998</c:v>
                </c:pt>
                <c:pt idx="23">
                  <c:v>68.755340689999997</c:v>
                </c:pt>
                <c:pt idx="24">
                  <c:v>79.280550070000004</c:v>
                </c:pt>
                <c:pt idx="25">
                  <c:v>118.623182504</c:v>
                </c:pt>
                <c:pt idx="26">
                  <c:v>228.04636697999999</c:v>
                </c:pt>
                <c:pt idx="27">
                  <c:v>213.920567584</c:v>
                </c:pt>
                <c:pt idx="28">
                  <c:v>254.95503790399999</c:v>
                </c:pt>
                <c:pt idx="29">
                  <c:v>292.18641000000002</c:v>
                </c:pt>
                <c:pt idx="30">
                  <c:v>312.665479984</c:v>
                </c:pt>
                <c:pt idx="31">
                  <c:v>440.58062798399999</c:v>
                </c:pt>
                <c:pt idx="32">
                  <c:v>608.32272399999886</c:v>
                </c:pt>
                <c:pt idx="33">
                  <c:v>603.78643099999999</c:v>
                </c:pt>
                <c:pt idx="34">
                  <c:v>534.05819299999996</c:v>
                </c:pt>
                <c:pt idx="35">
                  <c:v>500.88061699999997</c:v>
                </c:pt>
                <c:pt idx="36">
                  <c:v>529.269947</c:v>
                </c:pt>
                <c:pt idx="37">
                  <c:v>505.82962600000002</c:v>
                </c:pt>
                <c:pt idx="38">
                  <c:v>464.055767</c:v>
                </c:pt>
                <c:pt idx="39">
                  <c:v>569.7267885</c:v>
                </c:pt>
                <c:pt idx="40">
                  <c:v>656.92052399999886</c:v>
                </c:pt>
                <c:pt idx="41">
                  <c:v>743.67389900000001</c:v>
                </c:pt>
                <c:pt idx="42">
                  <c:v>843.06753144499885</c:v>
                </c:pt>
                <c:pt idx="43">
                  <c:v>887.03674721300001</c:v>
                </c:pt>
                <c:pt idx="44">
                  <c:v>971.65573729100004</c:v>
                </c:pt>
                <c:pt idx="45">
                  <c:v>1033.0447694815</c:v>
                </c:pt>
                <c:pt idx="46">
                  <c:v>1193.6493345660001</c:v>
                </c:pt>
                <c:pt idx="47">
                  <c:v>1433.4987871596611</c:v>
                </c:pt>
                <c:pt idx="48">
                  <c:v>1550.647587708323</c:v>
                </c:pt>
                <c:pt idx="49">
                  <c:v>1657.8945569809539</c:v>
                </c:pt>
                <c:pt idx="50">
                  <c:v>1534.7527827414081</c:v>
                </c:pt>
                <c:pt idx="51">
                  <c:v>1671.7075402229179</c:v>
                </c:pt>
                <c:pt idx="52">
                  <c:v>2059.5322394089999</c:v>
                </c:pt>
                <c:pt idx="53">
                  <c:v>1927.7062824044799</c:v>
                </c:pt>
                <c:pt idx="54">
                  <c:v>2072.1121918547901</c:v>
                </c:pt>
                <c:pt idx="55">
                  <c:v>2467.9397122230198</c:v>
                </c:pt>
                <c:pt idx="56">
                  <c:v>3127.2996159029099</c:v>
                </c:pt>
                <c:pt idx="57">
                  <c:v>3807.956871426009</c:v>
                </c:pt>
                <c:pt idx="58">
                  <c:v>4552.8870832639341</c:v>
                </c:pt>
                <c:pt idx="59">
                  <c:v>5302.1104928045306</c:v>
                </c:pt>
                <c:pt idx="60">
                  <c:v>6302.6583408420474</c:v>
                </c:pt>
                <c:pt idx="61">
                  <c:v>5006.1611312129598</c:v>
                </c:pt>
                <c:pt idx="62">
                  <c:v>6438.4336377795807</c:v>
                </c:pt>
                <c:pt idx="63">
                  <c:v>7899.4700241669079</c:v>
                </c:pt>
                <c:pt idx="64">
                  <c:v>8224.2530373093268</c:v>
                </c:pt>
                <c:pt idx="65">
                  <c:v>8434.2118448608471</c:v>
                </c:pt>
                <c:pt idx="66">
                  <c:v>8485.5915812454023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462-4842-8B38-0D8898B349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897459504"/>
        <c:axId val="-897457456"/>
      </c:lineChart>
      <c:catAx>
        <c:axId val="-897459504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txPr>
          <a:bodyPr rot="-4200000"/>
          <a:lstStyle/>
          <a:p>
            <a:pPr>
              <a:defRPr/>
            </a:pPr>
            <a:endParaRPr lang="en-US"/>
          </a:p>
        </c:txPr>
        <c:crossAx val="-897457456"/>
        <c:crosses val="autoZero"/>
        <c:auto val="1"/>
        <c:lblAlgn val="ctr"/>
        <c:lblOffset val="100"/>
        <c:tickLblSkip val="4"/>
        <c:noMultiLvlLbl val="0"/>
      </c:catAx>
      <c:valAx>
        <c:axId val="-897457456"/>
        <c:scaling>
          <c:orientation val="minMax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da-DK" sz="1000" b="1" i="0" u="none" strike="noStrike" baseline="0">
                    <a:effectLst/>
                  </a:rPr>
                  <a:t>$ bill.</a:t>
                </a:r>
                <a:r>
                  <a:rPr lang="da-DK" sz="1000" b="1" i="0" u="none" strike="noStrike" baseline="0"/>
                  <a:t> 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2.0491803278688499E-2"/>
              <c:y val="0.42687216898354402"/>
            </c:manualLayout>
          </c:layout>
          <c:overlay val="0"/>
        </c:title>
        <c:numFmt formatCode="#,##0" sourceLinked="1"/>
        <c:majorTickMark val="none"/>
        <c:minorTickMark val="none"/>
        <c:tickLblPos val="nextTo"/>
        <c:crossAx val="-89745950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Exports ($ bill.)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all!$AJ$1</c:f>
              <c:strCache>
                <c:ptCount val="1"/>
                <c:pt idx="0">
                  <c:v>    Africa</c:v>
                </c:pt>
              </c:strCache>
            </c:strRef>
          </c:tx>
          <c:spPr>
            <a:ln w="28575"/>
          </c:spPr>
          <c:marker>
            <c:symbol val="circle"/>
            <c:size val="5"/>
            <c:spPr>
              <a:ln>
                <a:solidFill>
                  <a:schemeClr val="tx1"/>
                </a:solidFill>
              </a:ln>
            </c:spPr>
          </c:marker>
          <c:dLbls>
            <c:dLbl>
              <c:idx val="66"/>
              <c:layout>
                <c:manualLayout>
                  <c:x val="-1.1363636363636199E-2"/>
                  <c:y val="4.9008168028004701E-2"/>
                </c:manualLayout>
              </c:layout>
              <c:spPr>
                <a:solidFill>
                  <a:srgbClr val="297FD5">
                    <a:lumMod val="20000"/>
                    <a:lumOff val="80000"/>
                  </a:srgbClr>
                </a:solidFill>
                <a:ln>
                  <a:solidFill>
                    <a:srgbClr val="ACCBF9">
                      <a:lumMod val="50000"/>
                    </a:srgbClr>
                  </a:solidFill>
                </a:ln>
              </c:spPr>
              <c:txPr>
                <a:bodyPr/>
                <a:lstStyle/>
                <a:p>
                  <a:pPr>
                    <a:defRPr sz="1200">
                      <a:solidFill>
                        <a:srgbClr val="0000FF"/>
                      </a:solidFill>
                    </a:defRPr>
                  </a:pPr>
                  <a:endParaRPr lang="en-US"/>
                </a:p>
              </c:txPr>
              <c:dLblPos val="r"/>
              <c:showLegendKey val="1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45-DC44-B6D3-0296D9E9A535}"/>
                </c:ext>
              </c:extLst>
            </c:dLbl>
            <c:spPr>
              <a:solidFill>
                <a:srgbClr val="297FD5">
                  <a:lumMod val="20000"/>
                  <a:lumOff val="80000"/>
                </a:srgbClr>
              </a:solidFill>
              <a:ln>
                <a:solidFill>
                  <a:srgbClr val="ACCBF9">
                    <a:lumMod val="50000"/>
                  </a:srgbClr>
                </a:solidFill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all!$AI$2:$AI$68</c:f>
              <c:strCache>
                <c:ptCount val="67"/>
                <c:pt idx="0">
                  <c:v>1948</c:v>
                </c:pt>
                <c:pt idx="1">
                  <c:v>1949</c:v>
                </c:pt>
                <c:pt idx="2">
                  <c:v>1950</c:v>
                </c:pt>
                <c:pt idx="3">
                  <c:v>1951</c:v>
                </c:pt>
                <c:pt idx="4">
                  <c:v>1952</c:v>
                </c:pt>
                <c:pt idx="5">
                  <c:v>1953</c:v>
                </c:pt>
                <c:pt idx="6">
                  <c:v>1954</c:v>
                </c:pt>
                <c:pt idx="7">
                  <c:v>1955</c:v>
                </c:pt>
                <c:pt idx="8">
                  <c:v>1956</c:v>
                </c:pt>
                <c:pt idx="9">
                  <c:v>1957</c:v>
                </c:pt>
                <c:pt idx="10">
                  <c:v>1958</c:v>
                </c:pt>
                <c:pt idx="11">
                  <c:v>1959</c:v>
                </c:pt>
                <c:pt idx="12">
                  <c:v>1960</c:v>
                </c:pt>
                <c:pt idx="13">
                  <c:v>1961</c:v>
                </c:pt>
                <c:pt idx="14">
                  <c:v>1962</c:v>
                </c:pt>
                <c:pt idx="15">
                  <c:v>1963</c:v>
                </c:pt>
                <c:pt idx="16">
                  <c:v>1964</c:v>
                </c:pt>
                <c:pt idx="17">
                  <c:v>1965</c:v>
                </c:pt>
                <c:pt idx="18">
                  <c:v>1966</c:v>
                </c:pt>
                <c:pt idx="19">
                  <c:v>1967</c:v>
                </c:pt>
                <c:pt idx="20">
                  <c:v>1968</c:v>
                </c:pt>
                <c:pt idx="21">
                  <c:v>1969</c:v>
                </c:pt>
                <c:pt idx="22">
                  <c:v>1970</c:v>
                </c:pt>
                <c:pt idx="23">
                  <c:v>1971</c:v>
                </c:pt>
                <c:pt idx="24">
                  <c:v>1972</c:v>
                </c:pt>
                <c:pt idx="25">
                  <c:v>1973</c:v>
                </c:pt>
                <c:pt idx="26">
                  <c:v>1974</c:v>
                </c:pt>
                <c:pt idx="27">
                  <c:v>1975</c:v>
                </c:pt>
                <c:pt idx="28">
                  <c:v>1976</c:v>
                </c:pt>
                <c:pt idx="29">
                  <c:v>1977</c:v>
                </c:pt>
                <c:pt idx="30">
                  <c:v>1978</c:v>
                </c:pt>
                <c:pt idx="31">
                  <c:v>1979</c:v>
                </c:pt>
                <c:pt idx="32">
                  <c:v>1980</c:v>
                </c:pt>
                <c:pt idx="33">
                  <c:v>1981</c:v>
                </c:pt>
                <c:pt idx="34">
                  <c:v>1982</c:v>
                </c:pt>
                <c:pt idx="35">
                  <c:v>1983</c:v>
                </c:pt>
                <c:pt idx="36">
                  <c:v>1984</c:v>
                </c:pt>
                <c:pt idx="37">
                  <c:v>1985</c:v>
                </c:pt>
                <c:pt idx="38">
                  <c:v>1986</c:v>
                </c:pt>
                <c:pt idx="39">
                  <c:v>1987</c:v>
                </c:pt>
                <c:pt idx="40">
                  <c:v>1988</c:v>
                </c:pt>
                <c:pt idx="41">
                  <c:v>1989</c:v>
                </c:pt>
                <c:pt idx="42">
                  <c:v>1990</c:v>
                </c:pt>
                <c:pt idx="43">
                  <c:v>1991</c:v>
                </c:pt>
                <c:pt idx="44">
                  <c:v>1992</c:v>
                </c:pt>
                <c:pt idx="45">
                  <c:v>1993</c:v>
                </c:pt>
                <c:pt idx="46">
                  <c:v>1994</c:v>
                </c:pt>
                <c:pt idx="47">
                  <c:v>1995</c:v>
                </c:pt>
                <c:pt idx="48">
                  <c:v>1996</c:v>
                </c:pt>
                <c:pt idx="49">
                  <c:v>1997</c:v>
                </c:pt>
                <c:pt idx="50">
                  <c:v>1998</c:v>
                </c:pt>
                <c:pt idx="51">
                  <c:v>1999</c:v>
                </c:pt>
                <c:pt idx="52">
                  <c:v>2000</c:v>
                </c:pt>
                <c:pt idx="53">
                  <c:v>2001</c:v>
                </c:pt>
                <c:pt idx="54">
                  <c:v>2002</c:v>
                </c:pt>
                <c:pt idx="55">
                  <c:v>2003</c:v>
                </c:pt>
                <c:pt idx="56">
                  <c:v>2004</c:v>
                </c:pt>
                <c:pt idx="57">
                  <c:v>2005</c:v>
                </c:pt>
                <c:pt idx="58">
                  <c:v>2006</c:v>
                </c:pt>
                <c:pt idx="59">
                  <c:v>2007</c:v>
                </c:pt>
                <c:pt idx="60">
                  <c:v>2008</c:v>
                </c:pt>
                <c:pt idx="61">
                  <c:v>2009</c:v>
                </c:pt>
                <c:pt idx="62">
                  <c:v>2010</c:v>
                </c:pt>
                <c:pt idx="63">
                  <c:v>2011</c:v>
                </c:pt>
                <c:pt idx="64">
                  <c:v>2012</c:v>
                </c:pt>
                <c:pt idx="65">
                  <c:v>2013</c:v>
                </c:pt>
                <c:pt idx="66">
                  <c:v>2014</c:v>
                </c:pt>
              </c:strCache>
            </c:strRef>
          </c:cat>
          <c:val>
            <c:numRef>
              <c:f>all!$AJ$2:$AJ$68</c:f>
              <c:numCache>
                <c:formatCode>#,##0</c:formatCode>
                <c:ptCount val="67"/>
                <c:pt idx="0">
                  <c:v>4.3545379999999856</c:v>
                </c:pt>
                <c:pt idx="1">
                  <c:v>4.2716390000000004</c:v>
                </c:pt>
                <c:pt idx="2">
                  <c:v>4.4332880000000001</c:v>
                </c:pt>
                <c:pt idx="3">
                  <c:v>5.5277219999999998</c:v>
                </c:pt>
                <c:pt idx="4">
                  <c:v>5.4611650000000003</c:v>
                </c:pt>
                <c:pt idx="5">
                  <c:v>5.4875029999999976</c:v>
                </c:pt>
                <c:pt idx="6">
                  <c:v>5.8831470000000001</c:v>
                </c:pt>
                <c:pt idx="7">
                  <c:v>6.2140910000000007</c:v>
                </c:pt>
                <c:pt idx="8">
                  <c:v>6.594322</c:v>
                </c:pt>
                <c:pt idx="9">
                  <c:v>6.7986120000000003</c:v>
                </c:pt>
                <c:pt idx="10">
                  <c:v>6.5456560000000001</c:v>
                </c:pt>
                <c:pt idx="11">
                  <c:v>6.9423379999999986</c:v>
                </c:pt>
                <c:pt idx="12">
                  <c:v>7.3353549999999998</c:v>
                </c:pt>
                <c:pt idx="13">
                  <c:v>7.2957913099999976</c:v>
                </c:pt>
                <c:pt idx="14">
                  <c:v>7.4345249539999996</c:v>
                </c:pt>
                <c:pt idx="15">
                  <c:v>9.0956441839999993</c:v>
                </c:pt>
                <c:pt idx="16">
                  <c:v>9.9439760840000009</c:v>
                </c:pt>
                <c:pt idx="17">
                  <c:v>10.301562884000001</c:v>
                </c:pt>
                <c:pt idx="18">
                  <c:v>11.081925483999999</c:v>
                </c:pt>
                <c:pt idx="19">
                  <c:v>11.519089684000001</c:v>
                </c:pt>
                <c:pt idx="20">
                  <c:v>13.095890384</c:v>
                </c:pt>
                <c:pt idx="21">
                  <c:v>14.769963300000001</c:v>
                </c:pt>
                <c:pt idx="22">
                  <c:v>16.128824783999999</c:v>
                </c:pt>
                <c:pt idx="23">
                  <c:v>17.369400299999999</c:v>
                </c:pt>
                <c:pt idx="24">
                  <c:v>19.604016999999999</c:v>
                </c:pt>
                <c:pt idx="25">
                  <c:v>27.859226983999999</c:v>
                </c:pt>
                <c:pt idx="26">
                  <c:v>48.442450999999998</c:v>
                </c:pt>
                <c:pt idx="27">
                  <c:v>44.317825984000002</c:v>
                </c:pt>
                <c:pt idx="28">
                  <c:v>50.735340983999997</c:v>
                </c:pt>
                <c:pt idx="29">
                  <c:v>59.562043000000003</c:v>
                </c:pt>
                <c:pt idx="30">
                  <c:v>59.571662984</c:v>
                </c:pt>
                <c:pt idx="31">
                  <c:v>87.184241983999996</c:v>
                </c:pt>
                <c:pt idx="32">
                  <c:v>121.377948</c:v>
                </c:pt>
                <c:pt idx="33">
                  <c:v>99.949237999999994</c:v>
                </c:pt>
                <c:pt idx="34">
                  <c:v>85.135031999999867</c:v>
                </c:pt>
                <c:pt idx="35">
                  <c:v>81.920267999999993</c:v>
                </c:pt>
                <c:pt idx="36">
                  <c:v>82.426731999999873</c:v>
                </c:pt>
                <c:pt idx="37">
                  <c:v>83.538282000000009</c:v>
                </c:pt>
                <c:pt idx="38">
                  <c:v>69.003489000000002</c:v>
                </c:pt>
                <c:pt idx="39">
                  <c:v>78.787497000000002</c:v>
                </c:pt>
                <c:pt idx="40">
                  <c:v>80.971369999999993</c:v>
                </c:pt>
                <c:pt idx="41">
                  <c:v>88.980367000000001</c:v>
                </c:pt>
                <c:pt idx="42">
                  <c:v>104.8770313</c:v>
                </c:pt>
                <c:pt idx="43">
                  <c:v>99.340635710000001</c:v>
                </c:pt>
                <c:pt idx="44">
                  <c:v>97.134905750000001</c:v>
                </c:pt>
                <c:pt idx="45">
                  <c:v>91.564688759999996</c:v>
                </c:pt>
                <c:pt idx="46">
                  <c:v>95.715312400000002</c:v>
                </c:pt>
                <c:pt idx="47">
                  <c:v>111.69090742</c:v>
                </c:pt>
                <c:pt idx="48">
                  <c:v>125.19796049999999</c:v>
                </c:pt>
                <c:pt idx="49">
                  <c:v>127.04293354000001</c:v>
                </c:pt>
                <c:pt idx="50">
                  <c:v>105.24001500853019</c:v>
                </c:pt>
                <c:pt idx="51">
                  <c:v>116.5175999970194</c:v>
                </c:pt>
                <c:pt idx="52">
                  <c:v>147.90453438200001</c:v>
                </c:pt>
                <c:pt idx="53">
                  <c:v>138.830849</c:v>
                </c:pt>
                <c:pt idx="54">
                  <c:v>144.882608</c:v>
                </c:pt>
                <c:pt idx="55">
                  <c:v>179.34641199999999</c:v>
                </c:pt>
                <c:pt idx="56">
                  <c:v>239.60580300000001</c:v>
                </c:pt>
                <c:pt idx="57">
                  <c:v>311.12690600000002</c:v>
                </c:pt>
                <c:pt idx="58">
                  <c:v>370.88905299999999</c:v>
                </c:pt>
                <c:pt idx="59">
                  <c:v>436.70459599999998</c:v>
                </c:pt>
                <c:pt idx="60">
                  <c:v>562.376654999999</c:v>
                </c:pt>
                <c:pt idx="61">
                  <c:v>393.52883000000003</c:v>
                </c:pt>
                <c:pt idx="62">
                  <c:v>521.435006260318</c:v>
                </c:pt>
                <c:pt idx="63">
                  <c:v>610.71452507080005</c:v>
                </c:pt>
                <c:pt idx="64">
                  <c:v>640.09592979125387</c:v>
                </c:pt>
                <c:pt idx="65">
                  <c:v>601.31294279896849</c:v>
                </c:pt>
                <c:pt idx="66">
                  <c:v>555.47961942845518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45-DC44-B6D3-0296D9E9A535}"/>
            </c:ext>
          </c:extLst>
        </c:ser>
        <c:ser>
          <c:idx val="1"/>
          <c:order val="1"/>
          <c:tx>
            <c:strRef>
              <c:f>all!$AK$1</c:f>
              <c:strCache>
                <c:ptCount val="1"/>
                <c:pt idx="0">
                  <c:v>    America</c:v>
                </c:pt>
              </c:strCache>
            </c:strRef>
          </c:tx>
          <c:spPr>
            <a:ln w="25400">
              <a:prstDash val="sysDash"/>
            </a:ln>
          </c:spPr>
          <c:marker>
            <c:symbol val="diamond"/>
            <c:size val="5"/>
            <c:spPr>
              <a:ln>
                <a:solidFill>
                  <a:schemeClr val="tx1"/>
                </a:solidFill>
              </a:ln>
            </c:spPr>
          </c:marker>
          <c:dLbls>
            <c:dLbl>
              <c:idx val="66"/>
              <c:layout>
                <c:manualLayout>
                  <c:x val="-1.2782493097453701E-7"/>
                  <c:y val="-5.6009334889148103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D45-DC44-B6D3-0296D9E9A535}"/>
                </c:ext>
              </c:extLst>
            </c:dLbl>
            <c:spPr>
              <a:solidFill>
                <a:srgbClr val="9D90A0">
                  <a:lumMod val="20000"/>
                  <a:lumOff val="80000"/>
                </a:srgbClr>
              </a:solidFill>
              <a:ln>
                <a:solidFill>
                  <a:srgbClr val="FF0000"/>
                </a:solidFill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all!$AI$2:$AI$68</c:f>
              <c:strCache>
                <c:ptCount val="67"/>
                <c:pt idx="0">
                  <c:v>1948</c:v>
                </c:pt>
                <c:pt idx="1">
                  <c:v>1949</c:v>
                </c:pt>
                <c:pt idx="2">
                  <c:v>1950</c:v>
                </c:pt>
                <c:pt idx="3">
                  <c:v>1951</c:v>
                </c:pt>
                <c:pt idx="4">
                  <c:v>1952</c:v>
                </c:pt>
                <c:pt idx="5">
                  <c:v>1953</c:v>
                </c:pt>
                <c:pt idx="6">
                  <c:v>1954</c:v>
                </c:pt>
                <c:pt idx="7">
                  <c:v>1955</c:v>
                </c:pt>
                <c:pt idx="8">
                  <c:v>1956</c:v>
                </c:pt>
                <c:pt idx="9">
                  <c:v>1957</c:v>
                </c:pt>
                <c:pt idx="10">
                  <c:v>1958</c:v>
                </c:pt>
                <c:pt idx="11">
                  <c:v>1959</c:v>
                </c:pt>
                <c:pt idx="12">
                  <c:v>1960</c:v>
                </c:pt>
                <c:pt idx="13">
                  <c:v>1961</c:v>
                </c:pt>
                <c:pt idx="14">
                  <c:v>1962</c:v>
                </c:pt>
                <c:pt idx="15">
                  <c:v>1963</c:v>
                </c:pt>
                <c:pt idx="16">
                  <c:v>1964</c:v>
                </c:pt>
                <c:pt idx="17">
                  <c:v>1965</c:v>
                </c:pt>
                <c:pt idx="18">
                  <c:v>1966</c:v>
                </c:pt>
                <c:pt idx="19">
                  <c:v>1967</c:v>
                </c:pt>
                <c:pt idx="20">
                  <c:v>1968</c:v>
                </c:pt>
                <c:pt idx="21">
                  <c:v>1969</c:v>
                </c:pt>
                <c:pt idx="22">
                  <c:v>1970</c:v>
                </c:pt>
                <c:pt idx="23">
                  <c:v>1971</c:v>
                </c:pt>
                <c:pt idx="24">
                  <c:v>1972</c:v>
                </c:pt>
                <c:pt idx="25">
                  <c:v>1973</c:v>
                </c:pt>
                <c:pt idx="26">
                  <c:v>1974</c:v>
                </c:pt>
                <c:pt idx="27">
                  <c:v>1975</c:v>
                </c:pt>
                <c:pt idx="28">
                  <c:v>1976</c:v>
                </c:pt>
                <c:pt idx="29">
                  <c:v>1977</c:v>
                </c:pt>
                <c:pt idx="30">
                  <c:v>1978</c:v>
                </c:pt>
                <c:pt idx="31">
                  <c:v>1979</c:v>
                </c:pt>
                <c:pt idx="32">
                  <c:v>1980</c:v>
                </c:pt>
                <c:pt idx="33">
                  <c:v>1981</c:v>
                </c:pt>
                <c:pt idx="34">
                  <c:v>1982</c:v>
                </c:pt>
                <c:pt idx="35">
                  <c:v>1983</c:v>
                </c:pt>
                <c:pt idx="36">
                  <c:v>1984</c:v>
                </c:pt>
                <c:pt idx="37">
                  <c:v>1985</c:v>
                </c:pt>
                <c:pt idx="38">
                  <c:v>1986</c:v>
                </c:pt>
                <c:pt idx="39">
                  <c:v>1987</c:v>
                </c:pt>
                <c:pt idx="40">
                  <c:v>1988</c:v>
                </c:pt>
                <c:pt idx="41">
                  <c:v>1989</c:v>
                </c:pt>
                <c:pt idx="42">
                  <c:v>1990</c:v>
                </c:pt>
                <c:pt idx="43">
                  <c:v>1991</c:v>
                </c:pt>
                <c:pt idx="44">
                  <c:v>1992</c:v>
                </c:pt>
                <c:pt idx="45">
                  <c:v>1993</c:v>
                </c:pt>
                <c:pt idx="46">
                  <c:v>1994</c:v>
                </c:pt>
                <c:pt idx="47">
                  <c:v>1995</c:v>
                </c:pt>
                <c:pt idx="48">
                  <c:v>1996</c:v>
                </c:pt>
                <c:pt idx="49">
                  <c:v>1997</c:v>
                </c:pt>
                <c:pt idx="50">
                  <c:v>1998</c:v>
                </c:pt>
                <c:pt idx="51">
                  <c:v>1999</c:v>
                </c:pt>
                <c:pt idx="52">
                  <c:v>2000</c:v>
                </c:pt>
                <c:pt idx="53">
                  <c:v>2001</c:v>
                </c:pt>
                <c:pt idx="54">
                  <c:v>2002</c:v>
                </c:pt>
                <c:pt idx="55">
                  <c:v>2003</c:v>
                </c:pt>
                <c:pt idx="56">
                  <c:v>2004</c:v>
                </c:pt>
                <c:pt idx="57">
                  <c:v>2005</c:v>
                </c:pt>
                <c:pt idx="58">
                  <c:v>2006</c:v>
                </c:pt>
                <c:pt idx="59">
                  <c:v>2007</c:v>
                </c:pt>
                <c:pt idx="60">
                  <c:v>2008</c:v>
                </c:pt>
                <c:pt idx="61">
                  <c:v>2009</c:v>
                </c:pt>
                <c:pt idx="62">
                  <c:v>2010</c:v>
                </c:pt>
                <c:pt idx="63">
                  <c:v>2011</c:v>
                </c:pt>
                <c:pt idx="64">
                  <c:v>2012</c:v>
                </c:pt>
                <c:pt idx="65">
                  <c:v>2013</c:v>
                </c:pt>
                <c:pt idx="66">
                  <c:v>2014</c:v>
                </c:pt>
              </c:strCache>
            </c:strRef>
          </c:cat>
          <c:val>
            <c:numRef>
              <c:f>all!$AK$2:$AK$68</c:f>
              <c:numCache>
                <c:formatCode>#,##0</c:formatCode>
                <c:ptCount val="67"/>
                <c:pt idx="0">
                  <c:v>7.1933619999999996</c:v>
                </c:pt>
                <c:pt idx="1">
                  <c:v>6.1749299999999936</c:v>
                </c:pt>
                <c:pt idx="2">
                  <c:v>7.1762259999999998</c:v>
                </c:pt>
                <c:pt idx="3">
                  <c:v>8.6309829999999987</c:v>
                </c:pt>
                <c:pt idx="4">
                  <c:v>8.027257999999998</c:v>
                </c:pt>
                <c:pt idx="5">
                  <c:v>8.7107960000000002</c:v>
                </c:pt>
                <c:pt idx="6">
                  <c:v>8.7326209999999982</c:v>
                </c:pt>
                <c:pt idx="7">
                  <c:v>9.0897039999999993</c:v>
                </c:pt>
                <c:pt idx="8">
                  <c:v>9.793507</c:v>
                </c:pt>
                <c:pt idx="9">
                  <c:v>10.251734000000001</c:v>
                </c:pt>
                <c:pt idx="10">
                  <c:v>9.5706959999999999</c:v>
                </c:pt>
                <c:pt idx="11">
                  <c:v>9.4102130000000006</c:v>
                </c:pt>
                <c:pt idx="12">
                  <c:v>9.7312399999999961</c:v>
                </c:pt>
                <c:pt idx="13">
                  <c:v>9.9434970000000025</c:v>
                </c:pt>
                <c:pt idx="14">
                  <c:v>10.338691000000001</c:v>
                </c:pt>
                <c:pt idx="15">
                  <c:v>10.867455</c:v>
                </c:pt>
                <c:pt idx="16">
                  <c:v>11.799830999999999</c:v>
                </c:pt>
                <c:pt idx="17">
                  <c:v>12.23264</c:v>
                </c:pt>
                <c:pt idx="18">
                  <c:v>12.740342</c:v>
                </c:pt>
                <c:pt idx="19">
                  <c:v>13.44299</c:v>
                </c:pt>
                <c:pt idx="20">
                  <c:v>13.741713000000001</c:v>
                </c:pt>
                <c:pt idx="21">
                  <c:v>15.329121000000001</c:v>
                </c:pt>
                <c:pt idx="22">
                  <c:v>17.305665999999999</c:v>
                </c:pt>
                <c:pt idx="23">
                  <c:v>17.126480000000001</c:v>
                </c:pt>
                <c:pt idx="24">
                  <c:v>19.393281000000002</c:v>
                </c:pt>
                <c:pt idx="25">
                  <c:v>28.528293999999999</c:v>
                </c:pt>
                <c:pt idx="26">
                  <c:v>47.511114999999997</c:v>
                </c:pt>
                <c:pt idx="27">
                  <c:v>45.216462</c:v>
                </c:pt>
                <c:pt idx="28">
                  <c:v>51.445650000000001</c:v>
                </c:pt>
                <c:pt idx="29">
                  <c:v>59.717260000000003</c:v>
                </c:pt>
                <c:pt idx="30">
                  <c:v>64.331591000000003</c:v>
                </c:pt>
                <c:pt idx="31">
                  <c:v>84.284655000000001</c:v>
                </c:pt>
                <c:pt idx="32">
                  <c:v>111.502945</c:v>
                </c:pt>
                <c:pt idx="33">
                  <c:v>120.90794200000001</c:v>
                </c:pt>
                <c:pt idx="34">
                  <c:v>108.621028</c:v>
                </c:pt>
                <c:pt idx="35">
                  <c:v>108.363764</c:v>
                </c:pt>
                <c:pt idx="36">
                  <c:v>118.22164600000001</c:v>
                </c:pt>
                <c:pt idx="37">
                  <c:v>109.493804</c:v>
                </c:pt>
                <c:pt idx="38">
                  <c:v>94.642263</c:v>
                </c:pt>
                <c:pt idx="39">
                  <c:v>105.9566925</c:v>
                </c:pt>
                <c:pt idx="40">
                  <c:v>121.950205</c:v>
                </c:pt>
                <c:pt idx="41">
                  <c:v>135.79783499999999</c:v>
                </c:pt>
                <c:pt idx="42">
                  <c:v>145.62230400000001</c:v>
                </c:pt>
                <c:pt idx="43">
                  <c:v>144.44247490000001</c:v>
                </c:pt>
                <c:pt idx="44">
                  <c:v>152.20069670000001</c:v>
                </c:pt>
                <c:pt idx="45">
                  <c:v>162.07610489250001</c:v>
                </c:pt>
                <c:pt idx="46">
                  <c:v>189.74992434800001</c:v>
                </c:pt>
                <c:pt idx="47">
                  <c:v>230.74539743989999</c:v>
                </c:pt>
                <c:pt idx="48">
                  <c:v>260.1857351269</c:v>
                </c:pt>
                <c:pt idx="49">
                  <c:v>290.33289814199998</c:v>
                </c:pt>
                <c:pt idx="50">
                  <c:v>285.6547612924</c:v>
                </c:pt>
                <c:pt idx="51">
                  <c:v>305.14405554400003</c:v>
                </c:pt>
                <c:pt idx="52">
                  <c:v>367.99829604999911</c:v>
                </c:pt>
                <c:pt idx="53">
                  <c:v>353.2330624084791</c:v>
                </c:pt>
                <c:pt idx="54">
                  <c:v>357.07329831479012</c:v>
                </c:pt>
                <c:pt idx="55">
                  <c:v>390.88470057401997</c:v>
                </c:pt>
                <c:pt idx="56">
                  <c:v>481.21555419291002</c:v>
                </c:pt>
                <c:pt idx="57">
                  <c:v>586.48135743801004</c:v>
                </c:pt>
                <c:pt idx="58">
                  <c:v>699.81752570493154</c:v>
                </c:pt>
                <c:pt idx="59">
                  <c:v>786.92894262453115</c:v>
                </c:pt>
                <c:pt idx="60">
                  <c:v>909.45801614005006</c:v>
                </c:pt>
                <c:pt idx="61">
                  <c:v>704.96412323595848</c:v>
                </c:pt>
                <c:pt idx="62">
                  <c:v>891.59819250626401</c:v>
                </c:pt>
                <c:pt idx="63">
                  <c:v>1110.99093401242</c:v>
                </c:pt>
                <c:pt idx="64">
                  <c:v>1123.094856813851</c:v>
                </c:pt>
                <c:pt idx="65">
                  <c:v>1117.9694146872</c:v>
                </c:pt>
                <c:pt idx="66">
                  <c:v>1092.444749385777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D45-DC44-B6D3-0296D9E9A535}"/>
            </c:ext>
          </c:extLst>
        </c:ser>
        <c:ser>
          <c:idx val="2"/>
          <c:order val="2"/>
          <c:tx>
            <c:strRef>
              <c:f>all!$AL$1</c:f>
              <c:strCache>
                <c:ptCount val="1"/>
                <c:pt idx="0">
                  <c:v>Asia excluding China</c:v>
                </c:pt>
              </c:strCache>
            </c:strRef>
          </c:tx>
          <c:spPr>
            <a:ln w="28575">
              <a:solidFill>
                <a:srgbClr val="008000"/>
              </a:solidFill>
              <a:prstDash val="sysDot"/>
            </a:ln>
          </c:spPr>
          <c:marker>
            <c:symbol val="square"/>
            <c:size val="5"/>
            <c:spPr>
              <a:ln>
                <a:solidFill>
                  <a:schemeClr val="accent3">
                    <a:lumMod val="50000"/>
                  </a:schemeClr>
                </a:solidFill>
              </a:ln>
            </c:spPr>
          </c:marker>
          <c:dLbls>
            <c:dLbl>
              <c:idx val="66"/>
              <c:layout>
                <c:manualLayout>
                  <c:x val="-2.5564986194907402E-7"/>
                  <c:y val="-5.1341890315052499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D45-DC44-B6D3-0296D9E9A5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8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all!$AI$2:$AI$68</c:f>
              <c:strCache>
                <c:ptCount val="67"/>
                <c:pt idx="0">
                  <c:v>1948</c:v>
                </c:pt>
                <c:pt idx="1">
                  <c:v>1949</c:v>
                </c:pt>
                <c:pt idx="2">
                  <c:v>1950</c:v>
                </c:pt>
                <c:pt idx="3">
                  <c:v>1951</c:v>
                </c:pt>
                <c:pt idx="4">
                  <c:v>1952</c:v>
                </c:pt>
                <c:pt idx="5">
                  <c:v>1953</c:v>
                </c:pt>
                <c:pt idx="6">
                  <c:v>1954</c:v>
                </c:pt>
                <c:pt idx="7">
                  <c:v>1955</c:v>
                </c:pt>
                <c:pt idx="8">
                  <c:v>1956</c:v>
                </c:pt>
                <c:pt idx="9">
                  <c:v>1957</c:v>
                </c:pt>
                <c:pt idx="10">
                  <c:v>1958</c:v>
                </c:pt>
                <c:pt idx="11">
                  <c:v>1959</c:v>
                </c:pt>
                <c:pt idx="12">
                  <c:v>1960</c:v>
                </c:pt>
                <c:pt idx="13">
                  <c:v>1961</c:v>
                </c:pt>
                <c:pt idx="14">
                  <c:v>1962</c:v>
                </c:pt>
                <c:pt idx="15">
                  <c:v>1963</c:v>
                </c:pt>
                <c:pt idx="16">
                  <c:v>1964</c:v>
                </c:pt>
                <c:pt idx="17">
                  <c:v>1965</c:v>
                </c:pt>
                <c:pt idx="18">
                  <c:v>1966</c:v>
                </c:pt>
                <c:pt idx="19">
                  <c:v>1967</c:v>
                </c:pt>
                <c:pt idx="20">
                  <c:v>1968</c:v>
                </c:pt>
                <c:pt idx="21">
                  <c:v>1969</c:v>
                </c:pt>
                <c:pt idx="22">
                  <c:v>1970</c:v>
                </c:pt>
                <c:pt idx="23">
                  <c:v>1971</c:v>
                </c:pt>
                <c:pt idx="24">
                  <c:v>1972</c:v>
                </c:pt>
                <c:pt idx="25">
                  <c:v>1973</c:v>
                </c:pt>
                <c:pt idx="26">
                  <c:v>1974</c:v>
                </c:pt>
                <c:pt idx="27">
                  <c:v>1975</c:v>
                </c:pt>
                <c:pt idx="28">
                  <c:v>1976</c:v>
                </c:pt>
                <c:pt idx="29">
                  <c:v>1977</c:v>
                </c:pt>
                <c:pt idx="30">
                  <c:v>1978</c:v>
                </c:pt>
                <c:pt idx="31">
                  <c:v>1979</c:v>
                </c:pt>
                <c:pt idx="32">
                  <c:v>1980</c:v>
                </c:pt>
                <c:pt idx="33">
                  <c:v>1981</c:v>
                </c:pt>
                <c:pt idx="34">
                  <c:v>1982</c:v>
                </c:pt>
                <c:pt idx="35">
                  <c:v>1983</c:v>
                </c:pt>
                <c:pt idx="36">
                  <c:v>1984</c:v>
                </c:pt>
                <c:pt idx="37">
                  <c:v>1985</c:v>
                </c:pt>
                <c:pt idx="38">
                  <c:v>1986</c:v>
                </c:pt>
                <c:pt idx="39">
                  <c:v>1987</c:v>
                </c:pt>
                <c:pt idx="40">
                  <c:v>1988</c:v>
                </c:pt>
                <c:pt idx="41">
                  <c:v>1989</c:v>
                </c:pt>
                <c:pt idx="42">
                  <c:v>1990</c:v>
                </c:pt>
                <c:pt idx="43">
                  <c:v>1991</c:v>
                </c:pt>
                <c:pt idx="44">
                  <c:v>1992</c:v>
                </c:pt>
                <c:pt idx="45">
                  <c:v>1993</c:v>
                </c:pt>
                <c:pt idx="46">
                  <c:v>1994</c:v>
                </c:pt>
                <c:pt idx="47">
                  <c:v>1995</c:v>
                </c:pt>
                <c:pt idx="48">
                  <c:v>1996</c:v>
                </c:pt>
                <c:pt idx="49">
                  <c:v>1997</c:v>
                </c:pt>
                <c:pt idx="50">
                  <c:v>1998</c:v>
                </c:pt>
                <c:pt idx="51">
                  <c:v>1999</c:v>
                </c:pt>
                <c:pt idx="52">
                  <c:v>2000</c:v>
                </c:pt>
                <c:pt idx="53">
                  <c:v>2001</c:v>
                </c:pt>
                <c:pt idx="54">
                  <c:v>2002</c:v>
                </c:pt>
                <c:pt idx="55">
                  <c:v>2003</c:v>
                </c:pt>
                <c:pt idx="56">
                  <c:v>2004</c:v>
                </c:pt>
                <c:pt idx="57">
                  <c:v>2005</c:v>
                </c:pt>
                <c:pt idx="58">
                  <c:v>2006</c:v>
                </c:pt>
                <c:pt idx="59">
                  <c:v>2007</c:v>
                </c:pt>
                <c:pt idx="60">
                  <c:v>2008</c:v>
                </c:pt>
                <c:pt idx="61">
                  <c:v>2009</c:v>
                </c:pt>
                <c:pt idx="62">
                  <c:v>2010</c:v>
                </c:pt>
                <c:pt idx="63">
                  <c:v>2011</c:v>
                </c:pt>
                <c:pt idx="64">
                  <c:v>2012</c:v>
                </c:pt>
                <c:pt idx="65">
                  <c:v>2013</c:v>
                </c:pt>
                <c:pt idx="66">
                  <c:v>2014</c:v>
                </c:pt>
              </c:strCache>
            </c:strRef>
          </c:cat>
          <c:val>
            <c:numRef>
              <c:f>all!$AL$2:$AL$68</c:f>
              <c:numCache>
                <c:formatCode>#,##0</c:formatCode>
                <c:ptCount val="67"/>
                <c:pt idx="0">
                  <c:v>6.4836460000000002</c:v>
                </c:pt>
                <c:pt idx="1">
                  <c:v>6.6364609999999997</c:v>
                </c:pt>
                <c:pt idx="2">
                  <c:v>8.7953480000000006</c:v>
                </c:pt>
                <c:pt idx="3">
                  <c:v>11.861107000000001</c:v>
                </c:pt>
                <c:pt idx="4">
                  <c:v>9.3445999999999998</c:v>
                </c:pt>
                <c:pt idx="5">
                  <c:v>8.9780669999999994</c:v>
                </c:pt>
                <c:pt idx="6">
                  <c:v>9.2602899999999995</c:v>
                </c:pt>
                <c:pt idx="7">
                  <c:v>10.392821</c:v>
                </c:pt>
                <c:pt idx="8">
                  <c:v>11.023453999999999</c:v>
                </c:pt>
                <c:pt idx="9">
                  <c:v>10.762193999999999</c:v>
                </c:pt>
                <c:pt idx="10">
                  <c:v>10.756257</c:v>
                </c:pt>
                <c:pt idx="11">
                  <c:v>11.694424</c:v>
                </c:pt>
                <c:pt idx="12">
                  <c:v>12.18920016</c:v>
                </c:pt>
                <c:pt idx="13">
                  <c:v>12.4273183</c:v>
                </c:pt>
                <c:pt idx="14">
                  <c:v>12.716157000000001</c:v>
                </c:pt>
                <c:pt idx="15">
                  <c:v>13.839616700000001</c:v>
                </c:pt>
                <c:pt idx="16">
                  <c:v>14.92265500000001</c:v>
                </c:pt>
                <c:pt idx="17">
                  <c:v>15.938368399999989</c:v>
                </c:pt>
                <c:pt idx="18">
                  <c:v>17.388119</c:v>
                </c:pt>
                <c:pt idx="19">
                  <c:v>18.146439999999998</c:v>
                </c:pt>
                <c:pt idx="20">
                  <c:v>19.351823929999998</c:v>
                </c:pt>
                <c:pt idx="21">
                  <c:v>21.78873297999991</c:v>
                </c:pt>
                <c:pt idx="22">
                  <c:v>24.496710490000002</c:v>
                </c:pt>
                <c:pt idx="23">
                  <c:v>30.85281139000001</c:v>
                </c:pt>
                <c:pt idx="24">
                  <c:v>35.793313070000004</c:v>
                </c:pt>
                <c:pt idx="25">
                  <c:v>55.348497520000002</c:v>
                </c:pt>
                <c:pt idx="26">
                  <c:v>123.60164798</c:v>
                </c:pt>
                <c:pt idx="27">
                  <c:v>115.53026060000001</c:v>
                </c:pt>
                <c:pt idx="28">
                  <c:v>144.61285291999999</c:v>
                </c:pt>
                <c:pt idx="29">
                  <c:v>163.93623700000001</c:v>
                </c:pt>
                <c:pt idx="30">
                  <c:v>177.32499300000001</c:v>
                </c:pt>
                <c:pt idx="31">
                  <c:v>253.569422</c:v>
                </c:pt>
                <c:pt idx="32">
                  <c:v>355.09191399999912</c:v>
                </c:pt>
                <c:pt idx="33">
                  <c:v>358.83451699999961</c:v>
                </c:pt>
                <c:pt idx="34">
                  <c:v>316.07584300000008</c:v>
                </c:pt>
                <c:pt idx="35">
                  <c:v>286.63336600000002</c:v>
                </c:pt>
                <c:pt idx="36">
                  <c:v>300.46929399999999</c:v>
                </c:pt>
                <c:pt idx="37">
                  <c:v>283.51136500000001</c:v>
                </c:pt>
                <c:pt idx="38">
                  <c:v>267.42994700000003</c:v>
                </c:pt>
                <c:pt idx="39">
                  <c:v>343.20902699999999</c:v>
                </c:pt>
                <c:pt idx="40">
                  <c:v>403.49009099999961</c:v>
                </c:pt>
                <c:pt idx="41">
                  <c:v>463.11389799999989</c:v>
                </c:pt>
                <c:pt idx="42">
                  <c:v>527.69908173500005</c:v>
                </c:pt>
                <c:pt idx="43">
                  <c:v>568.39638506300003</c:v>
                </c:pt>
                <c:pt idx="44">
                  <c:v>633.99869393100005</c:v>
                </c:pt>
                <c:pt idx="45">
                  <c:v>683.27231868900003</c:v>
                </c:pt>
                <c:pt idx="46">
                  <c:v>782.34083979799937</c:v>
                </c:pt>
                <c:pt idx="47">
                  <c:v>937.14460199299936</c:v>
                </c:pt>
                <c:pt idx="48">
                  <c:v>1008.914770954</c:v>
                </c:pt>
                <c:pt idx="49">
                  <c:v>1052.56294026</c:v>
                </c:pt>
                <c:pt idx="50">
                  <c:v>955.41729427399889</c:v>
                </c:pt>
                <c:pt idx="51">
                  <c:v>1050.122248547</c:v>
                </c:pt>
                <c:pt idx="52">
                  <c:v>1289.2544885269999</c:v>
                </c:pt>
                <c:pt idx="53">
                  <c:v>1165.0095979959999</c:v>
                </c:pt>
                <c:pt idx="54">
                  <c:v>1240.2219208399999</c:v>
                </c:pt>
                <c:pt idx="55">
                  <c:v>1454.039187849</c:v>
                </c:pt>
                <c:pt idx="56">
                  <c:v>1807.0492387100001</c:v>
                </c:pt>
                <c:pt idx="57">
                  <c:v>2141.6856479879998</c:v>
                </c:pt>
                <c:pt idx="58">
                  <c:v>2505.4456185590002</c:v>
                </c:pt>
                <c:pt idx="59">
                  <c:v>2849.128912780001</c:v>
                </c:pt>
                <c:pt idx="60">
                  <c:v>3390.9162180080011</c:v>
                </c:pt>
                <c:pt idx="61">
                  <c:v>2698.9854418519999</c:v>
                </c:pt>
                <c:pt idx="62">
                  <c:v>3438.568204118993</c:v>
                </c:pt>
                <c:pt idx="63">
                  <c:v>4268.4524630000024</c:v>
                </c:pt>
                <c:pt idx="64">
                  <c:v>4401.961657156221</c:v>
                </c:pt>
                <c:pt idx="65">
                  <c:v>4496.2919365292128</c:v>
                </c:pt>
                <c:pt idx="66">
                  <c:v>4485.3682583599202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D45-DC44-B6D3-0296D9E9A535}"/>
            </c:ext>
          </c:extLst>
        </c:ser>
        <c:ser>
          <c:idx val="3"/>
          <c:order val="3"/>
          <c:tx>
            <c:strRef>
              <c:f>all!$AM$1</c:f>
              <c:strCache>
                <c:ptCount val="1"/>
                <c:pt idx="0">
                  <c:v>China</c:v>
                </c:pt>
              </c:strCache>
            </c:strRef>
          </c:tx>
          <c:spPr>
            <a:ln w="38100">
              <a:solidFill>
                <a:schemeClr val="accent6">
                  <a:lumMod val="75000"/>
                </a:schemeClr>
              </a:solidFill>
              <a:prstDash val="sysDot"/>
            </a:ln>
          </c:spPr>
          <c:marker>
            <c:symbol val="triangle"/>
            <c:size val="4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c:spPr>
          </c:marker>
          <c:dLbls>
            <c:dLbl>
              <c:idx val="66"/>
              <c:dLblPos val="t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D45-DC44-B6D3-0296D9E9A535}"/>
                </c:ext>
              </c:extLst>
            </c:dLbl>
            <c:spPr>
              <a:solidFill>
                <a:srgbClr val="F5BDB2"/>
              </a:solidFill>
              <a:ln>
                <a:solidFill>
                  <a:srgbClr val="FF6600"/>
                </a:solidFill>
              </a:ln>
            </c:spPr>
            <c:txPr>
              <a:bodyPr/>
              <a:lstStyle/>
              <a:p>
                <a:pPr>
                  <a:defRPr sz="1400" b="1">
                    <a:solidFill>
                      <a:srgbClr val="8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all!$AI$2:$AI$68</c:f>
              <c:strCache>
                <c:ptCount val="67"/>
                <c:pt idx="0">
                  <c:v>1948</c:v>
                </c:pt>
                <c:pt idx="1">
                  <c:v>1949</c:v>
                </c:pt>
                <c:pt idx="2">
                  <c:v>1950</c:v>
                </c:pt>
                <c:pt idx="3">
                  <c:v>1951</c:v>
                </c:pt>
                <c:pt idx="4">
                  <c:v>1952</c:v>
                </c:pt>
                <c:pt idx="5">
                  <c:v>1953</c:v>
                </c:pt>
                <c:pt idx="6">
                  <c:v>1954</c:v>
                </c:pt>
                <c:pt idx="7">
                  <c:v>1955</c:v>
                </c:pt>
                <c:pt idx="8">
                  <c:v>1956</c:v>
                </c:pt>
                <c:pt idx="9">
                  <c:v>1957</c:v>
                </c:pt>
                <c:pt idx="10">
                  <c:v>1958</c:v>
                </c:pt>
                <c:pt idx="11">
                  <c:v>1959</c:v>
                </c:pt>
                <c:pt idx="12">
                  <c:v>1960</c:v>
                </c:pt>
                <c:pt idx="13">
                  <c:v>1961</c:v>
                </c:pt>
                <c:pt idx="14">
                  <c:v>1962</c:v>
                </c:pt>
                <c:pt idx="15">
                  <c:v>1963</c:v>
                </c:pt>
                <c:pt idx="16">
                  <c:v>1964</c:v>
                </c:pt>
                <c:pt idx="17">
                  <c:v>1965</c:v>
                </c:pt>
                <c:pt idx="18">
                  <c:v>1966</c:v>
                </c:pt>
                <c:pt idx="19">
                  <c:v>1967</c:v>
                </c:pt>
                <c:pt idx="20">
                  <c:v>1968</c:v>
                </c:pt>
                <c:pt idx="21">
                  <c:v>1969</c:v>
                </c:pt>
                <c:pt idx="22">
                  <c:v>1970</c:v>
                </c:pt>
                <c:pt idx="23">
                  <c:v>1971</c:v>
                </c:pt>
                <c:pt idx="24">
                  <c:v>1972</c:v>
                </c:pt>
                <c:pt idx="25">
                  <c:v>1973</c:v>
                </c:pt>
                <c:pt idx="26">
                  <c:v>1974</c:v>
                </c:pt>
                <c:pt idx="27">
                  <c:v>1975</c:v>
                </c:pt>
                <c:pt idx="28">
                  <c:v>1976</c:v>
                </c:pt>
                <c:pt idx="29">
                  <c:v>1977</c:v>
                </c:pt>
                <c:pt idx="30">
                  <c:v>1978</c:v>
                </c:pt>
                <c:pt idx="31">
                  <c:v>1979</c:v>
                </c:pt>
                <c:pt idx="32">
                  <c:v>1980</c:v>
                </c:pt>
                <c:pt idx="33">
                  <c:v>1981</c:v>
                </c:pt>
                <c:pt idx="34">
                  <c:v>1982</c:v>
                </c:pt>
                <c:pt idx="35">
                  <c:v>1983</c:v>
                </c:pt>
                <c:pt idx="36">
                  <c:v>1984</c:v>
                </c:pt>
                <c:pt idx="37">
                  <c:v>1985</c:v>
                </c:pt>
                <c:pt idx="38">
                  <c:v>1986</c:v>
                </c:pt>
                <c:pt idx="39">
                  <c:v>1987</c:v>
                </c:pt>
                <c:pt idx="40">
                  <c:v>1988</c:v>
                </c:pt>
                <c:pt idx="41">
                  <c:v>1989</c:v>
                </c:pt>
                <c:pt idx="42">
                  <c:v>1990</c:v>
                </c:pt>
                <c:pt idx="43">
                  <c:v>1991</c:v>
                </c:pt>
                <c:pt idx="44">
                  <c:v>1992</c:v>
                </c:pt>
                <c:pt idx="45">
                  <c:v>1993</c:v>
                </c:pt>
                <c:pt idx="46">
                  <c:v>1994</c:v>
                </c:pt>
                <c:pt idx="47">
                  <c:v>1995</c:v>
                </c:pt>
                <c:pt idx="48">
                  <c:v>1996</c:v>
                </c:pt>
                <c:pt idx="49">
                  <c:v>1997</c:v>
                </c:pt>
                <c:pt idx="50">
                  <c:v>1998</c:v>
                </c:pt>
                <c:pt idx="51">
                  <c:v>1999</c:v>
                </c:pt>
                <c:pt idx="52">
                  <c:v>2000</c:v>
                </c:pt>
                <c:pt idx="53">
                  <c:v>2001</c:v>
                </c:pt>
                <c:pt idx="54">
                  <c:v>2002</c:v>
                </c:pt>
                <c:pt idx="55">
                  <c:v>2003</c:v>
                </c:pt>
                <c:pt idx="56">
                  <c:v>2004</c:v>
                </c:pt>
                <c:pt idx="57">
                  <c:v>2005</c:v>
                </c:pt>
                <c:pt idx="58">
                  <c:v>2006</c:v>
                </c:pt>
                <c:pt idx="59">
                  <c:v>2007</c:v>
                </c:pt>
                <c:pt idx="60">
                  <c:v>2008</c:v>
                </c:pt>
                <c:pt idx="61">
                  <c:v>2009</c:v>
                </c:pt>
                <c:pt idx="62">
                  <c:v>2010</c:v>
                </c:pt>
                <c:pt idx="63">
                  <c:v>2011</c:v>
                </c:pt>
                <c:pt idx="64">
                  <c:v>2012</c:v>
                </c:pt>
                <c:pt idx="65">
                  <c:v>2013</c:v>
                </c:pt>
                <c:pt idx="66">
                  <c:v>2014</c:v>
                </c:pt>
              </c:strCache>
            </c:strRef>
          </c:cat>
          <c:val>
            <c:numRef>
              <c:f>all!$AM$2:$AM$68</c:f>
              <c:numCache>
                <c:formatCode>#,##0</c:formatCode>
                <c:ptCount val="67"/>
                <c:pt idx="0">
                  <c:v>0.52</c:v>
                </c:pt>
                <c:pt idx="1">
                  <c:v>0</c:v>
                </c:pt>
                <c:pt idx="2">
                  <c:v>0.54999999999999705</c:v>
                </c:pt>
                <c:pt idx="3">
                  <c:v>0.76000000000000101</c:v>
                </c:pt>
                <c:pt idx="4">
                  <c:v>0.82</c:v>
                </c:pt>
                <c:pt idx="5">
                  <c:v>1.02</c:v>
                </c:pt>
                <c:pt idx="6">
                  <c:v>1.1500000000000019</c:v>
                </c:pt>
                <c:pt idx="7">
                  <c:v>1.41</c:v>
                </c:pt>
                <c:pt idx="8">
                  <c:v>1.6500000000000019</c:v>
                </c:pt>
                <c:pt idx="9">
                  <c:v>2.2138200000000019</c:v>
                </c:pt>
                <c:pt idx="10">
                  <c:v>2.7256399999999981</c:v>
                </c:pt>
                <c:pt idx="11">
                  <c:v>3.1724600000000001</c:v>
                </c:pt>
                <c:pt idx="12">
                  <c:v>2.571279999999998</c:v>
                </c:pt>
                <c:pt idx="13">
                  <c:v>1.9416599999999991</c:v>
                </c:pt>
                <c:pt idx="14">
                  <c:v>1.913230000000002</c:v>
                </c:pt>
                <c:pt idx="15">
                  <c:v>2.0310300000000008</c:v>
                </c:pt>
                <c:pt idx="16">
                  <c:v>2.2503799999999932</c:v>
                </c:pt>
                <c:pt idx="17">
                  <c:v>2.563160000000003</c:v>
                </c:pt>
                <c:pt idx="18">
                  <c:v>2.6809499999999962</c:v>
                </c:pt>
                <c:pt idx="19">
                  <c:v>2.3884899999999969</c:v>
                </c:pt>
                <c:pt idx="20">
                  <c:v>2.339739999999999</c:v>
                </c:pt>
                <c:pt idx="21">
                  <c:v>2.429110000000001</c:v>
                </c:pt>
                <c:pt idx="22">
                  <c:v>2.3072500000000029</c:v>
                </c:pt>
                <c:pt idx="23">
                  <c:v>2.7825099999999878</c:v>
                </c:pt>
                <c:pt idx="24">
                  <c:v>3.6925399999999939</c:v>
                </c:pt>
                <c:pt idx="25">
                  <c:v>5.8760999999999939</c:v>
                </c:pt>
                <c:pt idx="26">
                  <c:v>7.1078899999999674</c:v>
                </c:pt>
                <c:pt idx="27">
                  <c:v>7.6889999999999876</c:v>
                </c:pt>
                <c:pt idx="28">
                  <c:v>6.9434400000000096</c:v>
                </c:pt>
                <c:pt idx="29">
                  <c:v>7.5196499999999551</c:v>
                </c:pt>
                <c:pt idx="30">
                  <c:v>9.9548600000000018</c:v>
                </c:pt>
                <c:pt idx="31">
                  <c:v>13.614100000000059</c:v>
                </c:pt>
                <c:pt idx="32">
                  <c:v>18.099299999999971</c:v>
                </c:pt>
                <c:pt idx="33">
                  <c:v>22.007000000000058</c:v>
                </c:pt>
                <c:pt idx="34">
                  <c:v>22.320999999999909</c:v>
                </c:pt>
                <c:pt idx="35">
                  <c:v>22.225999999999999</c:v>
                </c:pt>
                <c:pt idx="36">
                  <c:v>26.13900000000001</c:v>
                </c:pt>
                <c:pt idx="37">
                  <c:v>27.349999999999969</c:v>
                </c:pt>
                <c:pt idx="38">
                  <c:v>30.942000000000011</c:v>
                </c:pt>
                <c:pt idx="39">
                  <c:v>39.436999999999998</c:v>
                </c:pt>
                <c:pt idx="40">
                  <c:v>47.516000000000084</c:v>
                </c:pt>
                <c:pt idx="41">
                  <c:v>52.538000000000011</c:v>
                </c:pt>
                <c:pt idx="42">
                  <c:v>62.091000000000008</c:v>
                </c:pt>
                <c:pt idx="43">
                  <c:v>71.910000000000096</c:v>
                </c:pt>
                <c:pt idx="44">
                  <c:v>84.939999999999955</c:v>
                </c:pt>
                <c:pt idx="45">
                  <c:v>91.7439999999999</c:v>
                </c:pt>
                <c:pt idx="46">
                  <c:v>121.006</c:v>
                </c:pt>
                <c:pt idx="47">
                  <c:v>148.78</c:v>
                </c:pt>
                <c:pt idx="48">
                  <c:v>151.048</c:v>
                </c:pt>
                <c:pt idx="49">
                  <c:v>182.79200000000009</c:v>
                </c:pt>
                <c:pt idx="50">
                  <c:v>183.71199999999999</c:v>
                </c:pt>
                <c:pt idx="51">
                  <c:v>194.93100000000001</c:v>
                </c:pt>
                <c:pt idx="52">
                  <c:v>249.203</c:v>
                </c:pt>
                <c:pt idx="53">
                  <c:v>266.09800000000018</c:v>
                </c:pt>
                <c:pt idx="54">
                  <c:v>325.59599999999921</c:v>
                </c:pt>
                <c:pt idx="55">
                  <c:v>438.22799999999961</c:v>
                </c:pt>
                <c:pt idx="56">
                  <c:v>593.325999999999</c:v>
                </c:pt>
                <c:pt idx="57">
                  <c:v>761.95299999999997</c:v>
                </c:pt>
                <c:pt idx="58">
                  <c:v>968.97799999999995</c:v>
                </c:pt>
                <c:pt idx="59">
                  <c:v>1220.4559999999999</c:v>
                </c:pt>
                <c:pt idx="60">
                  <c:v>1430.6929999999991</c:v>
                </c:pt>
                <c:pt idx="61">
                  <c:v>1201.6120000000001</c:v>
                </c:pt>
                <c:pt idx="62">
                  <c:v>1577.7540000000031</c:v>
                </c:pt>
                <c:pt idx="63">
                  <c:v>1898.3809999999989</c:v>
                </c:pt>
                <c:pt idx="64">
                  <c:v>2048.7139999999999</c:v>
                </c:pt>
                <c:pt idx="65">
                  <c:v>2209.0039999999958</c:v>
                </c:pt>
                <c:pt idx="66">
                  <c:v>2342.306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D45-DC44-B6D3-0296D9E9A5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940120384"/>
        <c:axId val="-945558784"/>
      </c:lineChart>
      <c:catAx>
        <c:axId val="-940120384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txPr>
          <a:bodyPr rot="-4200000"/>
          <a:lstStyle/>
          <a:p>
            <a:pPr>
              <a:defRPr/>
            </a:pPr>
            <a:endParaRPr lang="en-US"/>
          </a:p>
        </c:txPr>
        <c:crossAx val="-945558784"/>
        <c:crosses val="autoZero"/>
        <c:auto val="1"/>
        <c:lblAlgn val="ctr"/>
        <c:lblOffset val="100"/>
        <c:tickLblSkip val="4"/>
        <c:noMultiLvlLbl val="0"/>
      </c:catAx>
      <c:valAx>
        <c:axId val="-945558784"/>
        <c:scaling>
          <c:orientation val="minMax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da-DK" sz="1000" b="1" i="0" u="none" strike="noStrike" baseline="0">
                    <a:effectLst/>
                  </a:rPr>
                  <a:t>$ bill.</a:t>
                </a:r>
                <a:r>
                  <a:rPr lang="da-DK" sz="1000" b="1" i="0" u="none" strike="noStrike" baseline="0"/>
                  <a:t> 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2.0491803278688499E-2"/>
              <c:y val="0.42687216898354402"/>
            </c:manualLayout>
          </c:layout>
          <c:overlay val="0"/>
        </c:title>
        <c:numFmt formatCode="#,##0" sourceLinked="1"/>
        <c:majorTickMark val="none"/>
        <c:minorTickMark val="none"/>
        <c:tickLblPos val="nextTo"/>
        <c:crossAx val="-9401203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FDI stock ($ bill.)</a:t>
            </a:r>
            <a:endParaRPr lang="en-US">
              <a:effectLst/>
            </a:endParaRP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Sheet1!$A$7</c:f>
              <c:strCache>
                <c:ptCount val="1"/>
                <c:pt idx="0">
                  <c:v>World</c:v>
                </c:pt>
              </c:strCache>
            </c:strRef>
          </c:tx>
          <c:spPr>
            <a:ln w="19050" cmpd="sng">
              <a:prstDash val="sysDash"/>
            </a:ln>
          </c:spPr>
          <c:marker>
            <c:symbol val="square"/>
            <c:size val="5"/>
            <c:spPr>
              <a:ln>
                <a:solidFill>
                  <a:schemeClr val="tx1"/>
                </a:solidFill>
              </a:ln>
            </c:spPr>
          </c:marker>
          <c:dLbls>
            <c:dLbl>
              <c:idx val="31"/>
              <c:layout>
                <c:manualLayout>
                  <c:x val="-1.9685039370078702E-2"/>
                  <c:y val="-6.35400907715582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ABE-6C47-93E7-C8718B7E4B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Sheet1!$B$6:$AG$6</c:f>
              <c:strCache>
                <c:ptCount val="32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</c:strCache>
            </c:strRef>
          </c:cat>
          <c:val>
            <c:numRef>
              <c:f>Sheet1!$B$7:$AG$7</c:f>
              <c:numCache>
                <c:formatCode>#,##0</c:formatCode>
                <c:ptCount val="32"/>
                <c:pt idx="0">
                  <c:v>698.95148824596288</c:v>
                </c:pt>
                <c:pt idx="1">
                  <c:v>749.1690991779642</c:v>
                </c:pt>
                <c:pt idx="2">
                  <c:v>784.00498175355904</c:v>
                </c:pt>
                <c:pt idx="3">
                  <c:v>836.48993922948603</c:v>
                </c:pt>
                <c:pt idx="4">
                  <c:v>865.89369073229943</c:v>
                </c:pt>
                <c:pt idx="5">
                  <c:v>987.59770378356802</c:v>
                </c:pt>
                <c:pt idx="6">
                  <c:v>1136.312438659905</c:v>
                </c:pt>
                <c:pt idx="7">
                  <c:v>1337.1183887942721</c:v>
                </c:pt>
                <c:pt idx="8">
                  <c:v>1528.4822150566761</c:v>
                </c:pt>
                <c:pt idx="9">
                  <c:v>1837.9195980525481</c:v>
                </c:pt>
                <c:pt idx="10">
                  <c:v>2081.1472078990409</c:v>
                </c:pt>
                <c:pt idx="11">
                  <c:v>2344.457208047831</c:v>
                </c:pt>
                <c:pt idx="12">
                  <c:v>2425.291012919653</c:v>
                </c:pt>
                <c:pt idx="13">
                  <c:v>2608.7501386323929</c:v>
                </c:pt>
                <c:pt idx="14">
                  <c:v>2851.8048307713598</c:v>
                </c:pt>
                <c:pt idx="15">
                  <c:v>3438.0820624032031</c:v>
                </c:pt>
                <c:pt idx="16">
                  <c:v>3985.8234207867631</c:v>
                </c:pt>
                <c:pt idx="17">
                  <c:v>4588.3807186936838</c:v>
                </c:pt>
                <c:pt idx="18">
                  <c:v>5762.6069835929138</c:v>
                </c:pt>
                <c:pt idx="19">
                  <c:v>7137.5190334843919</c:v>
                </c:pt>
                <c:pt idx="20">
                  <c:v>7450.022477250478</c:v>
                </c:pt>
                <c:pt idx="21">
                  <c:v>7477.585883123681</c:v>
                </c:pt>
                <c:pt idx="22">
                  <c:v>7501.217331163034</c:v>
                </c:pt>
                <c:pt idx="23">
                  <c:v>9387.5206077000548</c:v>
                </c:pt>
                <c:pt idx="24">
                  <c:v>11100.66368960637</c:v>
                </c:pt>
                <c:pt idx="25">
                  <c:v>11563.007480608099</c:v>
                </c:pt>
                <c:pt idx="26">
                  <c:v>14300.40885703865</c:v>
                </c:pt>
                <c:pt idx="27">
                  <c:v>17901.073070778439</c:v>
                </c:pt>
                <c:pt idx="28">
                  <c:v>15451.284782465271</c:v>
                </c:pt>
                <c:pt idx="29">
                  <c:v>18041.009154377349</c:v>
                </c:pt>
                <c:pt idx="30">
                  <c:v>19906.661690311212</c:v>
                </c:pt>
                <c:pt idx="31">
                  <c:v>20438.198733951442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BE-6C47-93E7-C8718B7E4B7D}"/>
            </c:ext>
          </c:extLst>
        </c:ser>
        <c:ser>
          <c:idx val="1"/>
          <c:order val="1"/>
          <c:tx>
            <c:strRef>
              <c:f>Sheet1!$A$8</c:f>
              <c:strCache>
                <c:ptCount val="1"/>
                <c:pt idx="0">
                  <c:v>  Developing economies</c:v>
                </c:pt>
              </c:strCache>
            </c:strRef>
          </c:tx>
          <c:spPr>
            <a:ln w="19050" cmpd="sng">
              <a:prstDash val="dash"/>
            </a:ln>
          </c:spPr>
          <c:marker>
            <c:symbol val="triangle"/>
            <c:size val="5"/>
            <c:spPr>
              <a:ln>
                <a:solidFill>
                  <a:schemeClr val="tx1"/>
                </a:solidFill>
              </a:ln>
            </c:spPr>
          </c:marker>
          <c:dLbls>
            <c:dLbl>
              <c:idx val="31"/>
              <c:layout>
                <c:manualLayout>
                  <c:x val="-1.5748031496063099E-2"/>
                  <c:y val="0.13010590015128601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BE-6C47-93E7-C8718B7E4B7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Sheet1!$B$6:$AG$6</c:f>
              <c:strCache>
                <c:ptCount val="32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</c:strCache>
            </c:strRef>
          </c:cat>
          <c:val>
            <c:numRef>
              <c:f>Sheet1!$B$8:$AG$8</c:f>
              <c:numCache>
                <c:formatCode>#,##0</c:formatCode>
                <c:ptCount val="32"/>
                <c:pt idx="0">
                  <c:v>297.31884114694509</c:v>
                </c:pt>
                <c:pt idx="1">
                  <c:v>316.85247115926001</c:v>
                </c:pt>
                <c:pt idx="2">
                  <c:v>334.51295234468262</c:v>
                </c:pt>
                <c:pt idx="3">
                  <c:v>347.99249267705522</c:v>
                </c:pt>
                <c:pt idx="4">
                  <c:v>359.66847931654399</c:v>
                </c:pt>
                <c:pt idx="5">
                  <c:v>373.89058537182632</c:v>
                </c:pt>
                <c:pt idx="6">
                  <c:v>390.44335102129162</c:v>
                </c:pt>
                <c:pt idx="7">
                  <c:v>418.39308816135468</c:v>
                </c:pt>
                <c:pt idx="8">
                  <c:v>442.71349233987439</c:v>
                </c:pt>
                <c:pt idx="9">
                  <c:v>474.24783562033002</c:v>
                </c:pt>
                <c:pt idx="10">
                  <c:v>517.19981522426701</c:v>
                </c:pt>
                <c:pt idx="11">
                  <c:v>556.10272643211101</c:v>
                </c:pt>
                <c:pt idx="12">
                  <c:v>614.03063281075606</c:v>
                </c:pt>
                <c:pt idx="13">
                  <c:v>693.18404440544839</c:v>
                </c:pt>
                <c:pt idx="14">
                  <c:v>764.28609604577696</c:v>
                </c:pt>
                <c:pt idx="15">
                  <c:v>847.29246663645802</c:v>
                </c:pt>
                <c:pt idx="16">
                  <c:v>983.7056623054126</c:v>
                </c:pt>
                <c:pt idx="17">
                  <c:v>1115.221837974281</c:v>
                </c:pt>
                <c:pt idx="18">
                  <c:v>1238.29421600666</c:v>
                </c:pt>
                <c:pt idx="19">
                  <c:v>1596.5334211219031</c:v>
                </c:pt>
                <c:pt idx="20">
                  <c:v>1735.4880926092201</c:v>
                </c:pt>
                <c:pt idx="21">
                  <c:v>1797.353258911199</c:v>
                </c:pt>
                <c:pt idx="22">
                  <c:v>1730.851824724635</c:v>
                </c:pt>
                <c:pt idx="23">
                  <c:v>1979.882553826805</c:v>
                </c:pt>
                <c:pt idx="24">
                  <c:v>2325.3968588689581</c:v>
                </c:pt>
                <c:pt idx="25">
                  <c:v>2712.8197428341</c:v>
                </c:pt>
                <c:pt idx="26">
                  <c:v>3355.0309613850641</c:v>
                </c:pt>
                <c:pt idx="27">
                  <c:v>4487.4888225948825</c:v>
                </c:pt>
                <c:pt idx="28">
                  <c:v>4214.2871782489456</c:v>
                </c:pt>
                <c:pt idx="29">
                  <c:v>5120.1818531684639</c:v>
                </c:pt>
                <c:pt idx="30">
                  <c:v>6256.0662974226952</c:v>
                </c:pt>
                <c:pt idx="31">
                  <c:v>6625.0317379725984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BE-6C47-93E7-C8718B7E4B7D}"/>
            </c:ext>
          </c:extLst>
        </c:ser>
        <c:ser>
          <c:idx val="2"/>
          <c:order val="2"/>
          <c:tx>
            <c:strRef>
              <c:f>Sheet1!$A$10</c:f>
              <c:strCache>
                <c:ptCount val="1"/>
                <c:pt idx="0">
                  <c:v>  Developed economies</c:v>
                </c:pt>
              </c:strCache>
            </c:strRef>
          </c:tx>
          <c:spPr>
            <a:ln w="19050" cmpd="sng"/>
          </c:spPr>
          <c:marker>
            <c:symbol val="circle"/>
            <c:size val="5"/>
            <c:spPr>
              <a:ln>
                <a:solidFill>
                  <a:srgbClr val="008000"/>
                </a:solidFill>
              </a:ln>
            </c:spPr>
          </c:marker>
          <c:dLbls>
            <c:dLbl>
              <c:idx val="31"/>
              <c:layout>
                <c:manualLayout>
                  <c:x val="0"/>
                  <c:y val="-4.2360060514372203E-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BE-6C47-93E7-C8718B7E4B7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Sheet1!$B$6:$AG$6</c:f>
              <c:strCache>
                <c:ptCount val="32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</c:strCache>
            </c:strRef>
          </c:cat>
          <c:val>
            <c:numRef>
              <c:f>Sheet1!$B$10:$AG$10</c:f>
              <c:numCache>
                <c:formatCode>#,##0</c:formatCode>
                <c:ptCount val="32"/>
                <c:pt idx="0">
                  <c:v>401.63264709901802</c:v>
                </c:pt>
                <c:pt idx="1">
                  <c:v>432.31662801870408</c:v>
                </c:pt>
                <c:pt idx="2">
                  <c:v>449.49202940887568</c:v>
                </c:pt>
                <c:pt idx="3">
                  <c:v>488.49744655243092</c:v>
                </c:pt>
                <c:pt idx="4">
                  <c:v>506.22521141575572</c:v>
                </c:pt>
                <c:pt idx="5">
                  <c:v>613.70711841174136</c:v>
                </c:pt>
                <c:pt idx="6">
                  <c:v>745.86908763861402</c:v>
                </c:pt>
                <c:pt idx="7">
                  <c:v>918.72530063291697</c:v>
                </c:pt>
                <c:pt idx="8">
                  <c:v>1084.133088860176</c:v>
                </c:pt>
                <c:pt idx="9">
                  <c:v>1362.0283685755919</c:v>
                </c:pt>
                <c:pt idx="10">
                  <c:v>1562.2957988151479</c:v>
                </c:pt>
                <c:pt idx="11">
                  <c:v>1786.166396648526</c:v>
                </c:pt>
                <c:pt idx="12">
                  <c:v>1810.7552587857499</c:v>
                </c:pt>
                <c:pt idx="13">
                  <c:v>1913.0119327651059</c:v>
                </c:pt>
                <c:pt idx="14">
                  <c:v>2080.697213721367</c:v>
                </c:pt>
                <c:pt idx="15">
                  <c:v>2579.321869422864</c:v>
                </c:pt>
                <c:pt idx="16">
                  <c:v>2984.7623362402642</c:v>
                </c:pt>
                <c:pt idx="17">
                  <c:v>3443.5725159007102</c:v>
                </c:pt>
                <c:pt idx="18">
                  <c:v>4490.650759076444</c:v>
                </c:pt>
                <c:pt idx="19">
                  <c:v>5498.0812432482007</c:v>
                </c:pt>
                <c:pt idx="20">
                  <c:v>5653.7148667143038</c:v>
                </c:pt>
                <c:pt idx="21">
                  <c:v>5592.2342438387996</c:v>
                </c:pt>
                <c:pt idx="22">
                  <c:v>5654.946676155314</c:v>
                </c:pt>
                <c:pt idx="23">
                  <c:v>7253.5767673461769</c:v>
                </c:pt>
                <c:pt idx="24">
                  <c:v>8577.8497614729295</c:v>
                </c:pt>
                <c:pt idx="25">
                  <c:v>8577.4123870241037</c:v>
                </c:pt>
                <c:pt idx="26">
                  <c:v>10550.382441097951</c:v>
                </c:pt>
                <c:pt idx="27">
                  <c:v>12738.241916409919</c:v>
                </c:pt>
                <c:pt idx="28">
                  <c:v>10812.730314291181</c:v>
                </c:pt>
                <c:pt idx="29">
                  <c:v>12296.706050129509</c:v>
                </c:pt>
                <c:pt idx="30">
                  <c:v>12890.908513582201</c:v>
                </c:pt>
                <c:pt idx="31">
                  <c:v>13055.902773954649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ABE-6C47-93E7-C8718B7E4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859770464"/>
        <c:axId val="-859768832"/>
      </c:lineChart>
      <c:catAx>
        <c:axId val="-8597704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-859768832"/>
        <c:crosses val="autoZero"/>
        <c:auto val="1"/>
        <c:lblAlgn val="ctr"/>
        <c:lblOffset val="100"/>
        <c:noMultiLvlLbl val="0"/>
      </c:catAx>
      <c:valAx>
        <c:axId val="-859768832"/>
        <c:scaling>
          <c:orientation val="minMax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#,##0" sourceLinked="1"/>
        <c:majorTickMark val="none"/>
        <c:minorTickMark val="none"/>
        <c:tickLblPos val="nextTo"/>
        <c:crossAx val="-85977046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0.52118</cdr:x>
      <cdr:y>0.1308</cdr:y>
    </cdr:from>
    <cdr:to>
      <cdr:x>0.52435</cdr:x>
      <cdr:y>0.89661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1E62D198-F4B8-684C-9E14-E16A0472A486}"/>
            </a:ext>
          </a:extLst>
        </cdr:cNvPr>
        <cdr:cNvCxnSpPr/>
      </cdr:nvCxnSpPr>
      <cdr:spPr>
        <a:xfrm xmlns:a="http://schemas.openxmlformats.org/drawingml/2006/main">
          <a:off x="3594100" y="600075"/>
          <a:ext cx="21870" cy="3513473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FF6600"/>
          </a:solidFill>
          <a:prstDash val="sysDash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0.79374</cdr:x>
      <cdr:y>0.12803</cdr:y>
    </cdr:from>
    <cdr:to>
      <cdr:x>0.79545</cdr:x>
      <cdr:y>0.89267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85EEDA6B-E507-BE41-B6BA-C93D38049EC8}"/>
            </a:ext>
          </a:extLst>
        </cdr:cNvPr>
        <cdr:cNvCxnSpPr/>
      </cdr:nvCxnSpPr>
      <cdr:spPr>
        <a:xfrm xmlns:a="http://schemas.openxmlformats.org/drawingml/2006/main">
          <a:off x="5473700" y="587375"/>
          <a:ext cx="11803" cy="3508105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FF6600"/>
          </a:solidFill>
          <a:prstDash val="sysDash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0.40516</cdr:x>
      <cdr:y>0.12526</cdr:y>
    </cdr:from>
    <cdr:to>
      <cdr:x>0.40649</cdr:x>
      <cdr:y>0.90492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7C81F45C-A13A-6C46-8FC3-2B070005A2E9}"/>
            </a:ext>
          </a:extLst>
        </cdr:cNvPr>
        <cdr:cNvCxnSpPr/>
      </cdr:nvCxnSpPr>
      <cdr:spPr>
        <a:xfrm xmlns:a="http://schemas.openxmlformats.org/drawingml/2006/main">
          <a:off x="2794000" y="574675"/>
          <a:ext cx="9170" cy="3576973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FF6600"/>
          </a:solidFill>
          <a:prstDash val="sysDash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0.52091</cdr:x>
      <cdr:y>0.12703</cdr:y>
    </cdr:from>
    <cdr:to>
      <cdr:x>0.52439</cdr:x>
      <cdr:y>0.8973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21EFCD52-D152-D745-8C9E-46B154AE8577}"/>
            </a:ext>
          </a:extLst>
        </cdr:cNvPr>
        <cdr:cNvCxnSpPr/>
      </cdr:nvCxnSpPr>
      <cdr:spPr>
        <a:xfrm xmlns:a="http://schemas.openxmlformats.org/drawingml/2006/main">
          <a:off x="3797300" y="596901"/>
          <a:ext cx="25400" cy="3619500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0000FF"/>
          </a:solidFill>
          <a:prstDash val="sysDash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0.79268</cdr:x>
      <cdr:y>0.12432</cdr:y>
    </cdr:from>
    <cdr:to>
      <cdr:x>0.79617</cdr:x>
      <cdr:y>0.9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3DD27F9C-4701-6844-981E-817B24503932}"/>
            </a:ext>
          </a:extLst>
        </cdr:cNvPr>
        <cdr:cNvCxnSpPr/>
      </cdr:nvCxnSpPr>
      <cdr:spPr>
        <a:xfrm xmlns:a="http://schemas.openxmlformats.org/drawingml/2006/main">
          <a:off x="5778500" y="584201"/>
          <a:ext cx="25400" cy="3644900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0000FF"/>
          </a:solidFill>
          <a:prstDash val="sysDash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0.71063</cdr:x>
      <cdr:y>0.13544</cdr:y>
    </cdr:from>
    <cdr:to>
      <cdr:x>0.7126</cdr:x>
      <cdr:y>0.8909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9B227887-DC2E-1C47-AE11-5DB5670B2293}"/>
            </a:ext>
          </a:extLst>
        </cdr:cNvPr>
        <cdr:cNvCxnSpPr/>
      </cdr:nvCxnSpPr>
      <cdr:spPr>
        <a:xfrm xmlns:a="http://schemas.openxmlformats.org/drawingml/2006/main">
          <a:off x="4584700" y="571500"/>
          <a:ext cx="12700" cy="3187700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0000FF"/>
          </a:solidFill>
          <a:prstDash val="sysDash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BFF3672-9390-8944-A474-3C20F6C1D7F6}" type="datetime1">
              <a:rPr lang="sl-SI"/>
              <a:pPr>
                <a:defRPr/>
              </a:pPr>
              <a:t>18. 01. 19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034658C-45E7-FE41-9569-8D407A4F9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826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2BF6DEE-D987-CC48-A6BB-DD5CFA4EDE0D}" type="datetime1">
              <a:rPr lang="sl-SI"/>
              <a:pPr>
                <a:defRPr/>
              </a:pPr>
              <a:t>18. 01. 19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221D7F8E-A4D2-014D-9CBA-96953B46DE0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8086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586D11E-288B-6E45-95EE-23FF17AA7020}" type="slidenum">
              <a:rPr lang="en-US"/>
              <a:pPr eaLnBrk="1" hangingPunct="1"/>
              <a:t>4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4DDC4C-6DFF-DF41-A05D-8851D2DC8794}" type="slidenum">
              <a:rPr lang="en-US"/>
              <a:pPr/>
              <a:t>5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8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9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>
              <a:latin typeface="Arial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8876385-A635-7D4D-BFCC-FEFB1728D566}" type="slidenum">
              <a:rPr lang="en-GB"/>
              <a:pPr eaLnBrk="1" hangingPunct="1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46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>
              <a:latin typeface="Arial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8876385-A635-7D4D-BFCC-FEFB1728D566}" type="slidenum">
              <a:rPr lang="en-GB"/>
              <a:pPr eaLnBrk="1" hangingPunct="1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369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15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16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17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18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19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4708C0-DEB3-C64D-BED2-19334042853E}" type="slidenum">
              <a:rPr lang="en-US" b="1">
                <a:solidFill>
                  <a:srgbClr val="009999"/>
                </a:solidFill>
                <a:ea typeface="MS PGothic" charset="0"/>
                <a:cs typeface="MS PGothic" charset="0"/>
              </a:rPr>
              <a:pPr eaLnBrk="1" hangingPunct="1"/>
              <a:t>22</a:t>
            </a:fld>
            <a:endParaRPr lang="en-US" b="1">
              <a:solidFill>
                <a:srgbClr val="009999"/>
              </a:solidFill>
              <a:ea typeface="MS PGothic" charset="0"/>
              <a:cs typeface="MS PGothic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685800"/>
            <a:ext cx="4568825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480" y="4342450"/>
            <a:ext cx="5487041" cy="4115824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lIns="90151" tIns="45075" rIns="90151" bIns="45075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</a:pPr>
            <a:endParaRPr lang="fr-FR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076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24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4400" cap="none" baseline="0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4114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dirty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09CF4-3A46-9049-992A-0B070FF42D53}" type="datetime1">
              <a:rPr lang="sl-SI"/>
              <a:pPr>
                <a:defRPr/>
              </a:pPr>
              <a:t>18. 01. 19</a:t>
            </a:fld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8B9C1-A2AE-4F49-BADC-CD110B0E77E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74142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/>
          <p:cNvSpPr>
            <a:spLocks noChangeShapeType="1"/>
          </p:cNvSpPr>
          <p:nvPr userDrawn="1"/>
        </p:nvSpPr>
        <p:spPr bwMode="auto">
          <a:xfrm>
            <a:off x="0" y="1092200"/>
            <a:ext cx="9144000" cy="0"/>
          </a:xfrm>
          <a:prstGeom prst="line">
            <a:avLst/>
          </a:prstGeom>
          <a:noFill/>
          <a:ln w="57150">
            <a:solidFill>
              <a:srgbClr val="4F81BD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D627C-8124-B642-8578-8A1699E6E817}" type="datetime1">
              <a:rPr lang="sl-SI"/>
              <a:pPr>
                <a:defRPr/>
              </a:pPr>
              <a:t>18. 01. 19</a:t>
            </a:fld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90AC0-F7D0-574E-833F-B7E29A13CA2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8369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ctr">
              <a:defRPr sz="4400" b="0" cap="none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5C26E-64DC-BB43-83A2-3B85260BA79D}" type="datetime1">
              <a:rPr lang="sl-SI"/>
              <a:pPr>
                <a:defRPr/>
              </a:pPr>
              <a:t>18. 01. 19</a:t>
            </a:fld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87903-5075-3C4E-976B-9572C0B1CEB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92451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DF926-4DC1-6F45-B343-C26680B3023C}" type="datetime1">
              <a:rPr lang="sl-SI"/>
              <a:pPr>
                <a:defRPr/>
              </a:pPr>
              <a:t>18. 01. 19</a:t>
            </a:fld>
            <a:endParaRPr lang="fr-B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ADD4C-307B-2F4F-AA34-8D37D6B29C9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37744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49C8F-EA1D-D04B-852C-30F9D521F8F4}" type="datetime1">
              <a:rPr lang="sl-SI"/>
              <a:pPr>
                <a:defRPr/>
              </a:pPr>
              <a:t>18. 01. 19</a:t>
            </a:fld>
            <a:endParaRPr lang="fr-BE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B8F72-B0C4-6246-97B6-D70EA8B32B6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1652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30B4F-B331-554D-A45D-F07E1DCEB131}" type="datetime1">
              <a:rPr lang="sl-SI"/>
              <a:pPr>
                <a:defRPr/>
              </a:pPr>
              <a:t>18. 01. 19</a:t>
            </a:fld>
            <a:endParaRPr lang="fr-B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299AB-24C0-9648-B9FA-EB86AEC2702B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025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06986-2B50-BE41-9B89-AB8AC9F4B960}" type="datetime1">
              <a:rPr lang="sl-SI"/>
              <a:pPr>
                <a:defRPr/>
              </a:pPr>
              <a:t>18. 01. 19</a:t>
            </a:fld>
            <a:endParaRPr lang="fr-BE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6B1C3-6F53-534D-913B-B2A01443D4D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209954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1E6B7-BC57-9047-A027-D96361D2882E}" type="datetime1">
              <a:rPr lang="sl-SI"/>
              <a:pPr>
                <a:defRPr/>
              </a:pPr>
              <a:t>18. 01. 19</a:t>
            </a:fld>
            <a:endParaRPr lang="fr-BE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C288C-E55E-584A-8B51-52A7C59AA0A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24867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l-SI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03F2-FAB9-7446-ADC2-4062AA45AE76}" type="datetime1">
              <a:rPr lang="sl-SI"/>
              <a:pPr>
                <a:defRPr/>
              </a:pPr>
              <a:t>18. 01. 19</a:t>
            </a:fld>
            <a:endParaRPr lang="fr-B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1D319-CECE-064B-BCE2-01529FC7B40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54471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A5C8E-25FA-2A44-9D4B-F897D1B2D64D}" type="datetime1">
              <a:rPr lang="sl-SI"/>
              <a:pPr>
                <a:defRPr/>
              </a:pPr>
              <a:t>18. 01. 19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E848A-914E-1E4E-84DE-185BA779146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20782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0A140-1920-3F4C-B1DB-F0F82C45E43D}" type="datetime1">
              <a:rPr lang="sl-SI"/>
              <a:pPr>
                <a:defRPr/>
              </a:pPr>
              <a:t>18. 01. 19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7C9D1-58EF-2845-A506-B90EC713B60C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78735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75" y="152400"/>
            <a:ext cx="6400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738313"/>
            <a:ext cx="411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38313"/>
            <a:ext cx="41148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5835F6-6932-B643-9CB9-885E03C3B3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85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1905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AFA096A7-9A48-BE49-A6B3-CF8FFEEE64E9}" type="datetime1">
              <a:rPr lang="sl-SI"/>
              <a:pPr>
                <a:defRPr/>
              </a:pPr>
              <a:t>18. 01. 19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6745E138-B588-A748-997F-AA403B367AC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0" r:id="rId4"/>
    <p:sldLayoutId id="2147483889" r:id="rId5"/>
    <p:sldLayoutId id="2147483881" r:id="rId6"/>
    <p:sldLayoutId id="2147483882" r:id="rId7"/>
    <p:sldLayoutId id="2147483890" r:id="rId8"/>
    <p:sldLayoutId id="2147483883" r:id="rId9"/>
    <p:sldLayoutId id="2147483884" r:id="rId10"/>
    <p:sldLayoutId id="2147483885" r:id="rId11"/>
    <p:sldLayoutId id="214748389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 spc="-100">
          <a:solidFill>
            <a:srgbClr val="000000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800" kern="1200">
          <a:solidFill>
            <a:srgbClr val="072C62"/>
          </a:solidFill>
          <a:latin typeface="+mn-lt"/>
          <a:ea typeface="ＭＳ Ｐゴシック" charset="0"/>
          <a:cs typeface="ＭＳ Ｐゴシック" charset="0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rgbClr val="072C62"/>
          </a:solidFill>
          <a:latin typeface="+mn-lt"/>
          <a:ea typeface="ＭＳ Ｐゴシック" charset="0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sz="2000" kern="1200">
          <a:solidFill>
            <a:srgbClr val="072C62"/>
          </a:solidFill>
          <a:latin typeface="+mn-lt"/>
          <a:ea typeface="ＭＳ Ｐゴシック" charset="0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rgbClr val="072C62"/>
          </a:solidFill>
          <a:latin typeface="+mn-lt"/>
          <a:ea typeface="ＭＳ Ｐゴシック" charset="0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600" kern="1200">
          <a:solidFill>
            <a:srgbClr val="072C62"/>
          </a:solidFill>
          <a:latin typeface="+mn-lt"/>
          <a:ea typeface="ＭＳ Ｐゴシック" charset="0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fiK5-oAaeU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hyperlink" Target="https://www.bloomberg.com/graphics/2016-us-vs-china-economy/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hyperlink" Target="https://www.bloomberg.com/graphics/2016-us-vs-china-economy/" TargetMode="Externa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hyperlink" Target="https://www.bloomberg.com/graphics/2016-us-vs-china-economy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5300" y="965200"/>
            <a:ext cx="8077200" cy="2381250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sl-SI" dirty="0">
                <a:effectLst>
                  <a:outerShdw blurRad="38100" dist="38100" dir="2700000" algn="tl">
                    <a:srgbClr val="DDDDDD"/>
                  </a:outerShdw>
                </a:effectLst>
                <a:latin typeface="Calibri"/>
                <a:ea typeface="ヒラギノ角ゴ Pro W3" charset="0"/>
                <a:cs typeface="ヒラギノ角ゴ Pro W3" charset="0"/>
              </a:rPr>
              <a:t> </a:t>
            </a:r>
            <a:r>
              <a:rPr lang="en-GB" spc="0" dirty="0">
                <a:solidFill>
                  <a:srgbClr val="ACCBF9">
                    <a:lumMod val="25000"/>
                  </a:srgbClr>
                </a:solidFill>
                <a:latin typeface="Calibri" charset="0"/>
              </a:rPr>
              <a:t>Global Institutional Economics</a:t>
            </a:r>
            <a:br>
              <a:rPr lang="en-GB" spc="0" dirty="0">
                <a:solidFill>
                  <a:srgbClr val="ACCBF9">
                    <a:lumMod val="25000"/>
                  </a:srgbClr>
                </a:solidFill>
                <a:latin typeface="Calibri" charset="0"/>
              </a:rPr>
            </a:br>
            <a:endParaRPr lang="en-GB" spc="0" dirty="0">
              <a:solidFill>
                <a:srgbClr val="ACCBF9">
                  <a:lumMod val="25000"/>
                </a:srgbClr>
              </a:solidFill>
              <a:latin typeface="Calibri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3608" y="3890640"/>
            <a:ext cx="7162800" cy="2270125"/>
          </a:xfrm>
        </p:spPr>
        <p:txBody>
          <a:bodyPr/>
          <a:lstStyle/>
          <a:p>
            <a:r>
              <a:rPr lang="en-GB" sz="320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Part 2.1</a:t>
            </a:r>
            <a:endParaRPr lang="en-GB" sz="3200" dirty="0">
              <a:solidFill>
                <a:schemeClr val="bg2">
                  <a:lumMod val="25000"/>
                </a:schemeClr>
              </a:solidFill>
              <a:latin typeface="Calibri" charset="0"/>
            </a:endParaRPr>
          </a:p>
          <a:p>
            <a:r>
              <a:rPr lang="en-GB" sz="3200" dirty="0">
                <a:solidFill>
                  <a:srgbClr val="0000FF"/>
                </a:solidFill>
                <a:latin typeface="Calibri" charset="0"/>
              </a:rPr>
              <a:t>Globalization: Evolution &amp; Institutions</a:t>
            </a:r>
            <a:endParaRPr lang="sl-SI" sz="1600" dirty="0">
              <a:solidFill>
                <a:srgbClr val="0000FF"/>
              </a:solidFill>
              <a:latin typeface="Calibri" charset="0"/>
            </a:endParaRPr>
          </a:p>
          <a:p>
            <a:pPr eaLnBrk="1" hangingPunct="1"/>
            <a:endParaRPr lang="sl-SI" sz="1800" b="1" dirty="0">
              <a:solidFill>
                <a:schemeClr val="tx1"/>
              </a:solidFill>
              <a:latin typeface="Calibri" charset="0"/>
            </a:endParaRPr>
          </a:p>
          <a:p>
            <a:pPr eaLnBrk="1" hangingPunct="1"/>
            <a:r>
              <a:rPr lang="sl-SI" sz="1800" b="1" dirty="0">
                <a:solidFill>
                  <a:schemeClr val="tx1"/>
                </a:solidFill>
                <a:latin typeface="Calibri" charset="0"/>
              </a:rPr>
              <a:t>Jože P. Damijan</a:t>
            </a:r>
          </a:p>
          <a:p>
            <a:pPr eaLnBrk="1" hangingPunct="1"/>
            <a:r>
              <a:rPr lang="sl-SI" sz="1400" dirty="0">
                <a:solidFill>
                  <a:schemeClr val="tx1"/>
                </a:solidFill>
                <a:latin typeface="Calibri" charset="0"/>
              </a:rPr>
              <a:t>University of Ljubljana</a:t>
            </a:r>
          </a:p>
        </p:txBody>
      </p:sp>
    </p:spTree>
    <p:extLst>
      <p:ext uri="{BB962C8B-B14F-4D97-AF65-F5344CB8AC3E}">
        <p14:creationId xmlns:p14="http://schemas.microsoft.com/office/powerpoint/2010/main" val="22866675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165100"/>
            <a:ext cx="8229600" cy="977900"/>
          </a:xfrm>
        </p:spPr>
        <p:txBody>
          <a:bodyPr/>
          <a:lstStyle/>
          <a:p>
            <a:r>
              <a:rPr lang="en-US" sz="3600" dirty="0">
                <a:latin typeface="Calibri" charset="0"/>
              </a:rPr>
              <a:t>Discussion</a:t>
            </a:r>
            <a:endParaRPr lang="en-US" sz="36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1115616" y="1536700"/>
            <a:ext cx="7547484" cy="4902200"/>
          </a:xfrm>
        </p:spPr>
        <p:txBody>
          <a:bodyPr>
            <a:noAutofit/>
          </a:bodyPr>
          <a:lstStyle/>
          <a:p>
            <a:endParaRPr lang="en-US" dirty="0">
              <a:latin typeface="Calibri" charset="0"/>
            </a:endParaRPr>
          </a:p>
          <a:p>
            <a:r>
              <a:rPr lang="en-US" dirty="0">
                <a:latin typeface="Calibri" charset="0"/>
              </a:rPr>
              <a:t>What is Globalization?</a:t>
            </a:r>
          </a:p>
          <a:p>
            <a:r>
              <a:rPr lang="en-US" dirty="0">
                <a:latin typeface="Calibri" charset="0"/>
              </a:rPr>
              <a:t>What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defines globalization?</a:t>
            </a:r>
          </a:p>
          <a:p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Patterns of globalization</a:t>
            </a:r>
          </a:p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Good or bad?</a:t>
            </a:r>
          </a:p>
          <a:p>
            <a:pPr lvl="1"/>
            <a:r>
              <a:rPr lang="en-US" dirty="0">
                <a:latin typeface="Calibri" charset="0"/>
                <a:cs typeface="ＭＳ Ｐゴシック" charset="0"/>
              </a:rPr>
              <a:t>For advanced countries?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Developing countries (China,…) ?</a:t>
            </a:r>
          </a:p>
          <a:p>
            <a:pPr marL="1588" lvl="1" indent="0">
              <a:buNone/>
              <a:tabLst>
                <a:tab pos="0" algn="l"/>
              </a:tabLst>
            </a:pPr>
            <a:endParaRPr lang="en-US" sz="28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63911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165100"/>
            <a:ext cx="8229600" cy="977900"/>
          </a:xfrm>
        </p:spPr>
        <p:txBody>
          <a:bodyPr/>
          <a:lstStyle/>
          <a:p>
            <a:pPr algn="ctr"/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Outline</a:t>
            </a: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774558" y="1504710"/>
            <a:ext cx="7547484" cy="5103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Calibri" charset="0"/>
                <a:ea typeface="ＭＳ Ｐゴシック" charset="0"/>
                <a:cs typeface="ＭＳ Ｐゴシック" charset="0"/>
              </a:rPr>
              <a:t>Evolution:</a:t>
            </a:r>
          </a:p>
          <a:p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Trade routes</a:t>
            </a:r>
          </a:p>
          <a:p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What defines globalization?</a:t>
            </a:r>
          </a:p>
          <a:p>
            <a:r>
              <a:rPr lang="en-US" dirty="0">
                <a:latin typeface="Calibri" charset="0"/>
              </a:rPr>
              <a:t>Patterns of globalization</a:t>
            </a: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Global trade, FDI flows, Outsourcing, GVCs</a:t>
            </a:r>
          </a:p>
          <a:p>
            <a:pPr marL="1588" lvl="1" indent="0">
              <a:buNone/>
              <a:tabLst>
                <a:tab pos="0" algn="l"/>
              </a:tabLst>
            </a:pPr>
            <a:endParaRPr lang="en-US" sz="28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46904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1776" y="116632"/>
            <a:ext cx="7632847" cy="87146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600" dirty="0">
                <a:latin typeface="Calibri"/>
                <a:cs typeface="Calibri"/>
              </a:rPr>
              <a:t>History of globalization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738313"/>
            <a:ext cx="42672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Traits of globalization can be traced to as far back as the Roman Empire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The Silk Road started in China, reached portions of the Persian Empire and ended in Rome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The trade route helped to integrate the three economies of the Han Dynasty, Persian and Roman Empires. 	</a:t>
            </a:r>
            <a:r>
              <a:rPr lang="en-US" sz="2400" dirty="0">
                <a:latin typeface="Arial" charset="0"/>
                <a:cs typeface="Arial" charset="0"/>
              </a:rPr>
              <a:t> 	</a:t>
            </a:r>
          </a:p>
        </p:txBody>
      </p:sp>
      <p:pic>
        <p:nvPicPr>
          <p:cNvPr id="6148" name="Picture 5" descr="300px-Silk_Route_extan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0033" y="1738313"/>
            <a:ext cx="4517523" cy="4138959"/>
          </a:xfrm>
          <a:noFill/>
        </p:spPr>
      </p:pic>
    </p:spTree>
    <p:extLst>
      <p:ext uri="{BB962C8B-B14F-4D97-AF65-F5344CB8AC3E}">
        <p14:creationId xmlns:p14="http://schemas.microsoft.com/office/powerpoint/2010/main" val="305031282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188640"/>
            <a:ext cx="6781800" cy="80615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History of Globalization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262" y="1628800"/>
            <a:ext cx="8058209" cy="453650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The word "</a:t>
            </a:r>
            <a:r>
              <a:rPr lang="en-US" sz="2800" i="1" u="sng" dirty="0">
                <a:latin typeface="Calibri"/>
                <a:cs typeface="Calibri"/>
              </a:rPr>
              <a:t>globalization</a:t>
            </a:r>
            <a:r>
              <a:rPr lang="en-US" sz="2800" dirty="0">
                <a:latin typeface="Calibri"/>
                <a:cs typeface="Calibri"/>
              </a:rPr>
              <a:t>" has been used by economists since 1981.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The concepts only became popular in the later half of the 1990s. 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The first era of globalization (in the fullest sense) during the 19th century: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rapid growth of trade between the European imperial powers, the European colonies, and the United States. 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After World War II, globalization was restarted 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driven by major advances in technology, which led to lower trading costs. </a:t>
            </a:r>
          </a:p>
        </p:txBody>
      </p:sp>
    </p:spTree>
    <p:extLst>
      <p:ext uri="{BB962C8B-B14F-4D97-AF65-F5344CB8AC3E}">
        <p14:creationId xmlns:p14="http://schemas.microsoft.com/office/powerpoint/2010/main" val="19218369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319832"/>
            <a:ext cx="8077200" cy="136926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Globalization</a:t>
            </a:r>
            <a:br>
              <a:rPr lang="en-US" sz="3600" dirty="0">
                <a:latin typeface="Calibri"/>
                <a:cs typeface="Calibri"/>
              </a:rPr>
            </a:br>
            <a:r>
              <a:rPr lang="sl-SI" sz="320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Definitions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260" y="1827808"/>
            <a:ext cx="7920880" cy="4598392"/>
          </a:xfrm>
        </p:spPr>
        <p:txBody>
          <a:bodyPr>
            <a:noAutofit/>
          </a:bodyPr>
          <a:lstStyle/>
          <a:p>
            <a:pPr marL="360363" indent="-360363">
              <a:buClr>
                <a:schemeClr val="tx1"/>
              </a:buClr>
            </a:pPr>
            <a:r>
              <a:rPr lang="en-US" sz="2800" u="sng" dirty="0">
                <a:solidFill>
                  <a:srgbClr val="000000"/>
                </a:solidFill>
                <a:latin typeface="Calibri"/>
                <a:cs typeface="Calibri"/>
              </a:rPr>
              <a:t>World wide integration </a:t>
            </a:r>
            <a:r>
              <a:rPr lang="en-US" sz="2800" dirty="0">
                <a:latin typeface="Calibri"/>
                <a:cs typeface="Calibri"/>
              </a:rPr>
              <a:t>and deepening of economic</a:t>
            </a:r>
            <a:r>
              <a:rPr lang="sl-SI" sz="2800" dirty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activities (trade, outsourcing, GVCs)</a:t>
            </a:r>
          </a:p>
          <a:p>
            <a:pPr marL="360363" indent="-360363">
              <a:buClr>
                <a:schemeClr val="tx1"/>
              </a:buClr>
            </a:pPr>
            <a:r>
              <a:rPr lang="sl-SI" sz="2800" u="sng" dirty="0">
                <a:solidFill>
                  <a:srgbClr val="000000"/>
                </a:solidFill>
                <a:latin typeface="Calibri"/>
                <a:cs typeface="Calibri"/>
              </a:rPr>
              <a:t>I</a:t>
            </a:r>
            <a:r>
              <a:rPr lang="en-US" sz="2800" u="sng" dirty="0" err="1">
                <a:solidFill>
                  <a:srgbClr val="000000"/>
                </a:solidFill>
                <a:latin typeface="Calibri"/>
                <a:cs typeface="Calibri"/>
              </a:rPr>
              <a:t>ntegrated</a:t>
            </a:r>
            <a:r>
              <a:rPr lang="en-US" sz="2800" u="sng" dirty="0">
                <a:solidFill>
                  <a:srgbClr val="000000"/>
                </a:solidFill>
                <a:latin typeface="Calibri"/>
                <a:cs typeface="Calibri"/>
              </a:rPr>
              <a:t> production and consumption systems</a:t>
            </a:r>
          </a:p>
          <a:p>
            <a:pPr marL="680403" lvl="1" indent="-360363">
              <a:buClr>
                <a:schemeClr val="tx1"/>
              </a:buClr>
            </a:pPr>
            <a:r>
              <a:rPr lang="sl-SI" sz="2400" dirty="0">
                <a:latin typeface="Calibri"/>
                <a:cs typeface="Calibri"/>
              </a:rPr>
              <a:t>F</a:t>
            </a:r>
            <a:r>
              <a:rPr lang="en-US" sz="2400" dirty="0" err="1">
                <a:latin typeface="Calibri"/>
                <a:cs typeface="Calibri"/>
              </a:rPr>
              <a:t>acilitated</a:t>
            </a:r>
            <a:r>
              <a:rPr lang="en-US" sz="2400" dirty="0">
                <a:latin typeface="Calibri"/>
                <a:cs typeface="Calibri"/>
              </a:rPr>
              <a:t> by </a:t>
            </a:r>
            <a:r>
              <a:rPr lang="en-US" sz="2400" u="sng" dirty="0">
                <a:solidFill>
                  <a:srgbClr val="000000"/>
                </a:solidFill>
                <a:latin typeface="Calibri"/>
                <a:cs typeface="Calibri"/>
              </a:rPr>
              <a:t>IT revolution, liberalization and</a:t>
            </a:r>
            <a:r>
              <a:rPr lang="sl-SI" sz="2400" u="sng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400" u="sng" dirty="0">
                <a:solidFill>
                  <a:srgbClr val="000000"/>
                </a:solidFill>
                <a:latin typeface="Calibri"/>
                <a:cs typeface="Calibri"/>
              </a:rPr>
              <a:t>deregulation</a:t>
            </a:r>
          </a:p>
          <a:p>
            <a:pPr marL="360363" indent="-360363">
              <a:buClr>
                <a:schemeClr val="tx1"/>
              </a:buClr>
            </a:pPr>
            <a:r>
              <a:rPr lang="sl-SI" sz="2800" dirty="0">
                <a:latin typeface="Calibri"/>
                <a:cs typeface="Calibri"/>
              </a:rPr>
              <a:t>U</a:t>
            </a:r>
            <a:r>
              <a:rPr lang="en-US" sz="2800" dirty="0" err="1">
                <a:latin typeface="Calibri"/>
                <a:cs typeface="Calibri"/>
              </a:rPr>
              <a:t>nprecedented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u="sng" dirty="0">
                <a:solidFill>
                  <a:srgbClr val="000000"/>
                </a:solidFill>
                <a:latin typeface="Calibri"/>
                <a:cs typeface="Calibri"/>
              </a:rPr>
              <a:t>mobility</a:t>
            </a:r>
            <a:r>
              <a:rPr lang="en-US"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of goods, services, capital</a:t>
            </a:r>
            <a:r>
              <a:rPr lang="sl-SI" sz="2800" dirty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and people</a:t>
            </a:r>
          </a:p>
          <a:p>
            <a:pPr marL="360363" indent="-360363">
              <a:buClr>
                <a:schemeClr val="tx1"/>
              </a:buClr>
            </a:pPr>
            <a:r>
              <a:rPr lang="sl-SI" sz="2800" u="sng" dirty="0">
                <a:latin typeface="Calibri"/>
                <a:cs typeface="Calibri"/>
              </a:rPr>
              <a:t>E</a:t>
            </a:r>
            <a:r>
              <a:rPr lang="en-US" sz="2800" u="sng" dirty="0">
                <a:latin typeface="Calibri"/>
                <a:cs typeface="Calibri"/>
              </a:rPr>
              <a:t>vents</a:t>
            </a:r>
            <a:r>
              <a:rPr lang="en-US" sz="2800" dirty="0">
                <a:latin typeface="Calibri"/>
                <a:cs typeface="Calibri"/>
              </a:rPr>
              <a:t> all over the </a:t>
            </a:r>
            <a:r>
              <a:rPr lang="en-US" sz="2800" dirty="0">
                <a:solidFill>
                  <a:srgbClr val="000000"/>
                </a:solidFill>
                <a:latin typeface="Calibri"/>
                <a:cs typeface="Calibri"/>
              </a:rPr>
              <a:t>world strongly </a:t>
            </a:r>
            <a:r>
              <a:rPr lang="en-US" sz="2800" u="sng" dirty="0">
                <a:solidFill>
                  <a:srgbClr val="000000"/>
                </a:solidFill>
                <a:latin typeface="Calibri"/>
                <a:cs typeface="Calibri"/>
              </a:rPr>
              <a:t>interdependent </a:t>
            </a:r>
          </a:p>
          <a:p>
            <a:pPr marL="680403" lvl="1" indent="-360363">
              <a:buClr>
                <a:schemeClr val="tx1"/>
              </a:buClr>
            </a:pPr>
            <a:r>
              <a:rPr lang="en-US" sz="2600" dirty="0">
                <a:latin typeface="Calibri"/>
                <a:cs typeface="Calibri"/>
              </a:rPr>
              <a:t>i.e. global financial and economic crisis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8908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589354" y="188640"/>
            <a:ext cx="8305800" cy="1525860"/>
          </a:xfrm>
          <a:noFill/>
          <a:ln/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Drivers of Globalization:</a:t>
            </a:r>
            <a:br>
              <a:rPr lang="en-US" sz="3600" dirty="0">
                <a:latin typeface="Calibri"/>
                <a:cs typeface="Calibri"/>
              </a:rPr>
            </a:br>
            <a:r>
              <a:rPr lang="en-US" sz="2800" dirty="0">
                <a:solidFill>
                  <a:srgbClr val="0E58C4"/>
                </a:solidFill>
                <a:latin typeface="Calibri"/>
                <a:cs typeface="Calibri"/>
              </a:rPr>
              <a:t>Technological Change</a:t>
            </a:r>
            <a:endParaRPr lang="en-US" sz="3600" dirty="0">
              <a:solidFill>
                <a:srgbClr val="0E58C4"/>
              </a:solidFill>
              <a:latin typeface="Calibri"/>
              <a:cs typeface="Calibri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28800"/>
            <a:ext cx="7848600" cy="4899000"/>
          </a:xfrm>
          <a:noFill/>
          <a:ln/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000000"/>
                </a:solidFill>
                <a:cs typeface="Calibri"/>
              </a:rPr>
              <a:t>Open markets 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lvl="1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Lower trade barriers</a:t>
            </a:r>
          </a:p>
          <a:p>
            <a:pPr>
              <a:buClr>
                <a:schemeClr val="tx1"/>
              </a:buClr>
            </a:pPr>
            <a:r>
              <a:rPr lang="en-US" sz="2800" b="1" dirty="0">
                <a:solidFill>
                  <a:srgbClr val="000000"/>
                </a:solidFill>
                <a:latin typeface="Calibri"/>
                <a:cs typeface="Calibri"/>
              </a:rPr>
              <a:t>Telecommunications and microprocessors</a:t>
            </a:r>
            <a:r>
              <a:rPr lang="sl-SI" sz="28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technology that allows ideas to be moved long distances quickly and inexpensively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endParaRPr lang="en-US" sz="28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Clr>
                <a:schemeClr val="tx1"/>
              </a:buClr>
            </a:pPr>
            <a:r>
              <a:rPr lang="en-US" sz="2800" b="1" dirty="0">
                <a:solidFill>
                  <a:srgbClr val="000000"/>
                </a:solidFill>
                <a:latin typeface="Calibri"/>
                <a:cs typeface="Calibri"/>
              </a:rPr>
              <a:t>Transportation technology</a:t>
            </a:r>
            <a:r>
              <a:rPr lang="sl-SI" sz="28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sl-SI" b="1" dirty="0">
                <a:solidFill>
                  <a:srgbClr val="000000"/>
                </a:solidFill>
                <a:latin typeface="Calibri"/>
                <a:cs typeface="Calibri"/>
              </a:rPr>
              <a:t>-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lower amounts of </a:t>
            </a:r>
            <a:r>
              <a:rPr lang="en-US" i="1" dirty="0">
                <a:solidFill>
                  <a:srgbClr val="000000"/>
                </a:solidFill>
                <a:latin typeface="Calibri"/>
                <a:cs typeface="Calibri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i="1" dirty="0">
                <a:solidFill>
                  <a:srgbClr val="000000"/>
                </a:solidFill>
                <a:latin typeface="Calibri"/>
                <a:cs typeface="Calibri"/>
              </a:rPr>
              <a:t>and time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 foregone to move goods over long distances</a:t>
            </a:r>
            <a:r>
              <a:rPr lang="sl-SI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</a:p>
          <a:p>
            <a:pPr>
              <a:buClr>
                <a:schemeClr val="tx1"/>
              </a:buClr>
            </a:pPr>
            <a:r>
              <a:rPr lang="en-US" sz="2800" b="1" dirty="0">
                <a:solidFill>
                  <a:srgbClr val="000000"/>
                </a:solidFill>
                <a:latin typeface="Calibri"/>
                <a:cs typeface="Calibri"/>
              </a:rPr>
              <a:t>The internet and the world-wide web</a:t>
            </a:r>
          </a:p>
        </p:txBody>
      </p:sp>
    </p:spTree>
    <p:extLst>
      <p:ext uri="{BB962C8B-B14F-4D97-AF65-F5344CB8AC3E}">
        <p14:creationId xmlns:p14="http://schemas.microsoft.com/office/powerpoint/2010/main" val="25963789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85293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 charset="0"/>
              </a:rPr>
              <a:t>Patterns of globalization</a:t>
            </a:r>
            <a:endParaRPr lang="en-US" sz="36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6541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Global trade flows 1948-2014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1012337" y="5589550"/>
            <a:ext cx="7488832" cy="936104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b="1" dirty="0">
                <a:cs typeface="Calibri"/>
              </a:rPr>
              <a:t>Globalization 1.0 (before 1980)</a:t>
            </a:r>
            <a:r>
              <a:rPr lang="en-US" b="1" dirty="0">
                <a:latin typeface="Calibri"/>
                <a:cs typeface="Calibri"/>
              </a:rPr>
              <a:t>: increase by   1.7 t$ (6.4x</a:t>
            </a:r>
            <a:r>
              <a:rPr lang="en-US" b="1" dirty="0">
                <a:cs typeface="Calibri"/>
              </a:rPr>
              <a:t>) in 1970-1980</a:t>
            </a:r>
            <a:endParaRPr lang="en-US" b="1" dirty="0"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b="1" dirty="0">
                <a:cs typeface="Calibri"/>
              </a:rPr>
              <a:t>Globalization 2.0 (1980-2000) </a:t>
            </a:r>
            <a:r>
              <a:rPr lang="en-US" b="1" dirty="0">
                <a:latin typeface="Calibri"/>
                <a:cs typeface="Calibri"/>
              </a:rPr>
              <a:t>:   increase by   4.4 t$ (3.2x</a:t>
            </a:r>
            <a:r>
              <a:rPr lang="en-US" b="1" dirty="0">
                <a:cs typeface="Calibri"/>
              </a:rPr>
              <a:t>) in 1980-2000</a:t>
            </a:r>
            <a:endParaRPr lang="en-US" b="1" dirty="0"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b="1" dirty="0">
                <a:cs typeface="Calibri"/>
              </a:rPr>
              <a:t>Globalization 3.0 (after 2000) </a:t>
            </a:r>
            <a:r>
              <a:rPr lang="en-US" b="1" dirty="0">
                <a:latin typeface="Calibri"/>
                <a:cs typeface="Calibri"/>
              </a:rPr>
              <a:t>:    increase by 12.5 t$ (2.9x</a:t>
            </a:r>
            <a:r>
              <a:rPr lang="en-US" b="1" dirty="0">
                <a:cs typeface="Calibri"/>
              </a:rPr>
              <a:t>) in 2000-2014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267624" y="4762500"/>
            <a:ext cx="1403176" cy="1970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000" b="1" i="1" dirty="0">
                <a:latin typeface="Calibri"/>
                <a:cs typeface="Calibri"/>
              </a:rPr>
              <a:t>Source</a:t>
            </a:r>
            <a:r>
              <a:rPr lang="en-US" sz="1000" b="1" dirty="0">
                <a:latin typeface="Calibri"/>
                <a:cs typeface="Calibri"/>
              </a:rPr>
              <a:t>: </a:t>
            </a:r>
            <a:r>
              <a:rPr lang="en-US" sz="900" b="1" dirty="0" err="1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UNCTADstat</a:t>
            </a:r>
            <a:r>
              <a:rPr lang="en-US" sz="1000" b="1" dirty="0">
                <a:latin typeface="Calibri"/>
                <a:cs typeface="Calibri"/>
              </a:rPr>
              <a:t>.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7176307"/>
              </p:ext>
            </p:extLst>
          </p:nvPr>
        </p:nvGraphicFramePr>
        <p:xfrm>
          <a:off x="990600" y="835025"/>
          <a:ext cx="6896100" cy="4587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620310" y="2138773"/>
            <a:ext cx="2893979" cy="338554"/>
          </a:xfrm>
          <a:prstGeom prst="rect">
            <a:avLst/>
          </a:prstGeom>
          <a:solidFill>
            <a:srgbClr val="F7EA97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/>
              </a:rPr>
              <a:t>What happened 2001 ???</a:t>
            </a:r>
          </a:p>
        </p:txBody>
      </p:sp>
      <p:cxnSp>
        <p:nvCxnSpPr>
          <p:cNvPr id="11" name="AutoShape 11"/>
          <p:cNvCxnSpPr>
            <a:cxnSpLocks noChangeShapeType="1"/>
          </p:cNvCxnSpPr>
          <p:nvPr/>
        </p:nvCxnSpPr>
        <p:spPr bwMode="auto">
          <a:xfrm>
            <a:off x="4750403" y="2485692"/>
            <a:ext cx="1656365" cy="1358073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lc="http://schemas.openxmlformats.org/drawingml/2006/lockedCanvas" xmlns=""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/>
          <p:nvPr/>
        </p:nvCxnSpPr>
        <p:spPr>
          <a:xfrm flipH="1">
            <a:off x="6600579" y="1403350"/>
            <a:ext cx="1" cy="2349500"/>
          </a:xfrm>
          <a:prstGeom prst="line">
            <a:avLst/>
          </a:prstGeom>
          <a:ln w="28575" cmpd="sng">
            <a:solidFill>
              <a:srgbClr val="FF0000"/>
            </a:solidFill>
            <a:prstDash val="sysDash"/>
            <a:headEnd type="triangl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290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54000"/>
            <a:ext cx="7594600" cy="860425"/>
          </a:xfrm>
        </p:spPr>
        <p:txBody>
          <a:bodyPr>
            <a:normAutofit/>
          </a:bodyPr>
          <a:lstStyle/>
          <a:p>
            <a:pPr eaLnBrk="1" hangingPunct="1"/>
            <a:r>
              <a:rPr lang="sl-SI" dirty="0">
                <a:latin typeface="Calibri" charset="0"/>
              </a:rPr>
              <a:t>Global production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429078"/>
            <a:ext cx="7952864" cy="4806622"/>
          </a:xfrm>
        </p:spPr>
        <p:txBody>
          <a:bodyPr>
            <a:normAutofit/>
          </a:bodyPr>
          <a:lstStyle/>
          <a:p>
            <a:endParaRPr lang="en-US" dirty="0">
              <a:latin typeface="Calibri" charset="0"/>
              <a:cs typeface="Calibri"/>
            </a:endParaRPr>
          </a:p>
          <a:p>
            <a:r>
              <a:rPr lang="en-US" dirty="0">
                <a:latin typeface="Calibri" charset="0"/>
                <a:cs typeface="Calibri"/>
              </a:rPr>
              <a:t>Global production is organized in </a:t>
            </a:r>
            <a:r>
              <a:rPr lang="en-US" u="sng" dirty="0">
                <a:solidFill>
                  <a:srgbClr val="800000"/>
                </a:solidFill>
                <a:latin typeface="Calibri" charset="0"/>
                <a:cs typeface="Calibri"/>
              </a:rPr>
              <a:t>global value chains </a:t>
            </a:r>
            <a:r>
              <a:rPr lang="en-US" dirty="0">
                <a:latin typeface="Calibri" charset="0"/>
                <a:cs typeface="Calibri"/>
              </a:rPr>
              <a:t>(GVCs)</a:t>
            </a:r>
          </a:p>
          <a:p>
            <a:r>
              <a:rPr lang="en-US" u="sng" dirty="0">
                <a:latin typeface="Calibri" charset="0"/>
                <a:cs typeface="Calibri"/>
              </a:rPr>
              <a:t>Half of world trade </a:t>
            </a:r>
            <a:r>
              <a:rPr lang="en-US" dirty="0">
                <a:latin typeface="Calibri" charset="0"/>
                <a:cs typeface="Calibri"/>
              </a:rPr>
              <a:t>is </a:t>
            </a:r>
            <a:r>
              <a:rPr lang="en-US" u="sng" dirty="0">
                <a:latin typeface="Calibri" charset="0"/>
                <a:cs typeface="Calibri"/>
              </a:rPr>
              <a:t>due to GVCs</a:t>
            </a:r>
          </a:p>
          <a:p>
            <a:pPr lvl="1"/>
            <a:r>
              <a:rPr lang="en-US" dirty="0">
                <a:latin typeface="Calibri" charset="0"/>
                <a:cs typeface="Calibri"/>
              </a:rPr>
              <a:t>Moving inputs and final products hence and forth between countries</a:t>
            </a:r>
          </a:p>
          <a:p>
            <a:pPr lvl="1"/>
            <a:r>
              <a:rPr lang="en-US" dirty="0">
                <a:latin typeface="Calibri" charset="0"/>
                <a:cs typeface="Calibri"/>
              </a:rPr>
              <a:t>Double counting of flows (hence, inflated figures)</a:t>
            </a:r>
          </a:p>
          <a:p>
            <a:r>
              <a:rPr lang="sl-SI" dirty="0">
                <a:latin typeface="Calibri" charset="0"/>
              </a:rPr>
              <a:t>GVCs are set up by western corporations, </a:t>
            </a:r>
          </a:p>
          <a:p>
            <a:pPr lvl="1" algn="just"/>
            <a:r>
              <a:rPr lang="sl-SI" dirty="0">
                <a:latin typeface="Calibri" charset="0"/>
              </a:rPr>
              <a:t>either through FDI (direct control) or</a:t>
            </a:r>
          </a:p>
          <a:p>
            <a:pPr lvl="1" algn="just"/>
            <a:r>
              <a:rPr lang="sl-SI" dirty="0">
                <a:latin typeface="Calibri" charset="0"/>
              </a:rPr>
              <a:t>contractional arrangements (more flexible, less costly)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97693E7-742B-F04D-8382-E824B4749F4C}" type="slidenum">
              <a:rPr lang="sl-SI" sz="1200">
                <a:solidFill>
                  <a:srgbClr val="898989"/>
                </a:solidFill>
                <a:latin typeface="Calibri"/>
                <a:ea typeface="Calibri"/>
                <a:cs typeface="Calibri"/>
              </a:rPr>
              <a:pPr eaLnBrk="1" hangingPunct="1"/>
              <a:t>10</a:t>
            </a:fld>
            <a:endParaRPr lang="sl-SI" sz="1200" dirty="0">
              <a:solidFill>
                <a:srgbClr val="898989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21975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8EED-E6AF-C649-AF7D-51AD38EEDAB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554413" y="5442857"/>
            <a:ext cx="2335968" cy="13304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867" y="328688"/>
            <a:ext cx="5381533" cy="5906560"/>
          </a:xfrm>
          <a:prstGeom prst="rect">
            <a:avLst/>
          </a:prstGeom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619308" y="5054561"/>
            <a:ext cx="971128" cy="521344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890381" y="2187611"/>
            <a:ext cx="1550122" cy="521344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5893401"/>
            <a:ext cx="8051800" cy="9645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86592" tIns="43295" rIns="86592" bIns="43295" rtlCol="0">
            <a:spAutoFit/>
          </a:bodyPr>
          <a:lstStyle/>
          <a:p>
            <a:pPr marL="342900" indent="-342900" defTabSz="432963">
              <a:buFont typeface="Arial"/>
              <a:buChar char="•"/>
            </a:pPr>
            <a:r>
              <a:rPr lang="en-US" sz="1900" dirty="0">
                <a:solidFill>
                  <a:prstClr val="black"/>
                </a:solidFill>
                <a:latin typeface="Calibri"/>
                <a:cs typeface="Calibri"/>
              </a:rPr>
              <a:t>iPhones produced in China’s Foxconn City</a:t>
            </a:r>
          </a:p>
          <a:p>
            <a:pPr marL="342900" indent="-342900" defTabSz="432963">
              <a:buFont typeface="Arial"/>
              <a:buChar char="•"/>
            </a:pPr>
            <a:r>
              <a:rPr lang="en-US" sz="1900" dirty="0">
                <a:solidFill>
                  <a:prstClr val="black"/>
                </a:solidFill>
                <a:latin typeface="Calibri"/>
                <a:cs typeface="Calibri"/>
              </a:rPr>
              <a:t>China’s workers earning $8 for assembling, $200+ is cost of imported inputs</a:t>
            </a:r>
          </a:p>
          <a:p>
            <a:pPr marL="342900" indent="-342900" defTabSz="432963">
              <a:buFont typeface="Arial"/>
              <a:buChar char="•"/>
            </a:pPr>
            <a:r>
              <a:rPr lang="en-US" sz="1900" dirty="0">
                <a:solidFill>
                  <a:prstClr val="black"/>
                </a:solidFill>
                <a:latin typeface="Calibri"/>
                <a:cs typeface="Calibri"/>
              </a:rPr>
              <a:t>Apple earns a 60% margin</a:t>
            </a:r>
          </a:p>
        </p:txBody>
      </p:sp>
    </p:spTree>
    <p:extLst>
      <p:ext uri="{BB962C8B-B14F-4D97-AF65-F5344CB8AC3E}">
        <p14:creationId xmlns:p14="http://schemas.microsoft.com/office/powerpoint/2010/main" val="20186916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Box 2"/>
          <p:cNvSpPr txBox="1">
            <a:spLocks noChangeArrowheads="1"/>
          </p:cNvSpPr>
          <p:nvPr/>
        </p:nvSpPr>
        <p:spPr bwMode="auto">
          <a:xfrm>
            <a:off x="749157" y="6211113"/>
            <a:ext cx="25923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 dirty="0">
                <a:latin typeface="Calibri" charset="0"/>
              </a:rPr>
              <a:t>Source: The Atlantic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8EED-E6AF-C649-AF7D-51AD38EEDAB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554413" y="5442857"/>
            <a:ext cx="2335968" cy="13304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66" y="457570"/>
            <a:ext cx="7134234" cy="5369450"/>
          </a:xfrm>
          <a:prstGeom prst="rect">
            <a:avLst/>
          </a:prstGeom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249422" y="3839872"/>
            <a:ext cx="1150833" cy="521344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8163" y="5936927"/>
            <a:ext cx="5955237" cy="6722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86592" tIns="43295" rIns="86592" bIns="43295" rtlCol="0">
            <a:spAutoFit/>
          </a:bodyPr>
          <a:lstStyle/>
          <a:p>
            <a:pPr marL="342900" indent="-342900" defTabSz="432963">
              <a:buFont typeface="Arial"/>
              <a:buChar char="•"/>
            </a:pPr>
            <a:r>
              <a:rPr lang="en-US" sz="1900" dirty="0">
                <a:solidFill>
                  <a:prstClr val="black"/>
                </a:solidFill>
                <a:latin typeface="Calibri"/>
                <a:cs typeface="Calibri"/>
              </a:rPr>
              <a:t>US gets 60% earnings from iPad sales</a:t>
            </a:r>
          </a:p>
          <a:p>
            <a:pPr marL="342900" indent="-342900" defTabSz="432963">
              <a:buFont typeface="Arial"/>
              <a:buChar char="•"/>
            </a:pPr>
            <a:r>
              <a:rPr lang="en-US" sz="1900" dirty="0">
                <a:solidFill>
                  <a:prstClr val="black"/>
                </a:solidFill>
                <a:latin typeface="Calibri"/>
                <a:cs typeface="Calibri"/>
              </a:rPr>
              <a:t>China gets only 3%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760222" y="1160172"/>
            <a:ext cx="1150833" cy="521344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011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83D8-89D2-5E42-83C8-2FF019FEDDCF}" type="slidenum">
              <a:rPr lang="sl-SI"/>
              <a:pPr/>
              <a:t>13</a:t>
            </a:fld>
            <a:endParaRPr lang="sl-SI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229600" cy="836712"/>
          </a:xfrm>
          <a:effectLst/>
        </p:spPr>
        <p:txBody>
          <a:bodyPr>
            <a:normAutofit/>
          </a:bodyPr>
          <a:lstStyle/>
          <a:p>
            <a:r>
              <a:rPr lang="sl-SI" dirty="0"/>
              <a:t>iPhone trade balance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8921822" cy="582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27584" y="6550223"/>
            <a:ext cx="7488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400" dirty="0">
                <a:latin typeface="Calibri" charset="0"/>
              </a:rPr>
              <a:t>http://</a:t>
            </a:r>
            <a:r>
              <a:rPr lang="en-GB" sz="1400" dirty="0" err="1">
                <a:latin typeface="Calibri" charset="0"/>
              </a:rPr>
              <a:t>online.wsj.com</a:t>
            </a:r>
            <a:r>
              <a:rPr lang="en-GB" sz="1400" dirty="0">
                <a:latin typeface="Calibri" charset="0"/>
              </a:rPr>
              <a:t>/article/SB10001424052748704828104576021142902413796.html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134985" y="1320005"/>
            <a:ext cx="1791682" cy="338554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29811" y="1514185"/>
            <a:ext cx="2019904" cy="28874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  <p:cxnSp>
        <p:nvCxnSpPr>
          <p:cNvPr id="10" name="AutoShape 8"/>
          <p:cNvCxnSpPr>
            <a:cxnSpLocks noChangeShapeType="1"/>
          </p:cNvCxnSpPr>
          <p:nvPr/>
        </p:nvCxnSpPr>
        <p:spPr bwMode="auto">
          <a:xfrm>
            <a:off x="3044976" y="1993900"/>
            <a:ext cx="752929" cy="4693"/>
          </a:xfrm>
          <a:prstGeom prst="straightConnector1">
            <a:avLst/>
          </a:prstGeom>
          <a:noFill/>
          <a:ln w="19050">
            <a:solidFill>
              <a:srgbClr val="0000FF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29811" y="1854219"/>
            <a:ext cx="2673046" cy="419686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914021" y="1854219"/>
            <a:ext cx="3113312" cy="419686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 rot="5400000">
            <a:off x="5623892" y="2716819"/>
            <a:ext cx="1831646" cy="2381409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6300" y="6130514"/>
            <a:ext cx="7124700" cy="6568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86592" tIns="43295" rIns="86592" bIns="43295" rtlCol="0">
            <a:spAutoFit/>
          </a:bodyPr>
          <a:lstStyle/>
          <a:p>
            <a:pPr marL="342900" lvl="1" indent="-342900" defTabSz="432963">
              <a:buFont typeface="Arial"/>
              <a:buChar char="•"/>
            </a:pPr>
            <a:r>
              <a:rPr lang="en-US" dirty="0">
                <a:solidFill>
                  <a:srgbClr val="072C62"/>
                </a:solidFill>
                <a:latin typeface="Calibri" charset="0"/>
                <a:cs typeface="Calibri"/>
              </a:rPr>
              <a:t>Moving inputs and final products hence and forth between countries</a:t>
            </a:r>
          </a:p>
          <a:p>
            <a:pPr marL="342900" indent="-342900" defTabSz="432963">
              <a:buFont typeface="Arial"/>
              <a:buChar char="•"/>
            </a:pPr>
            <a:r>
              <a:rPr lang="en-US" sz="1900" dirty="0">
                <a:solidFill>
                  <a:prstClr val="black"/>
                </a:solidFill>
                <a:latin typeface="Calibri"/>
                <a:cs typeface="Calibri"/>
              </a:rPr>
              <a:t>Which is what inflates the figures of world trade</a:t>
            </a:r>
          </a:p>
        </p:txBody>
      </p:sp>
    </p:spTree>
    <p:extLst>
      <p:ext uri="{BB962C8B-B14F-4D97-AF65-F5344CB8AC3E}">
        <p14:creationId xmlns:p14="http://schemas.microsoft.com/office/powerpoint/2010/main" val="160620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1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54000"/>
            <a:ext cx="7594600" cy="860425"/>
          </a:xfrm>
        </p:spPr>
        <p:txBody>
          <a:bodyPr>
            <a:normAutofit/>
          </a:bodyPr>
          <a:lstStyle/>
          <a:p>
            <a:pPr eaLnBrk="1" hangingPunct="1"/>
            <a:r>
              <a:rPr lang="sl-SI" dirty="0">
                <a:latin typeface="Calibri" charset="0"/>
              </a:rPr>
              <a:t>Foxconn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114424"/>
            <a:ext cx="8420100" cy="5400675"/>
          </a:xfrm>
        </p:spPr>
        <p:txBody>
          <a:bodyPr>
            <a:normAutofit/>
          </a:bodyPr>
          <a:lstStyle/>
          <a:p>
            <a:endParaRPr lang="en-US" dirty="0">
              <a:latin typeface="Calibri" charset="0"/>
              <a:cs typeface="Calibri"/>
            </a:endParaRPr>
          </a:p>
          <a:p>
            <a:r>
              <a:rPr lang="en-US" dirty="0">
                <a:latin typeface="Calibri" charset="0"/>
                <a:cs typeface="Calibri"/>
              </a:rPr>
              <a:t>Foxconn Technology Group</a:t>
            </a:r>
          </a:p>
          <a:p>
            <a:pPr lvl="1"/>
            <a:r>
              <a:rPr lang="en-US" dirty="0">
                <a:latin typeface="Calibri" charset="0"/>
                <a:cs typeface="Calibri"/>
              </a:rPr>
              <a:t>headquartered in </a:t>
            </a:r>
            <a:r>
              <a:rPr lang="en-US" dirty="0" err="1">
                <a:latin typeface="Calibri" charset="0"/>
                <a:cs typeface="Calibri"/>
              </a:rPr>
              <a:t>Tucheng</a:t>
            </a:r>
            <a:r>
              <a:rPr lang="en-US" dirty="0">
                <a:latin typeface="Calibri" charset="0"/>
                <a:cs typeface="Calibri"/>
              </a:rPr>
              <a:t> (Taiwan), founder and chairman is Terry Gou</a:t>
            </a:r>
          </a:p>
          <a:p>
            <a:pPr lvl="1"/>
            <a:r>
              <a:rPr lang="en-US" dirty="0">
                <a:latin typeface="Calibri" charset="0"/>
                <a:cs typeface="Calibri"/>
              </a:rPr>
              <a:t>world's largest contract electronics manufacturer </a:t>
            </a:r>
          </a:p>
          <a:p>
            <a:pPr lvl="1"/>
            <a:r>
              <a:rPr lang="en-US" dirty="0">
                <a:latin typeface="Calibri" charset="0"/>
                <a:cs typeface="Calibri"/>
              </a:rPr>
              <a:t>fourth-largest information technology company by revenue ($132 </a:t>
            </a:r>
            <a:r>
              <a:rPr lang="en-US" dirty="0" err="1">
                <a:latin typeface="Calibri" charset="0"/>
                <a:cs typeface="Calibri"/>
              </a:rPr>
              <a:t>bn</a:t>
            </a:r>
            <a:r>
              <a:rPr lang="en-US" dirty="0">
                <a:latin typeface="Calibri" charset="0"/>
                <a:cs typeface="Calibri"/>
              </a:rPr>
              <a:t> in 2016)</a:t>
            </a:r>
          </a:p>
          <a:p>
            <a:pPr lvl="1"/>
            <a:r>
              <a:rPr lang="en-US" dirty="0">
                <a:latin typeface="Calibri" charset="0"/>
                <a:cs typeface="Calibri"/>
              </a:rPr>
              <a:t>largest private employer in China (450 </a:t>
            </a:r>
            <a:r>
              <a:rPr lang="en-US" dirty="0" err="1">
                <a:latin typeface="Calibri" charset="0"/>
                <a:cs typeface="Calibri"/>
              </a:rPr>
              <a:t>th.</a:t>
            </a:r>
            <a:r>
              <a:rPr lang="en-US" dirty="0">
                <a:latin typeface="Calibri" charset="0"/>
                <a:cs typeface="Calibri"/>
              </a:rPr>
              <a:t> in Foxconn city)</a:t>
            </a:r>
          </a:p>
          <a:p>
            <a:r>
              <a:rPr lang="en-US" dirty="0">
                <a:latin typeface="Calibri" charset="0"/>
                <a:cs typeface="Calibri"/>
              </a:rPr>
              <a:t>Primarily a contract manufacturer</a:t>
            </a:r>
          </a:p>
          <a:p>
            <a:pPr lvl="1"/>
            <a:r>
              <a:rPr lang="en-US" dirty="0">
                <a:latin typeface="Calibri" charset="0"/>
                <a:cs typeface="Calibri"/>
              </a:rPr>
              <a:t>Worldwide production locations (</a:t>
            </a:r>
            <a:r>
              <a:rPr lang="en-US" dirty="0" err="1">
                <a:latin typeface="Calibri" charset="0"/>
                <a:cs typeface="Calibri"/>
              </a:rPr>
              <a:t>LatAm</a:t>
            </a:r>
            <a:r>
              <a:rPr lang="en-US" dirty="0">
                <a:latin typeface="Calibri" charset="0"/>
                <a:cs typeface="Calibri"/>
              </a:rPr>
              <a:t>, Asia, CEE)</a:t>
            </a:r>
          </a:p>
          <a:p>
            <a:pPr lvl="1"/>
            <a:r>
              <a:rPr lang="en-US" dirty="0">
                <a:latin typeface="Calibri" charset="0"/>
                <a:cs typeface="Calibri"/>
              </a:rPr>
              <a:t>Major customers</a:t>
            </a:r>
          </a:p>
          <a:p>
            <a:pPr lvl="2"/>
            <a:r>
              <a:rPr lang="en-US" dirty="0">
                <a:latin typeface="Calibri" charset="0"/>
                <a:cs typeface="Calibri"/>
              </a:rPr>
              <a:t>Acer, Amazon, Apple, Blackberry, Cisco, Dell, Intel, Google, Huawei, HP</a:t>
            </a:r>
            <a:r>
              <a:rPr lang="mr-IN" dirty="0">
                <a:latin typeface="Calibri" charset="0"/>
                <a:cs typeface="Calibri"/>
              </a:rPr>
              <a:t>…</a:t>
            </a:r>
            <a:r>
              <a:rPr lang="sl-SI" dirty="0">
                <a:latin typeface="Calibri" charset="0"/>
                <a:cs typeface="Calibri"/>
              </a:rPr>
              <a:t>)</a:t>
            </a:r>
            <a:endParaRPr lang="en-US" dirty="0">
              <a:latin typeface="Calibri" charset="0"/>
              <a:cs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97693E7-742B-F04D-8382-E824B4749F4C}" type="slidenum">
              <a:rPr lang="sl-SI" sz="1200">
                <a:solidFill>
                  <a:srgbClr val="898989"/>
                </a:solidFill>
                <a:latin typeface="Calibri"/>
                <a:ea typeface="Calibri"/>
                <a:cs typeface="Calibri"/>
              </a:rPr>
              <a:pPr eaLnBrk="1" hangingPunct="1"/>
              <a:t>14</a:t>
            </a:fld>
            <a:endParaRPr lang="sl-SI" sz="1200" dirty="0">
              <a:solidFill>
                <a:srgbClr val="898989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8917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Export boom in developing countries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971476" y="5814032"/>
            <a:ext cx="7715324" cy="936104"/>
          </a:xfrm>
          <a:solidFill>
            <a:srgbClr val="D4E5F7"/>
          </a:solidFill>
          <a:ln>
            <a:solidFill>
              <a:srgbClr val="0E58C4"/>
            </a:solidFill>
          </a:ln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after 1970: export boom started in Asia, revival after 1985 (from 300 b$ to 4.5 t$)</a:t>
            </a:r>
          </a:p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China export boom only after 2000 (from 200 b$ to 2.3 t$)</a:t>
            </a:r>
          </a:p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GVCs after 2001 contribute most to the boom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8703540"/>
              </p:ext>
            </p:extLst>
          </p:nvPr>
        </p:nvGraphicFramePr>
        <p:xfrm>
          <a:off x="977900" y="965199"/>
          <a:ext cx="7289800" cy="4813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8343900" y="3505200"/>
            <a:ext cx="12684" cy="1675970"/>
          </a:xfrm>
          <a:prstGeom prst="line">
            <a:avLst/>
          </a:prstGeom>
          <a:ln w="19050" cmpd="sng">
            <a:solidFill>
              <a:srgbClr val="FF6600"/>
            </a:solidFill>
            <a:prstDash val="sysDash"/>
            <a:headEnd type="triangl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428461" y="3333234"/>
            <a:ext cx="5478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Calibri"/>
                <a:cs typeface="Calibri"/>
              </a:rPr>
              <a:t>2.3 t$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8422610" y="4933434"/>
            <a:ext cx="614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Calibri"/>
                <a:cs typeface="Calibri"/>
              </a:rPr>
              <a:t>200 b$</a:t>
            </a:r>
            <a:endParaRPr lang="en-US" sz="1200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966993" y="3440956"/>
            <a:ext cx="2893979" cy="338554"/>
          </a:xfrm>
          <a:prstGeom prst="rect">
            <a:avLst/>
          </a:prstGeom>
          <a:solidFill>
            <a:srgbClr val="F7EA97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/>
              </a:rPr>
              <a:t>China’s entry into WTO (2001)</a:t>
            </a:r>
          </a:p>
        </p:txBody>
      </p:sp>
      <p:cxnSp>
        <p:nvCxnSpPr>
          <p:cNvPr id="11" name="AutoShape 11"/>
          <p:cNvCxnSpPr>
            <a:cxnSpLocks noChangeShapeType="1"/>
          </p:cNvCxnSpPr>
          <p:nvPr/>
        </p:nvCxnSpPr>
        <p:spPr bwMode="auto">
          <a:xfrm>
            <a:off x="5346700" y="3784600"/>
            <a:ext cx="1388132" cy="1325519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8715484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Global trade 1948-2014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1246932" y="5695213"/>
            <a:ext cx="7488832" cy="936104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until 1972: advanced countries peaked at 77%</a:t>
            </a:r>
          </a:p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1974-1985: oil boom</a:t>
            </a:r>
          </a:p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Rise after 1986: developing up from 21% to 45%, advanced down to 51%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32124" y="5010236"/>
            <a:ext cx="2016224" cy="216024"/>
          </a:xfrm>
          <a:prstGeom prst="rect">
            <a:avLst/>
          </a:prstGeom>
          <a:ln>
            <a:solidFill>
              <a:srgbClr val="FF6600"/>
            </a:solidFill>
          </a:ln>
        </p:spPr>
        <p:txBody>
          <a:bodyPr vert="horz" lIns="91440" tIns="45720" rIns="91440" bIns="45720" rtlCol="0" anchor="b" anchorCtr="0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200" b="1" i="1" dirty="0">
                <a:latin typeface="Calibri"/>
                <a:cs typeface="Calibri"/>
              </a:rPr>
              <a:t>Source</a:t>
            </a:r>
            <a:r>
              <a:rPr lang="en-US" sz="1200" b="1" dirty="0">
                <a:latin typeface="Calibri"/>
                <a:cs typeface="Calibri"/>
              </a:rPr>
              <a:t>: </a:t>
            </a:r>
            <a:r>
              <a:rPr lang="en-US" sz="1100" b="1" dirty="0" err="1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UNCTADstat</a:t>
            </a:r>
            <a:r>
              <a:rPr lang="en-US" sz="1200" b="1" dirty="0">
                <a:latin typeface="Calibri"/>
                <a:cs typeface="Calibri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131928"/>
            <a:ext cx="6896100" cy="45195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67334" y="1796534"/>
            <a:ext cx="497540" cy="307777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Calibri"/>
                <a:cs typeface="Calibri"/>
              </a:rPr>
              <a:t>77%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8037734" y="2799834"/>
            <a:ext cx="497540" cy="307777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Calibri"/>
                <a:cs typeface="Calibri"/>
              </a:rPr>
              <a:t>51%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8037734" y="3244334"/>
            <a:ext cx="497540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Calibri"/>
                <a:cs typeface="Calibri"/>
              </a:rPr>
              <a:t>45%</a:t>
            </a: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3554634" y="4387334"/>
            <a:ext cx="497540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Calibri"/>
                <a:cs typeface="Calibri"/>
              </a:rPr>
              <a:t>21%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763615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Export shares of developing countries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1275898" y="5570659"/>
            <a:ext cx="7112526" cy="936104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Africa down to 8%, Latin Am. down to 14%</a:t>
            </a:r>
          </a:p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China up to 24%, other Asia stabilized at 54%</a:t>
            </a:r>
          </a:p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Oil exporters down from 30% to 19%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87624" y="6381836"/>
            <a:ext cx="2016224" cy="2160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200" b="1" i="1" dirty="0">
                <a:latin typeface="Calibri"/>
                <a:cs typeface="Calibri"/>
              </a:rPr>
              <a:t>Source</a:t>
            </a:r>
            <a:r>
              <a:rPr lang="en-US" sz="1200" b="1" dirty="0">
                <a:latin typeface="Calibri"/>
                <a:cs typeface="Calibri"/>
              </a:rPr>
              <a:t>: </a:t>
            </a:r>
            <a:r>
              <a:rPr lang="en-US" sz="1100" b="1" dirty="0" err="1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UNCTADstat</a:t>
            </a:r>
            <a:r>
              <a:rPr lang="en-US" sz="1200" b="1" dirty="0">
                <a:latin typeface="Calibri"/>
                <a:cs typeface="Calibri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548" y="1369032"/>
            <a:ext cx="6624736" cy="405905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83734" y="2558534"/>
            <a:ext cx="497540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Calibri"/>
                <a:cs typeface="Calibri"/>
              </a:rPr>
              <a:t>24%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036037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Global FDI stocks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1213024" y="5661632"/>
            <a:ext cx="7488832" cy="624868"/>
          </a:xfrm>
          <a:solidFill>
            <a:srgbClr val="D4E5F7"/>
          </a:solidFill>
          <a:ln>
            <a:solidFill>
              <a:srgbClr val="0E58C4"/>
            </a:solidFill>
          </a:ln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Similar trends of global FDI stocks as with global exports; boom after 2001</a:t>
            </a:r>
          </a:p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2/3 of global FDI stocks directed to advanced countries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87624" y="6381836"/>
            <a:ext cx="2016224" cy="2160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200" b="1" i="1" dirty="0">
                <a:latin typeface="Calibri"/>
                <a:cs typeface="Calibri"/>
              </a:rPr>
              <a:t>Source</a:t>
            </a:r>
            <a:r>
              <a:rPr lang="en-US" sz="1200" b="1" dirty="0">
                <a:latin typeface="Calibri"/>
                <a:cs typeface="Calibri"/>
              </a:rPr>
              <a:t>: </a:t>
            </a:r>
            <a:r>
              <a:rPr lang="en-US" sz="1100" b="1" dirty="0" err="1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UNCTADstat</a:t>
            </a:r>
            <a:r>
              <a:rPr lang="en-US" sz="1200" b="1" dirty="0">
                <a:latin typeface="Calibri"/>
                <a:cs typeface="Calibri"/>
              </a:rPr>
              <a:t>.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8800909"/>
              </p:ext>
            </p:extLst>
          </p:nvPr>
        </p:nvGraphicFramePr>
        <p:xfrm>
          <a:off x="1155700" y="1308100"/>
          <a:ext cx="6451600" cy="421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70938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Share in global FDI stocks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1194048" y="5768070"/>
            <a:ext cx="7488832" cy="936104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Developing c. gain shares after 2004 (from 21% to 32%)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87624" y="6381836"/>
            <a:ext cx="2016224" cy="2160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200" b="1" i="1" dirty="0">
                <a:latin typeface="Calibri"/>
                <a:cs typeface="Calibri"/>
              </a:rPr>
              <a:t>Source</a:t>
            </a:r>
            <a:r>
              <a:rPr lang="en-US" sz="1200" b="1" dirty="0">
                <a:latin typeface="Calibri"/>
                <a:cs typeface="Calibri"/>
              </a:rPr>
              <a:t>: </a:t>
            </a:r>
            <a:r>
              <a:rPr lang="en-US" sz="1100" b="1" dirty="0" err="1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UNCTADstat</a:t>
            </a:r>
            <a:r>
              <a:rPr lang="en-US" sz="1200" b="1" dirty="0">
                <a:latin typeface="Calibri"/>
                <a:cs typeface="Calibri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500" y="1104900"/>
            <a:ext cx="6223000" cy="4648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67834" y="1860034"/>
            <a:ext cx="497540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Calibri"/>
                <a:cs typeface="Calibri"/>
              </a:rPr>
              <a:t>32%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7593234" y="3803134"/>
            <a:ext cx="497540" cy="307777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Calibri"/>
                <a:cs typeface="Calibri"/>
              </a:rPr>
              <a:t>68%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021785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A2272-C3D7-6D4C-A440-AD6850D99076}" type="slidenum">
              <a:rPr lang="sl-SI"/>
              <a:pPr/>
              <a:t>20</a:t>
            </a:fld>
            <a:endParaRPr lang="sl-SI"/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4066" y="0"/>
            <a:ext cx="8229600" cy="713079"/>
          </a:xfrm>
        </p:spPr>
        <p:txBody>
          <a:bodyPr>
            <a:normAutofit fontScale="90000"/>
          </a:bodyPr>
          <a:lstStyle/>
          <a:p>
            <a:r>
              <a:rPr lang="sl-SI" sz="2800" b="1" dirty="0"/>
              <a:t>Main players in global FDI f</a:t>
            </a:r>
            <a:r>
              <a:rPr lang="sl-SI" sz="2800" b="1" u="sng" dirty="0"/>
              <a:t>lows</a:t>
            </a:r>
            <a:br>
              <a:rPr lang="sl-SI" sz="2000" dirty="0"/>
            </a:br>
            <a:r>
              <a:rPr lang="sl-SI" sz="2000" b="1" dirty="0"/>
              <a:t>Inflows (2014)				</a:t>
            </a:r>
            <a:r>
              <a:rPr lang="sl-SI" sz="2000" b="1" dirty="0">
                <a:solidFill>
                  <a:srgbClr val="800000"/>
                </a:solidFill>
              </a:rPr>
              <a:t>Outflows (2014)</a:t>
            </a:r>
            <a:endParaRPr lang="en-US" sz="2000" b="1" dirty="0">
              <a:solidFill>
                <a:srgbClr val="8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24" y="713079"/>
            <a:ext cx="3495524" cy="61658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093" y="713078"/>
            <a:ext cx="3446574" cy="6144921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95086" y="1693334"/>
            <a:ext cx="3142343" cy="749904"/>
          </a:xfrm>
          <a:prstGeom prst="rect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000" dirty="0">
              <a:solidFill>
                <a:schemeClr val="tx2"/>
              </a:solidFill>
              <a:latin typeface="Calibri" charset="0"/>
              <a:ea typeface="Calibri"/>
              <a:cs typeface="Calibri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113103" y="5144031"/>
            <a:ext cx="2206593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/>
              </a:rPr>
              <a:t>Same top-3 countries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014686" y="1693334"/>
            <a:ext cx="3142343" cy="749904"/>
          </a:xfrm>
          <a:prstGeom prst="rect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000" dirty="0">
              <a:solidFill>
                <a:schemeClr val="tx2"/>
              </a:solidFill>
              <a:latin typeface="Calibri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42516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54000"/>
            <a:ext cx="7594600" cy="860425"/>
          </a:xfrm>
        </p:spPr>
        <p:txBody>
          <a:bodyPr>
            <a:normAutofit/>
          </a:bodyPr>
          <a:lstStyle/>
          <a:p>
            <a:pPr eaLnBrk="1" hangingPunct="1"/>
            <a:r>
              <a:rPr lang="sl-SI" dirty="0">
                <a:latin typeface="Calibri" charset="0"/>
              </a:rPr>
              <a:t>Key: Positioning within GVCs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429078"/>
            <a:ext cx="7609378" cy="5276522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Calibri" charset="0"/>
              </a:rPr>
              <a:t>What matters in a globalized production pattern</a:t>
            </a:r>
          </a:p>
          <a:p>
            <a:pPr lvl="1"/>
            <a:r>
              <a:rPr lang="sl-SI" dirty="0">
                <a:latin typeface="Calibri" charset="0"/>
                <a:cs typeface="Calibri"/>
              </a:rPr>
              <a:t>a position of individual company in the GVC</a:t>
            </a:r>
          </a:p>
          <a:p>
            <a:pPr lvl="1"/>
            <a:r>
              <a:rPr lang="sl-SI" dirty="0">
                <a:latin typeface="Calibri" charset="0"/>
                <a:cs typeface="Calibri"/>
              </a:rPr>
              <a:t>overall position of a country (share of domestic value added in exports) </a:t>
            </a:r>
          </a:p>
          <a:p>
            <a:endParaRPr lang="en-US" dirty="0">
              <a:latin typeface="Calibri" charset="0"/>
              <a:cs typeface="Calibri"/>
            </a:endParaRPr>
          </a:p>
          <a:p>
            <a:r>
              <a:rPr lang="en-US" dirty="0">
                <a:latin typeface="Calibri" charset="0"/>
                <a:cs typeface="Calibri"/>
              </a:rPr>
              <a:t>Key is a position on the </a:t>
            </a:r>
            <a:r>
              <a:rPr lang="en-US" u="sng" dirty="0">
                <a:solidFill>
                  <a:srgbClr val="800000"/>
                </a:solidFill>
                <a:latin typeface="Calibri" charset="0"/>
                <a:cs typeface="Calibri"/>
              </a:rPr>
              <a:t>Smile curve</a:t>
            </a:r>
            <a:endParaRPr lang="en-US" dirty="0">
              <a:latin typeface="Calibri" charset="0"/>
              <a:cs typeface="Calibri"/>
            </a:endParaRPr>
          </a:p>
          <a:p>
            <a:pPr lvl="1"/>
            <a:r>
              <a:rPr lang="en-US" dirty="0">
                <a:latin typeface="Calibri" charset="0"/>
                <a:cs typeface="Calibri"/>
              </a:rPr>
              <a:t>to the left or right side of the Smile curve, where higher value added is created</a:t>
            </a:r>
          </a:p>
          <a:p>
            <a:pPr lvl="1"/>
            <a:r>
              <a:rPr lang="en-US" dirty="0">
                <a:latin typeface="Calibri" charset="0"/>
              </a:rPr>
              <a:t>the middle belongs to countries with low labor cost (production, assembly)</a:t>
            </a:r>
          </a:p>
          <a:p>
            <a:pPr lvl="2"/>
            <a:endParaRPr lang="en-US" dirty="0">
              <a:latin typeface="Calibri" charset="0"/>
            </a:endParaRPr>
          </a:p>
          <a:p>
            <a:pPr lvl="2"/>
            <a:r>
              <a:rPr lang="en-US" dirty="0">
                <a:latin typeface="Calibri" charset="0"/>
              </a:rPr>
              <a:t>h</a:t>
            </a:r>
            <a:r>
              <a:rPr lang="en-US" sz="2000" dirty="0">
                <a:latin typeface="Calibri" charset="0"/>
              </a:rPr>
              <a:t>owever, this determines low value added, insecurity of future supplies, possibility of fast replacement in the value chain</a:t>
            </a:r>
          </a:p>
          <a:p>
            <a:pPr marL="320040" lvl="1" indent="0" algn="just">
              <a:buNone/>
            </a:pPr>
            <a:endParaRPr lang="sl-SI" dirty="0">
              <a:latin typeface="Calibri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97693E7-742B-F04D-8382-E824B4749F4C}" type="slidenum">
              <a:rPr lang="sl-SI" sz="1200">
                <a:solidFill>
                  <a:srgbClr val="898989"/>
                </a:solidFill>
                <a:latin typeface="Calibri"/>
                <a:ea typeface="Calibri"/>
                <a:cs typeface="Calibri"/>
              </a:rPr>
              <a:pPr eaLnBrk="1" hangingPunct="1"/>
              <a:t>21</a:t>
            </a:fld>
            <a:endParaRPr lang="sl-SI" sz="1200" dirty="0">
              <a:solidFill>
                <a:srgbClr val="898989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471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731069" y="237585"/>
            <a:ext cx="7817619" cy="762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ctr" latinLnBrk="1" hangingPunct="1">
              <a:lnSpc>
                <a:spcPct val="95000"/>
              </a:lnSpc>
              <a:buClr>
                <a:srgbClr val="00CCCC"/>
              </a:buClr>
              <a:buSzPct val="65000"/>
              <a:buFont typeface="Wingdings" charset="0"/>
              <a:buNone/>
            </a:pPr>
            <a:r>
              <a:rPr kumimoji="1" lang="en-US" altLang="zh-TW" sz="3200" dirty="0">
                <a:solidFill>
                  <a:srgbClr val="000000"/>
                </a:solidFill>
                <a:latin typeface="Calibri"/>
                <a:cs typeface="Calibri"/>
              </a:rPr>
              <a:t>Smile Curve</a:t>
            </a:r>
          </a:p>
          <a:p>
            <a:pPr algn="ctr" eaLnBrk="1" hangingPunct="1">
              <a:lnSpc>
                <a:spcPct val="72000"/>
              </a:lnSpc>
              <a:spcBef>
                <a:spcPts val="200"/>
              </a:spcBef>
              <a:spcAft>
                <a:spcPts val="300"/>
              </a:spcAft>
            </a:pPr>
            <a:r>
              <a:rPr lang="en-AU" sz="1500" b="1" dirty="0">
                <a:solidFill>
                  <a:srgbClr val="000000"/>
                </a:solidFill>
                <a:latin typeface="Calibri"/>
                <a:ea typeface="MS PGothic" charset="0"/>
                <a:cs typeface="Calibri"/>
              </a:rPr>
              <a:t>(</a:t>
            </a:r>
            <a:r>
              <a:rPr lang="en-AU" sz="1500" b="1" i="1" dirty="0">
                <a:solidFill>
                  <a:srgbClr val="000000"/>
                </a:solidFill>
                <a:latin typeface="Calibri"/>
                <a:ea typeface="MS PGothic" charset="0"/>
                <a:cs typeface="Calibri"/>
              </a:rPr>
              <a:t>Source:</a:t>
            </a:r>
            <a:r>
              <a:rPr lang="en-AU" sz="1500" b="1" dirty="0">
                <a:solidFill>
                  <a:srgbClr val="000000"/>
                </a:solidFill>
                <a:latin typeface="Calibri"/>
                <a:ea typeface="MS PGothic" charset="0"/>
                <a:cs typeface="Calibri"/>
              </a:rPr>
              <a:t> Business Week International, May 16, 2005)</a:t>
            </a:r>
            <a:endParaRPr lang="en-AU" sz="3500" b="1" i="1" dirty="0">
              <a:solidFill>
                <a:srgbClr val="000000"/>
              </a:solidFill>
              <a:latin typeface="Calibri"/>
              <a:ea typeface="MS PGothic" charset="0"/>
              <a:cs typeface="Calibri"/>
            </a:endParaRPr>
          </a:p>
        </p:txBody>
      </p:sp>
      <p:sp>
        <p:nvSpPr>
          <p:cNvPr id="7171" name="Freeform 3"/>
          <p:cNvSpPr>
            <a:spLocks/>
          </p:cNvSpPr>
          <p:nvPr/>
        </p:nvSpPr>
        <p:spPr bwMode="auto">
          <a:xfrm rot="5082001" flipV="1">
            <a:off x="5077619" y="2790031"/>
            <a:ext cx="793750" cy="592138"/>
          </a:xfrm>
          <a:custGeom>
            <a:avLst/>
            <a:gdLst>
              <a:gd name="T0" fmla="*/ 2147483647 w 2312"/>
              <a:gd name="T1" fmla="*/ 2147483647 h 1304"/>
              <a:gd name="T2" fmla="*/ 2147483647 w 2312"/>
              <a:gd name="T3" fmla="*/ 2147483647 h 1304"/>
              <a:gd name="T4" fmla="*/ 2147483647 w 2312"/>
              <a:gd name="T5" fmla="*/ 2147483647 h 1304"/>
              <a:gd name="T6" fmla="*/ 2147483647 w 2312"/>
              <a:gd name="T7" fmla="*/ 2147483647 h 1304"/>
              <a:gd name="T8" fmla="*/ 2147483647 w 2312"/>
              <a:gd name="T9" fmla="*/ 2147483647 h 1304"/>
              <a:gd name="T10" fmla="*/ 2147483647 w 2312"/>
              <a:gd name="T11" fmla="*/ 0 h 1304"/>
              <a:gd name="T12" fmla="*/ 2147483647 w 2312"/>
              <a:gd name="T13" fmla="*/ 2147483647 h 1304"/>
              <a:gd name="T14" fmla="*/ 2147483647 w 2312"/>
              <a:gd name="T15" fmla="*/ 2147483647 h 1304"/>
              <a:gd name="T16" fmla="*/ 2147483647 w 2312"/>
              <a:gd name="T17" fmla="*/ 2147483647 h 1304"/>
              <a:gd name="T18" fmla="*/ 2147483647 w 2312"/>
              <a:gd name="T19" fmla="*/ 2147483647 h 1304"/>
              <a:gd name="T20" fmla="*/ 2147483647 w 2312"/>
              <a:gd name="T21" fmla="*/ 2147483647 h 1304"/>
              <a:gd name="T22" fmla="*/ 0 w 2312"/>
              <a:gd name="T23" fmla="*/ 2147483647 h 1304"/>
              <a:gd name="T24" fmla="*/ 2147483647 w 2312"/>
              <a:gd name="T25" fmla="*/ 2147483647 h 1304"/>
              <a:gd name="T26" fmla="*/ 2147483647 w 2312"/>
              <a:gd name="T27" fmla="*/ 2147483647 h 1304"/>
              <a:gd name="T28" fmla="*/ 2147483647 w 2312"/>
              <a:gd name="T29" fmla="*/ 2147483647 h 130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312"/>
              <a:gd name="T46" fmla="*/ 0 h 1304"/>
              <a:gd name="T47" fmla="*/ 2312 w 2312"/>
              <a:gd name="T48" fmla="*/ 1304 h 130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312" h="1304">
                <a:moveTo>
                  <a:pt x="359" y="556"/>
                </a:moveTo>
                <a:lnTo>
                  <a:pt x="859" y="652"/>
                </a:lnTo>
                <a:lnTo>
                  <a:pt x="1203" y="636"/>
                </a:lnTo>
                <a:lnTo>
                  <a:pt x="1512" y="579"/>
                </a:lnTo>
                <a:lnTo>
                  <a:pt x="1427" y="250"/>
                </a:lnTo>
                <a:lnTo>
                  <a:pt x="2312" y="0"/>
                </a:lnTo>
                <a:lnTo>
                  <a:pt x="2095" y="1079"/>
                </a:lnTo>
                <a:lnTo>
                  <a:pt x="1978" y="926"/>
                </a:lnTo>
                <a:lnTo>
                  <a:pt x="1470" y="1167"/>
                </a:lnTo>
                <a:lnTo>
                  <a:pt x="1044" y="1289"/>
                </a:lnTo>
                <a:lnTo>
                  <a:pt x="592" y="1304"/>
                </a:lnTo>
                <a:lnTo>
                  <a:pt x="0" y="1199"/>
                </a:lnTo>
                <a:lnTo>
                  <a:pt x="33" y="1031"/>
                </a:lnTo>
                <a:lnTo>
                  <a:pt x="359" y="556"/>
                </a:lnTo>
                <a:close/>
              </a:path>
            </a:pathLst>
          </a:custGeom>
          <a:solidFill>
            <a:srgbClr val="ECFF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2" name="Freeform 4"/>
          <p:cNvSpPr>
            <a:spLocks/>
          </p:cNvSpPr>
          <p:nvPr/>
        </p:nvSpPr>
        <p:spPr bwMode="auto">
          <a:xfrm rot="5082001" flipV="1">
            <a:off x="5074444" y="2793207"/>
            <a:ext cx="815975" cy="611187"/>
          </a:xfrm>
          <a:custGeom>
            <a:avLst/>
            <a:gdLst>
              <a:gd name="T0" fmla="*/ 2147483647 w 2371"/>
              <a:gd name="T1" fmla="*/ 2147483647 h 1442"/>
              <a:gd name="T2" fmla="*/ 2147483647 w 2371"/>
              <a:gd name="T3" fmla="*/ 2147483647 h 1442"/>
              <a:gd name="T4" fmla="*/ 2147483647 w 2371"/>
              <a:gd name="T5" fmla="*/ 2147483647 h 1442"/>
              <a:gd name="T6" fmla="*/ 2147483647 w 2371"/>
              <a:gd name="T7" fmla="*/ 2147483647 h 1442"/>
              <a:gd name="T8" fmla="*/ 2147483647 w 2371"/>
              <a:gd name="T9" fmla="*/ 2147483647 h 1442"/>
              <a:gd name="T10" fmla="*/ 2147483647 w 2371"/>
              <a:gd name="T11" fmla="*/ 2147483647 h 1442"/>
              <a:gd name="T12" fmla="*/ 2147483647 w 2371"/>
              <a:gd name="T13" fmla="*/ 2147483647 h 1442"/>
              <a:gd name="T14" fmla="*/ 2147483647 w 2371"/>
              <a:gd name="T15" fmla="*/ 2147483647 h 1442"/>
              <a:gd name="T16" fmla="*/ 2147483647 w 2371"/>
              <a:gd name="T17" fmla="*/ 2147483647 h 1442"/>
              <a:gd name="T18" fmla="*/ 2147483647 w 2371"/>
              <a:gd name="T19" fmla="*/ 2147483647 h 1442"/>
              <a:gd name="T20" fmla="*/ 2147483647 w 2371"/>
              <a:gd name="T21" fmla="*/ 2147483647 h 1442"/>
              <a:gd name="T22" fmla="*/ 2147483647 w 2371"/>
              <a:gd name="T23" fmla="*/ 2147483647 h 1442"/>
              <a:gd name="T24" fmla="*/ 2147483647 w 2371"/>
              <a:gd name="T25" fmla="*/ 2147483647 h 1442"/>
              <a:gd name="T26" fmla="*/ 2147483647 w 2371"/>
              <a:gd name="T27" fmla="*/ 2147483647 h 1442"/>
              <a:gd name="T28" fmla="*/ 2147483647 w 2371"/>
              <a:gd name="T29" fmla="*/ 2147483647 h 1442"/>
              <a:gd name="T30" fmla="*/ 2147483647 w 2371"/>
              <a:gd name="T31" fmla="*/ 2147483647 h 1442"/>
              <a:gd name="T32" fmla="*/ 2147483647 w 2371"/>
              <a:gd name="T33" fmla="*/ 2147483647 h 1442"/>
              <a:gd name="T34" fmla="*/ 2147483647 w 2371"/>
              <a:gd name="T35" fmla="*/ 2147483647 h 1442"/>
              <a:gd name="T36" fmla="*/ 2147483647 w 2371"/>
              <a:gd name="T37" fmla="*/ 2147483647 h 1442"/>
              <a:gd name="T38" fmla="*/ 2147483647 w 2371"/>
              <a:gd name="T39" fmla="*/ 2147483647 h 1442"/>
              <a:gd name="T40" fmla="*/ 2147483647 w 2371"/>
              <a:gd name="T41" fmla="*/ 2147483647 h 1442"/>
              <a:gd name="T42" fmla="*/ 2147483647 w 2371"/>
              <a:gd name="T43" fmla="*/ 2147483647 h 1442"/>
              <a:gd name="T44" fmla="*/ 2147483647 w 2371"/>
              <a:gd name="T45" fmla="*/ 0 h 1442"/>
              <a:gd name="T46" fmla="*/ 2147483647 w 2371"/>
              <a:gd name="T47" fmla="*/ 2147483647 h 1442"/>
              <a:gd name="T48" fmla="*/ 2147483647 w 2371"/>
              <a:gd name="T49" fmla="*/ 2147483647 h 1442"/>
              <a:gd name="T50" fmla="*/ 2147483647 w 2371"/>
              <a:gd name="T51" fmla="*/ 2147483647 h 1442"/>
              <a:gd name="T52" fmla="*/ 2147483647 w 2371"/>
              <a:gd name="T53" fmla="*/ 2147483647 h 1442"/>
              <a:gd name="T54" fmla="*/ 2147483647 w 2371"/>
              <a:gd name="T55" fmla="*/ 2147483647 h 1442"/>
              <a:gd name="T56" fmla="*/ 2147483647 w 2371"/>
              <a:gd name="T57" fmla="*/ 2147483647 h 1442"/>
              <a:gd name="T58" fmla="*/ 2147483647 w 2371"/>
              <a:gd name="T59" fmla="*/ 2147483647 h 1442"/>
              <a:gd name="T60" fmla="*/ 2147483647 w 2371"/>
              <a:gd name="T61" fmla="*/ 2147483647 h 1442"/>
              <a:gd name="T62" fmla="*/ 2147483647 w 2371"/>
              <a:gd name="T63" fmla="*/ 2147483647 h 1442"/>
              <a:gd name="T64" fmla="*/ 0 w 2371"/>
              <a:gd name="T65" fmla="*/ 2147483647 h 1442"/>
              <a:gd name="T66" fmla="*/ 2147483647 w 2371"/>
              <a:gd name="T67" fmla="*/ 2147483647 h 1442"/>
              <a:gd name="T68" fmla="*/ 2147483647 w 2371"/>
              <a:gd name="T69" fmla="*/ 2147483647 h 144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371"/>
              <a:gd name="T106" fmla="*/ 0 h 1442"/>
              <a:gd name="T107" fmla="*/ 2371 w 2371"/>
              <a:gd name="T108" fmla="*/ 1442 h 144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371" h="1442">
                <a:moveTo>
                  <a:pt x="34" y="1216"/>
                </a:moveTo>
                <a:lnTo>
                  <a:pt x="418" y="1305"/>
                </a:lnTo>
                <a:lnTo>
                  <a:pt x="759" y="1305"/>
                </a:lnTo>
                <a:lnTo>
                  <a:pt x="1127" y="1248"/>
                </a:lnTo>
                <a:lnTo>
                  <a:pt x="1486" y="1143"/>
                </a:lnTo>
                <a:lnTo>
                  <a:pt x="1779" y="1015"/>
                </a:lnTo>
                <a:lnTo>
                  <a:pt x="1929" y="902"/>
                </a:lnTo>
                <a:lnTo>
                  <a:pt x="2079" y="1055"/>
                </a:lnTo>
                <a:lnTo>
                  <a:pt x="2280" y="98"/>
                </a:lnTo>
                <a:lnTo>
                  <a:pt x="1479" y="339"/>
                </a:lnTo>
                <a:lnTo>
                  <a:pt x="1612" y="621"/>
                </a:lnTo>
                <a:lnTo>
                  <a:pt x="1277" y="726"/>
                </a:lnTo>
                <a:lnTo>
                  <a:pt x="918" y="766"/>
                </a:lnTo>
                <a:lnTo>
                  <a:pt x="626" y="741"/>
                </a:lnTo>
                <a:lnTo>
                  <a:pt x="393" y="669"/>
                </a:lnTo>
                <a:lnTo>
                  <a:pt x="34" y="1112"/>
                </a:lnTo>
                <a:lnTo>
                  <a:pt x="335" y="580"/>
                </a:lnTo>
                <a:lnTo>
                  <a:pt x="576" y="645"/>
                </a:lnTo>
                <a:lnTo>
                  <a:pt x="827" y="685"/>
                </a:lnTo>
                <a:lnTo>
                  <a:pt x="1111" y="685"/>
                </a:lnTo>
                <a:lnTo>
                  <a:pt x="1444" y="636"/>
                </a:lnTo>
                <a:lnTo>
                  <a:pt x="1336" y="290"/>
                </a:lnTo>
                <a:lnTo>
                  <a:pt x="2371" y="0"/>
                </a:lnTo>
                <a:lnTo>
                  <a:pt x="2162" y="1103"/>
                </a:lnTo>
                <a:lnTo>
                  <a:pt x="2071" y="1225"/>
                </a:lnTo>
                <a:lnTo>
                  <a:pt x="1946" y="1039"/>
                </a:lnTo>
                <a:lnTo>
                  <a:pt x="1736" y="1185"/>
                </a:lnTo>
                <a:lnTo>
                  <a:pt x="1344" y="1338"/>
                </a:lnTo>
                <a:lnTo>
                  <a:pt x="1011" y="1418"/>
                </a:lnTo>
                <a:lnTo>
                  <a:pt x="768" y="1442"/>
                </a:lnTo>
                <a:lnTo>
                  <a:pt x="509" y="1426"/>
                </a:lnTo>
                <a:lnTo>
                  <a:pt x="167" y="1361"/>
                </a:lnTo>
                <a:lnTo>
                  <a:pt x="0" y="1289"/>
                </a:lnTo>
                <a:lnTo>
                  <a:pt x="34" y="1216"/>
                </a:lnTo>
                <a:close/>
              </a:path>
            </a:pathLst>
          </a:custGeom>
          <a:solidFill>
            <a:srgbClr val="99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3" name="Freeform 5"/>
          <p:cNvSpPr>
            <a:spLocks/>
          </p:cNvSpPr>
          <p:nvPr/>
        </p:nvSpPr>
        <p:spPr bwMode="auto">
          <a:xfrm rot="8567808" flipH="1">
            <a:off x="4325938" y="2798763"/>
            <a:ext cx="503237" cy="919162"/>
          </a:xfrm>
          <a:custGeom>
            <a:avLst/>
            <a:gdLst>
              <a:gd name="T0" fmla="*/ 2147483647 w 1192"/>
              <a:gd name="T1" fmla="*/ 2147483647 h 2166"/>
              <a:gd name="T2" fmla="*/ 2147483647 w 1192"/>
              <a:gd name="T3" fmla="*/ 2147483647 h 2166"/>
              <a:gd name="T4" fmla="*/ 2147483647 w 1192"/>
              <a:gd name="T5" fmla="*/ 2147483647 h 2166"/>
              <a:gd name="T6" fmla="*/ 2147483647 w 1192"/>
              <a:gd name="T7" fmla="*/ 2147483647 h 2166"/>
              <a:gd name="T8" fmla="*/ 2147483647 w 1192"/>
              <a:gd name="T9" fmla="*/ 2147483647 h 2166"/>
              <a:gd name="T10" fmla="*/ 0 w 1192"/>
              <a:gd name="T11" fmla="*/ 2147483647 h 2166"/>
              <a:gd name="T12" fmla="*/ 2147483647 w 1192"/>
              <a:gd name="T13" fmla="*/ 2147483647 h 2166"/>
              <a:gd name="T14" fmla="*/ 2147483647 w 1192"/>
              <a:gd name="T15" fmla="*/ 2147483647 h 2166"/>
              <a:gd name="T16" fmla="*/ 2147483647 w 1192"/>
              <a:gd name="T17" fmla="*/ 2147483647 h 2166"/>
              <a:gd name="T18" fmla="*/ 2147483647 w 1192"/>
              <a:gd name="T19" fmla="*/ 2147483647 h 2166"/>
              <a:gd name="T20" fmla="*/ 2147483647 w 1192"/>
              <a:gd name="T21" fmla="*/ 2147483647 h 2166"/>
              <a:gd name="T22" fmla="*/ 2147483647 w 1192"/>
              <a:gd name="T23" fmla="*/ 2147483647 h 2166"/>
              <a:gd name="T24" fmla="*/ 2147483647 w 1192"/>
              <a:gd name="T25" fmla="*/ 0 h 2166"/>
              <a:gd name="T26" fmla="*/ 2147483647 w 1192"/>
              <a:gd name="T27" fmla="*/ 2147483647 h 2166"/>
              <a:gd name="T28" fmla="*/ 2147483647 w 1192"/>
              <a:gd name="T29" fmla="*/ 2147483647 h 216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192"/>
              <a:gd name="T46" fmla="*/ 0 h 2166"/>
              <a:gd name="T47" fmla="*/ 1192 w 1192"/>
              <a:gd name="T48" fmla="*/ 2166 h 216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192" h="2166">
                <a:moveTo>
                  <a:pt x="566" y="80"/>
                </a:moveTo>
                <a:lnTo>
                  <a:pt x="459" y="258"/>
                </a:lnTo>
                <a:lnTo>
                  <a:pt x="333" y="557"/>
                </a:lnTo>
                <a:lnTo>
                  <a:pt x="267" y="911"/>
                </a:lnTo>
                <a:lnTo>
                  <a:pt x="284" y="1249"/>
                </a:lnTo>
                <a:lnTo>
                  <a:pt x="0" y="1418"/>
                </a:lnTo>
                <a:lnTo>
                  <a:pt x="826" y="2166"/>
                </a:lnTo>
                <a:lnTo>
                  <a:pt x="1102" y="1192"/>
                </a:lnTo>
                <a:lnTo>
                  <a:pt x="826" y="1217"/>
                </a:lnTo>
                <a:lnTo>
                  <a:pt x="859" y="951"/>
                </a:lnTo>
                <a:lnTo>
                  <a:pt x="976" y="702"/>
                </a:lnTo>
                <a:lnTo>
                  <a:pt x="1192" y="379"/>
                </a:lnTo>
                <a:lnTo>
                  <a:pt x="624" y="0"/>
                </a:lnTo>
                <a:lnTo>
                  <a:pt x="566" y="80"/>
                </a:lnTo>
                <a:close/>
              </a:path>
            </a:pathLst>
          </a:custGeom>
          <a:solidFill>
            <a:srgbClr val="FFCDE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4" name="Freeform 6"/>
          <p:cNvSpPr>
            <a:spLocks/>
          </p:cNvSpPr>
          <p:nvPr/>
        </p:nvSpPr>
        <p:spPr bwMode="auto">
          <a:xfrm rot="8567808" flipH="1">
            <a:off x="4279900" y="2774950"/>
            <a:ext cx="525463" cy="981075"/>
          </a:xfrm>
          <a:custGeom>
            <a:avLst/>
            <a:gdLst>
              <a:gd name="T0" fmla="*/ 2147483647 w 1084"/>
              <a:gd name="T1" fmla="*/ 2147483647 h 2313"/>
              <a:gd name="T2" fmla="*/ 2147483647 w 1084"/>
              <a:gd name="T3" fmla="*/ 2147483647 h 2313"/>
              <a:gd name="T4" fmla="*/ 0 w 1084"/>
              <a:gd name="T5" fmla="*/ 2147483647 h 2313"/>
              <a:gd name="T6" fmla="*/ 2147483647 w 1084"/>
              <a:gd name="T7" fmla="*/ 2147483647 h 2313"/>
              <a:gd name="T8" fmla="*/ 2147483647 w 1084"/>
              <a:gd name="T9" fmla="*/ 2147483647 h 2313"/>
              <a:gd name="T10" fmla="*/ 2147483647 w 1084"/>
              <a:gd name="T11" fmla="*/ 2147483647 h 2313"/>
              <a:gd name="T12" fmla="*/ 2147483647 w 1084"/>
              <a:gd name="T13" fmla="*/ 2147483647 h 2313"/>
              <a:gd name="T14" fmla="*/ 2147483647 w 1084"/>
              <a:gd name="T15" fmla="*/ 2147483647 h 2313"/>
              <a:gd name="T16" fmla="*/ 2147483647 w 1084"/>
              <a:gd name="T17" fmla="*/ 0 h 2313"/>
              <a:gd name="T18" fmla="*/ 2147483647 w 1084"/>
              <a:gd name="T19" fmla="*/ 2147483647 h 2313"/>
              <a:gd name="T20" fmla="*/ 2147483647 w 1084"/>
              <a:gd name="T21" fmla="*/ 2147483647 h 2313"/>
              <a:gd name="T22" fmla="*/ 2147483647 w 1084"/>
              <a:gd name="T23" fmla="*/ 2147483647 h 2313"/>
              <a:gd name="T24" fmla="*/ 2147483647 w 1084"/>
              <a:gd name="T25" fmla="*/ 2147483647 h 2313"/>
              <a:gd name="T26" fmla="*/ 2147483647 w 1084"/>
              <a:gd name="T27" fmla="*/ 2147483647 h 2313"/>
              <a:gd name="T28" fmla="*/ 2147483647 w 1084"/>
              <a:gd name="T29" fmla="*/ 2147483647 h 2313"/>
              <a:gd name="T30" fmla="*/ 2147483647 w 1084"/>
              <a:gd name="T31" fmla="*/ 2147483647 h 2313"/>
              <a:gd name="T32" fmla="*/ 2147483647 w 1084"/>
              <a:gd name="T33" fmla="*/ 2147483647 h 2313"/>
              <a:gd name="T34" fmla="*/ 2147483647 w 1084"/>
              <a:gd name="T35" fmla="*/ 2147483647 h 2313"/>
              <a:gd name="T36" fmla="*/ 2147483647 w 1084"/>
              <a:gd name="T37" fmla="*/ 2147483647 h 2313"/>
              <a:gd name="T38" fmla="*/ 2147483647 w 1084"/>
              <a:gd name="T39" fmla="*/ 2147483647 h 2313"/>
              <a:gd name="T40" fmla="*/ 2147483647 w 1084"/>
              <a:gd name="T41" fmla="*/ 2147483647 h 23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84"/>
              <a:gd name="T64" fmla="*/ 0 h 2313"/>
              <a:gd name="T65" fmla="*/ 1084 w 1084"/>
              <a:gd name="T66" fmla="*/ 2313 h 23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84" h="2313">
                <a:moveTo>
                  <a:pt x="792" y="2313"/>
                </a:moveTo>
                <a:lnTo>
                  <a:pt x="16" y="1555"/>
                </a:lnTo>
                <a:lnTo>
                  <a:pt x="0" y="1385"/>
                </a:lnTo>
                <a:lnTo>
                  <a:pt x="257" y="1297"/>
                </a:lnTo>
                <a:lnTo>
                  <a:pt x="225" y="903"/>
                </a:lnTo>
                <a:lnTo>
                  <a:pt x="292" y="572"/>
                </a:lnTo>
                <a:lnTo>
                  <a:pt x="408" y="306"/>
                </a:lnTo>
                <a:lnTo>
                  <a:pt x="592" y="82"/>
                </a:lnTo>
                <a:lnTo>
                  <a:pt x="701" y="0"/>
                </a:lnTo>
                <a:lnTo>
                  <a:pt x="708" y="49"/>
                </a:lnTo>
                <a:lnTo>
                  <a:pt x="551" y="235"/>
                </a:lnTo>
                <a:lnTo>
                  <a:pt x="416" y="549"/>
                </a:lnTo>
                <a:lnTo>
                  <a:pt x="333" y="918"/>
                </a:lnTo>
                <a:lnTo>
                  <a:pt x="316" y="1192"/>
                </a:lnTo>
                <a:lnTo>
                  <a:pt x="316" y="1297"/>
                </a:lnTo>
                <a:lnTo>
                  <a:pt x="49" y="1450"/>
                </a:lnTo>
                <a:lnTo>
                  <a:pt x="809" y="2151"/>
                </a:lnTo>
                <a:lnTo>
                  <a:pt x="1084" y="1289"/>
                </a:lnTo>
                <a:lnTo>
                  <a:pt x="884" y="2191"/>
                </a:lnTo>
                <a:lnTo>
                  <a:pt x="792" y="2313"/>
                </a:lnTo>
                <a:close/>
              </a:path>
            </a:pathLst>
          </a:custGeom>
          <a:solidFill>
            <a:srgbClr val="FFD6A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5" name="Freeform 7"/>
          <p:cNvSpPr>
            <a:spLocks/>
          </p:cNvSpPr>
          <p:nvPr/>
        </p:nvSpPr>
        <p:spPr bwMode="auto">
          <a:xfrm rot="2124853" flipH="1">
            <a:off x="4659313" y="2119313"/>
            <a:ext cx="752475" cy="828675"/>
          </a:xfrm>
          <a:custGeom>
            <a:avLst/>
            <a:gdLst>
              <a:gd name="T0" fmla="*/ 0 w 2371"/>
              <a:gd name="T1" fmla="*/ 2147483647 h 1491"/>
              <a:gd name="T2" fmla="*/ 2147483647 w 2371"/>
              <a:gd name="T3" fmla="*/ 2147483647 h 1491"/>
              <a:gd name="T4" fmla="*/ 2147483647 w 2371"/>
              <a:gd name="T5" fmla="*/ 2147483647 h 1491"/>
              <a:gd name="T6" fmla="*/ 2147483647 w 2371"/>
              <a:gd name="T7" fmla="*/ 0 h 1491"/>
              <a:gd name="T8" fmla="*/ 2147483647 w 2371"/>
              <a:gd name="T9" fmla="*/ 2147483647 h 1491"/>
              <a:gd name="T10" fmla="*/ 2147483647 w 2371"/>
              <a:gd name="T11" fmla="*/ 2147483647 h 1491"/>
              <a:gd name="T12" fmla="*/ 2147483647 w 2371"/>
              <a:gd name="T13" fmla="*/ 2147483647 h 1491"/>
              <a:gd name="T14" fmla="*/ 2147483647 w 2371"/>
              <a:gd name="T15" fmla="*/ 2147483647 h 1491"/>
              <a:gd name="T16" fmla="*/ 2147483647 w 2371"/>
              <a:gd name="T17" fmla="*/ 2147483647 h 1491"/>
              <a:gd name="T18" fmla="*/ 2147483647 w 2371"/>
              <a:gd name="T19" fmla="*/ 2147483647 h 1491"/>
              <a:gd name="T20" fmla="*/ 2147483647 w 2371"/>
              <a:gd name="T21" fmla="*/ 2147483647 h 1491"/>
              <a:gd name="T22" fmla="*/ 2147483647 w 2371"/>
              <a:gd name="T23" fmla="*/ 2147483647 h 1491"/>
              <a:gd name="T24" fmla="*/ 2147483647 w 2371"/>
              <a:gd name="T25" fmla="*/ 2147483647 h 1491"/>
              <a:gd name="T26" fmla="*/ 2147483647 w 2371"/>
              <a:gd name="T27" fmla="*/ 2147483647 h 1491"/>
              <a:gd name="T28" fmla="*/ 2147483647 w 2371"/>
              <a:gd name="T29" fmla="*/ 2147483647 h 1491"/>
              <a:gd name="T30" fmla="*/ 2147483647 w 2371"/>
              <a:gd name="T31" fmla="*/ 2147483647 h 1491"/>
              <a:gd name="T32" fmla="*/ 2147483647 w 2371"/>
              <a:gd name="T33" fmla="*/ 2147483647 h 1491"/>
              <a:gd name="T34" fmla="*/ 0 w 2371"/>
              <a:gd name="T35" fmla="*/ 2147483647 h 1491"/>
              <a:gd name="T36" fmla="*/ 0 w 2371"/>
              <a:gd name="T37" fmla="*/ 2147483647 h 149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371"/>
              <a:gd name="T58" fmla="*/ 0 h 1491"/>
              <a:gd name="T59" fmla="*/ 2371 w 2371"/>
              <a:gd name="T60" fmla="*/ 1491 h 1491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371" h="1491">
                <a:moveTo>
                  <a:pt x="0" y="314"/>
                </a:moveTo>
                <a:lnTo>
                  <a:pt x="710" y="73"/>
                </a:lnTo>
                <a:lnTo>
                  <a:pt x="1186" y="16"/>
                </a:lnTo>
                <a:lnTo>
                  <a:pt x="1327" y="0"/>
                </a:lnTo>
                <a:lnTo>
                  <a:pt x="1160" y="274"/>
                </a:lnTo>
                <a:lnTo>
                  <a:pt x="1452" y="314"/>
                </a:lnTo>
                <a:lnTo>
                  <a:pt x="1761" y="403"/>
                </a:lnTo>
                <a:lnTo>
                  <a:pt x="2054" y="628"/>
                </a:lnTo>
                <a:lnTo>
                  <a:pt x="2228" y="919"/>
                </a:lnTo>
                <a:lnTo>
                  <a:pt x="2371" y="1449"/>
                </a:lnTo>
                <a:lnTo>
                  <a:pt x="1603" y="1491"/>
                </a:lnTo>
                <a:lnTo>
                  <a:pt x="1561" y="1176"/>
                </a:lnTo>
                <a:lnTo>
                  <a:pt x="1436" y="919"/>
                </a:lnTo>
                <a:lnTo>
                  <a:pt x="1219" y="718"/>
                </a:lnTo>
                <a:lnTo>
                  <a:pt x="993" y="661"/>
                </a:lnTo>
                <a:lnTo>
                  <a:pt x="877" y="653"/>
                </a:lnTo>
                <a:lnTo>
                  <a:pt x="718" y="862"/>
                </a:lnTo>
                <a:lnTo>
                  <a:pt x="0" y="314"/>
                </a:lnTo>
                <a:close/>
              </a:path>
            </a:pathLst>
          </a:custGeom>
          <a:solidFill>
            <a:srgbClr val="FFFFC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6" name="Freeform 8"/>
          <p:cNvSpPr>
            <a:spLocks/>
          </p:cNvSpPr>
          <p:nvPr/>
        </p:nvSpPr>
        <p:spPr bwMode="auto">
          <a:xfrm rot="2124853" flipH="1">
            <a:off x="4692650" y="2120900"/>
            <a:ext cx="752475" cy="827088"/>
          </a:xfrm>
          <a:custGeom>
            <a:avLst/>
            <a:gdLst>
              <a:gd name="T0" fmla="*/ 2147483647 w 2371"/>
              <a:gd name="T1" fmla="*/ 2147483647 h 1490"/>
              <a:gd name="T2" fmla="*/ 2147483647 w 2371"/>
              <a:gd name="T3" fmla="*/ 2147483647 h 1490"/>
              <a:gd name="T4" fmla="*/ 2147483647 w 2371"/>
              <a:gd name="T5" fmla="*/ 2147483647 h 1490"/>
              <a:gd name="T6" fmla="*/ 2147483647 w 2371"/>
              <a:gd name="T7" fmla="*/ 2147483647 h 1490"/>
              <a:gd name="T8" fmla="*/ 2147483647 w 2371"/>
              <a:gd name="T9" fmla="*/ 2147483647 h 1490"/>
              <a:gd name="T10" fmla="*/ 2147483647 w 2371"/>
              <a:gd name="T11" fmla="*/ 2147483647 h 1490"/>
              <a:gd name="T12" fmla="*/ 2147483647 w 2371"/>
              <a:gd name="T13" fmla="*/ 2147483647 h 1490"/>
              <a:gd name="T14" fmla="*/ 2147483647 w 2371"/>
              <a:gd name="T15" fmla="*/ 2147483647 h 1490"/>
              <a:gd name="T16" fmla="*/ 2147483647 w 2371"/>
              <a:gd name="T17" fmla="*/ 2147483647 h 1490"/>
              <a:gd name="T18" fmla="*/ 2147483647 w 2371"/>
              <a:gd name="T19" fmla="*/ 2147483647 h 1490"/>
              <a:gd name="T20" fmla="*/ 2147483647 w 2371"/>
              <a:gd name="T21" fmla="*/ 2147483647 h 1490"/>
              <a:gd name="T22" fmla="*/ 2147483647 w 2371"/>
              <a:gd name="T23" fmla="*/ 2147483647 h 1490"/>
              <a:gd name="T24" fmla="*/ 2147483647 w 2371"/>
              <a:gd name="T25" fmla="*/ 2147483647 h 1490"/>
              <a:gd name="T26" fmla="*/ 2147483647 w 2371"/>
              <a:gd name="T27" fmla="*/ 2147483647 h 1490"/>
              <a:gd name="T28" fmla="*/ 2147483647 w 2371"/>
              <a:gd name="T29" fmla="*/ 2147483647 h 1490"/>
              <a:gd name="T30" fmla="*/ 2147483647 w 2371"/>
              <a:gd name="T31" fmla="*/ 2147483647 h 1490"/>
              <a:gd name="T32" fmla="*/ 2147483647 w 2371"/>
              <a:gd name="T33" fmla="*/ 2147483647 h 1490"/>
              <a:gd name="T34" fmla="*/ 2147483647 w 2371"/>
              <a:gd name="T35" fmla="*/ 2147483647 h 1490"/>
              <a:gd name="T36" fmla="*/ 2147483647 w 2371"/>
              <a:gd name="T37" fmla="*/ 2147483647 h 1490"/>
              <a:gd name="T38" fmla="*/ 2147483647 w 2371"/>
              <a:gd name="T39" fmla="*/ 2147483647 h 1490"/>
              <a:gd name="T40" fmla="*/ 2147483647 w 2371"/>
              <a:gd name="T41" fmla="*/ 0 h 1490"/>
              <a:gd name="T42" fmla="*/ 2147483647 w 2371"/>
              <a:gd name="T43" fmla="*/ 0 h 1490"/>
              <a:gd name="T44" fmla="*/ 2147483647 w 2371"/>
              <a:gd name="T45" fmla="*/ 2147483647 h 1490"/>
              <a:gd name="T46" fmla="*/ 2147483647 w 2371"/>
              <a:gd name="T47" fmla="*/ 2147483647 h 1490"/>
              <a:gd name="T48" fmla="*/ 0 w 2371"/>
              <a:gd name="T49" fmla="*/ 2147483647 h 1490"/>
              <a:gd name="T50" fmla="*/ 2147483647 w 2371"/>
              <a:gd name="T51" fmla="*/ 2147483647 h 1490"/>
              <a:gd name="T52" fmla="*/ 2147483647 w 2371"/>
              <a:gd name="T53" fmla="*/ 2147483647 h 149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2371"/>
              <a:gd name="T82" fmla="*/ 0 h 1490"/>
              <a:gd name="T83" fmla="*/ 2371 w 2371"/>
              <a:gd name="T84" fmla="*/ 1490 h 149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2371" h="1490">
                <a:moveTo>
                  <a:pt x="126" y="339"/>
                </a:moveTo>
                <a:lnTo>
                  <a:pt x="409" y="218"/>
                </a:lnTo>
                <a:lnTo>
                  <a:pt x="761" y="105"/>
                </a:lnTo>
                <a:lnTo>
                  <a:pt x="1202" y="40"/>
                </a:lnTo>
                <a:lnTo>
                  <a:pt x="1018" y="323"/>
                </a:lnTo>
                <a:lnTo>
                  <a:pt x="1194" y="323"/>
                </a:lnTo>
                <a:lnTo>
                  <a:pt x="1486" y="363"/>
                </a:lnTo>
                <a:lnTo>
                  <a:pt x="1762" y="467"/>
                </a:lnTo>
                <a:lnTo>
                  <a:pt x="1936" y="604"/>
                </a:lnTo>
                <a:lnTo>
                  <a:pt x="2070" y="781"/>
                </a:lnTo>
                <a:lnTo>
                  <a:pt x="2179" y="983"/>
                </a:lnTo>
                <a:lnTo>
                  <a:pt x="2254" y="1249"/>
                </a:lnTo>
                <a:lnTo>
                  <a:pt x="2371" y="1490"/>
                </a:lnTo>
                <a:lnTo>
                  <a:pt x="2346" y="1200"/>
                </a:lnTo>
                <a:lnTo>
                  <a:pt x="2279" y="943"/>
                </a:lnTo>
                <a:lnTo>
                  <a:pt x="2153" y="677"/>
                </a:lnTo>
                <a:lnTo>
                  <a:pt x="1936" y="467"/>
                </a:lnTo>
                <a:lnTo>
                  <a:pt x="1736" y="371"/>
                </a:lnTo>
                <a:lnTo>
                  <a:pt x="1553" y="323"/>
                </a:lnTo>
                <a:lnTo>
                  <a:pt x="1220" y="274"/>
                </a:lnTo>
                <a:lnTo>
                  <a:pt x="1403" y="0"/>
                </a:lnTo>
                <a:lnTo>
                  <a:pt x="1118" y="0"/>
                </a:lnTo>
                <a:lnTo>
                  <a:pt x="793" y="40"/>
                </a:lnTo>
                <a:lnTo>
                  <a:pt x="452" y="128"/>
                </a:lnTo>
                <a:lnTo>
                  <a:pt x="0" y="323"/>
                </a:lnTo>
                <a:lnTo>
                  <a:pt x="126" y="339"/>
                </a:lnTo>
                <a:close/>
              </a:path>
            </a:pathLst>
          </a:custGeom>
          <a:solidFill>
            <a:srgbClr val="EFE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3973513" y="2627313"/>
            <a:ext cx="2133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TW" sz="1600" b="1" dirty="0">
                <a:solidFill>
                  <a:srgbClr val="FF0000"/>
                </a:solidFill>
                <a:latin typeface="Calibri" charset="0"/>
                <a:cs typeface="DFKai-SB" charset="0"/>
              </a:rPr>
              <a:t>Higher Added-value and Lower Replacement</a:t>
            </a:r>
          </a:p>
        </p:txBody>
      </p:sp>
      <p:sp>
        <p:nvSpPr>
          <p:cNvPr id="7178" name="AutoShape 12"/>
          <p:cNvSpPr>
            <a:spLocks noChangeArrowheads="1"/>
          </p:cNvSpPr>
          <p:nvPr/>
        </p:nvSpPr>
        <p:spPr bwMode="auto">
          <a:xfrm rot="-5400000">
            <a:off x="3270250" y="168275"/>
            <a:ext cx="3524250" cy="5638800"/>
          </a:xfrm>
          <a:prstGeom prst="moon">
            <a:avLst>
              <a:gd name="adj" fmla="val 29329"/>
            </a:avLst>
          </a:prstGeom>
          <a:solidFill>
            <a:srgbClr val="FFECD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AU" sz="3500" b="1">
              <a:solidFill>
                <a:srgbClr val="FF7C80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pic>
        <p:nvPicPr>
          <p:cNvPr id="7179" name="Picture 13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813" y="3943350"/>
            <a:ext cx="144462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14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63" y="3470275"/>
            <a:ext cx="144462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5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75" y="2830513"/>
            <a:ext cx="144463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2" name="Text Box 16"/>
          <p:cNvSpPr txBox="1">
            <a:spLocks noChangeArrowheads="1"/>
          </p:cNvSpPr>
          <p:nvPr/>
        </p:nvSpPr>
        <p:spPr bwMode="auto">
          <a:xfrm>
            <a:off x="6929438" y="3671888"/>
            <a:ext cx="1098550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TW" sz="1400" b="1" dirty="0">
                <a:solidFill>
                  <a:srgbClr val="78003C"/>
                </a:solidFill>
                <a:latin typeface="Calibri" charset="0"/>
                <a:cs typeface="DFKai-SB" charset="0"/>
              </a:rPr>
              <a:t>Marketing</a:t>
            </a:r>
          </a:p>
        </p:txBody>
      </p:sp>
      <p:sp>
        <p:nvSpPr>
          <p:cNvPr id="7183" name="Text Box 17"/>
          <p:cNvSpPr txBox="1">
            <a:spLocks noChangeArrowheads="1"/>
          </p:cNvSpPr>
          <p:nvPr/>
        </p:nvSpPr>
        <p:spPr bwMode="auto">
          <a:xfrm>
            <a:off x="7335838" y="3090863"/>
            <a:ext cx="981075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78003C"/>
                </a:solidFill>
                <a:latin typeface="Calibri" charset="0"/>
                <a:ea typeface="PMingLiU" charset="0"/>
                <a:cs typeface="PMingLiU" charset="0"/>
              </a:rPr>
              <a:t>Brand</a:t>
            </a:r>
          </a:p>
        </p:txBody>
      </p:sp>
      <p:sp>
        <p:nvSpPr>
          <p:cNvPr id="7184" name="Text Box 18"/>
          <p:cNvSpPr txBox="1">
            <a:spLocks noChangeArrowheads="1"/>
          </p:cNvSpPr>
          <p:nvPr/>
        </p:nvSpPr>
        <p:spPr bwMode="auto">
          <a:xfrm>
            <a:off x="2555875" y="3429000"/>
            <a:ext cx="1223963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004462"/>
                </a:solidFill>
                <a:latin typeface="Calibri" charset="0"/>
                <a:cs typeface="DFKai-SB" charset="0"/>
              </a:rPr>
              <a:t>Innovation</a:t>
            </a:r>
          </a:p>
        </p:txBody>
      </p:sp>
      <p:sp>
        <p:nvSpPr>
          <p:cNvPr id="7185" name="Text Box 19"/>
          <p:cNvSpPr txBox="1">
            <a:spLocks noChangeArrowheads="1"/>
          </p:cNvSpPr>
          <p:nvPr/>
        </p:nvSpPr>
        <p:spPr bwMode="auto">
          <a:xfrm>
            <a:off x="3348038" y="4221163"/>
            <a:ext cx="936625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004462"/>
                </a:solidFill>
                <a:latin typeface="Calibri" charset="0"/>
                <a:cs typeface="DFKai-SB" charset="0"/>
              </a:rPr>
              <a:t>Design</a:t>
            </a:r>
          </a:p>
        </p:txBody>
      </p:sp>
      <p:pic>
        <p:nvPicPr>
          <p:cNvPr id="7186" name="Picture 20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3160713"/>
            <a:ext cx="144463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7" name="Picture 21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963" y="3733800"/>
            <a:ext cx="144462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8" name="Picture 22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425" y="4117975"/>
            <a:ext cx="144463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9" name="Text Box 23"/>
          <p:cNvSpPr txBox="1">
            <a:spLocks noChangeArrowheads="1"/>
          </p:cNvSpPr>
          <p:nvPr/>
        </p:nvSpPr>
        <p:spPr bwMode="auto">
          <a:xfrm>
            <a:off x="2940050" y="4014788"/>
            <a:ext cx="768350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004462"/>
                </a:solidFill>
                <a:latin typeface="Calibri" charset="0"/>
                <a:cs typeface="DFKai-SB" charset="0"/>
              </a:rPr>
              <a:t>R&amp;D</a:t>
            </a:r>
          </a:p>
        </p:txBody>
      </p:sp>
      <p:sp>
        <p:nvSpPr>
          <p:cNvPr id="7190" name="Oval 24"/>
          <p:cNvSpPr>
            <a:spLocks noChangeArrowheads="1"/>
          </p:cNvSpPr>
          <p:nvPr/>
        </p:nvSpPr>
        <p:spPr bwMode="auto">
          <a:xfrm>
            <a:off x="1835150" y="1628775"/>
            <a:ext cx="2057400" cy="679450"/>
          </a:xfrm>
          <a:prstGeom prst="ellipse">
            <a:avLst/>
          </a:prstGeom>
          <a:solidFill>
            <a:srgbClr val="F5EB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AU" sz="3500" b="1">
              <a:solidFill>
                <a:srgbClr val="FF7C80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7191" name="Text Box 25"/>
          <p:cNvSpPr txBox="1">
            <a:spLocks noChangeArrowheads="1"/>
          </p:cNvSpPr>
          <p:nvPr/>
        </p:nvSpPr>
        <p:spPr bwMode="auto">
          <a:xfrm>
            <a:off x="1979613" y="1700213"/>
            <a:ext cx="1968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TW" b="1">
                <a:solidFill>
                  <a:srgbClr val="8C4600"/>
                </a:solidFill>
                <a:latin typeface="Calibri" charset="0"/>
                <a:cs typeface="DFKai-SB" charset="0"/>
              </a:rPr>
              <a:t>R&amp;D/Innovation Centre</a:t>
            </a:r>
          </a:p>
        </p:txBody>
      </p:sp>
      <p:sp>
        <p:nvSpPr>
          <p:cNvPr id="7192" name="Oval 26"/>
          <p:cNvSpPr>
            <a:spLocks noChangeArrowheads="1"/>
          </p:cNvSpPr>
          <p:nvPr/>
        </p:nvSpPr>
        <p:spPr bwMode="auto">
          <a:xfrm>
            <a:off x="6178550" y="1658938"/>
            <a:ext cx="2370138" cy="649287"/>
          </a:xfrm>
          <a:prstGeom prst="ellipse">
            <a:avLst/>
          </a:prstGeom>
          <a:solidFill>
            <a:srgbClr val="ECFFD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kumimoji="1" lang="fr-FR">
              <a:solidFill>
                <a:srgbClr val="660066"/>
              </a:solidFill>
              <a:latin typeface="Calibri" charset="0"/>
              <a:ea typeface="PMingLiU" charset="0"/>
              <a:cs typeface="PMingLiU" charset="0"/>
            </a:endParaRPr>
          </a:p>
        </p:txBody>
      </p:sp>
      <p:pic>
        <p:nvPicPr>
          <p:cNvPr id="7193" name="Picture 27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63" y="4573588"/>
            <a:ext cx="144462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4" name="Picture 28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81525"/>
            <a:ext cx="144463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5" name="Text Box 29"/>
          <p:cNvSpPr txBox="1">
            <a:spLocks noChangeArrowheads="1"/>
          </p:cNvSpPr>
          <p:nvPr/>
        </p:nvSpPr>
        <p:spPr bwMode="auto">
          <a:xfrm>
            <a:off x="3840163" y="3890963"/>
            <a:ext cx="2667000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TW" sz="1600" b="1">
                <a:solidFill>
                  <a:srgbClr val="0000CC"/>
                </a:solidFill>
                <a:latin typeface="Calibri" charset="0"/>
                <a:cs typeface="DFKai-SB" charset="0"/>
              </a:rPr>
              <a:t>Value Creation</a:t>
            </a:r>
          </a:p>
        </p:txBody>
      </p:sp>
      <p:pic>
        <p:nvPicPr>
          <p:cNvPr id="7196" name="Picture 30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88" y="2528888"/>
            <a:ext cx="144462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7" name="Text Box 31"/>
          <p:cNvSpPr txBox="1">
            <a:spLocks noChangeArrowheads="1"/>
          </p:cNvSpPr>
          <p:nvPr/>
        </p:nvSpPr>
        <p:spPr bwMode="auto">
          <a:xfrm>
            <a:off x="1692275" y="2708275"/>
            <a:ext cx="1655763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004462"/>
                </a:solidFill>
                <a:latin typeface="Calibri" charset="0"/>
                <a:cs typeface="DFKai-SB" charset="0"/>
              </a:rPr>
              <a:t>Standardisation</a:t>
            </a:r>
          </a:p>
        </p:txBody>
      </p:sp>
      <p:sp>
        <p:nvSpPr>
          <p:cNvPr id="7198" name="AutoShape 32"/>
          <p:cNvSpPr>
            <a:spLocks noChangeArrowheads="1"/>
          </p:cNvSpPr>
          <p:nvPr/>
        </p:nvSpPr>
        <p:spPr bwMode="auto">
          <a:xfrm>
            <a:off x="1477963" y="1254125"/>
            <a:ext cx="152400" cy="4164013"/>
          </a:xfrm>
          <a:prstGeom prst="upArrow">
            <a:avLst>
              <a:gd name="adj1" fmla="val 50000"/>
              <a:gd name="adj2" fmla="val 683073"/>
            </a:avLst>
          </a:prstGeom>
          <a:gradFill rotWithShape="1">
            <a:gsLst>
              <a:gs pos="0">
                <a:srgbClr val="B9C27A"/>
              </a:gs>
              <a:gs pos="100000">
                <a:srgbClr val="D3DD8B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AU" sz="3500" b="1">
              <a:solidFill>
                <a:srgbClr val="FF7C80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7199" name="AutoShape 33"/>
          <p:cNvSpPr>
            <a:spLocks noChangeArrowheads="1"/>
          </p:cNvSpPr>
          <p:nvPr/>
        </p:nvSpPr>
        <p:spPr bwMode="auto">
          <a:xfrm>
            <a:off x="1520825" y="5308600"/>
            <a:ext cx="6815138" cy="166688"/>
          </a:xfrm>
          <a:prstGeom prst="rightArrow">
            <a:avLst>
              <a:gd name="adj1" fmla="val 50000"/>
              <a:gd name="adj2" fmla="val 1022140"/>
            </a:avLst>
          </a:prstGeom>
          <a:solidFill>
            <a:srgbClr val="D3DD8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AU" sz="3500" b="1">
              <a:solidFill>
                <a:srgbClr val="FF7C80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7200" name="Text Box 34"/>
          <p:cNvSpPr txBox="1">
            <a:spLocks noChangeArrowheads="1"/>
          </p:cNvSpPr>
          <p:nvPr/>
        </p:nvSpPr>
        <p:spPr bwMode="auto">
          <a:xfrm rot="2910923">
            <a:off x="2435225" y="5848351"/>
            <a:ext cx="1366837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004462"/>
                </a:solidFill>
                <a:latin typeface="Calibri" charset="0"/>
                <a:cs typeface="DFKai-SB" charset="0"/>
              </a:rPr>
              <a:t>Innovation</a:t>
            </a:r>
          </a:p>
        </p:txBody>
      </p:sp>
      <p:sp>
        <p:nvSpPr>
          <p:cNvPr id="7201" name="Text Box 35"/>
          <p:cNvSpPr txBox="1">
            <a:spLocks noChangeArrowheads="1"/>
          </p:cNvSpPr>
          <p:nvPr/>
        </p:nvSpPr>
        <p:spPr bwMode="auto">
          <a:xfrm rot="3039263">
            <a:off x="2830513" y="5741988"/>
            <a:ext cx="1008062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004462"/>
                </a:solidFill>
                <a:latin typeface="Calibri" charset="0"/>
                <a:cs typeface="DFKai-SB" charset="0"/>
              </a:rPr>
              <a:t>R&amp;D</a:t>
            </a:r>
          </a:p>
        </p:txBody>
      </p:sp>
      <p:sp>
        <p:nvSpPr>
          <p:cNvPr id="7202" name="Text Box 36"/>
          <p:cNvSpPr txBox="1">
            <a:spLocks noChangeArrowheads="1"/>
          </p:cNvSpPr>
          <p:nvPr/>
        </p:nvSpPr>
        <p:spPr bwMode="auto">
          <a:xfrm rot="2466794">
            <a:off x="3348038" y="5656263"/>
            <a:ext cx="935037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004462"/>
                </a:solidFill>
                <a:latin typeface="Calibri" charset="0"/>
                <a:cs typeface="DFKai-SB" charset="0"/>
              </a:rPr>
              <a:t>Design</a:t>
            </a:r>
          </a:p>
        </p:txBody>
      </p:sp>
      <p:sp>
        <p:nvSpPr>
          <p:cNvPr id="7203" name="Text Box 37"/>
          <p:cNvSpPr txBox="1">
            <a:spLocks noChangeArrowheads="1"/>
          </p:cNvSpPr>
          <p:nvPr/>
        </p:nvSpPr>
        <p:spPr bwMode="auto">
          <a:xfrm>
            <a:off x="611188" y="1268413"/>
            <a:ext cx="792162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800000"/>
                </a:solidFill>
                <a:latin typeface="Calibri" charset="0"/>
                <a:cs typeface="DFKai-SB" charset="0"/>
              </a:rPr>
              <a:t>Added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800000"/>
                </a:solidFill>
                <a:latin typeface="Calibri" charset="0"/>
                <a:cs typeface="DFKai-SB" charset="0"/>
              </a:rPr>
              <a:t>Value	</a:t>
            </a:r>
          </a:p>
        </p:txBody>
      </p:sp>
      <p:pic>
        <p:nvPicPr>
          <p:cNvPr id="7204" name="Picture 38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5291138"/>
            <a:ext cx="144463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5" name="Picture 39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5291138"/>
            <a:ext cx="144462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6" name="Picture 40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88" y="5283200"/>
            <a:ext cx="144462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7" name="Picture 41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338" y="5291138"/>
            <a:ext cx="144462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08" name="Text Box 42"/>
          <p:cNvSpPr txBox="1">
            <a:spLocks noChangeArrowheads="1"/>
          </p:cNvSpPr>
          <p:nvPr/>
        </p:nvSpPr>
        <p:spPr bwMode="auto">
          <a:xfrm rot="2716369">
            <a:off x="4372769" y="5906294"/>
            <a:ext cx="164941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00582C"/>
                </a:solidFill>
                <a:latin typeface="Calibri" charset="0"/>
                <a:cs typeface="DFKai-SB" charset="0"/>
              </a:rPr>
              <a:t>Manufacture</a:t>
            </a:r>
          </a:p>
        </p:txBody>
      </p:sp>
      <p:sp>
        <p:nvSpPr>
          <p:cNvPr id="7209" name="Text Box 43"/>
          <p:cNvSpPr txBox="1">
            <a:spLocks noChangeArrowheads="1"/>
          </p:cNvSpPr>
          <p:nvPr/>
        </p:nvSpPr>
        <p:spPr bwMode="auto">
          <a:xfrm rot="2661576">
            <a:off x="5219700" y="5943600"/>
            <a:ext cx="1728788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00582C"/>
                </a:solidFill>
                <a:latin typeface="Calibri" charset="0"/>
                <a:cs typeface="DFKai-SB" charset="0"/>
              </a:rPr>
              <a:t>Assembly</a:t>
            </a:r>
          </a:p>
        </p:txBody>
      </p:sp>
      <p:pic>
        <p:nvPicPr>
          <p:cNvPr id="7210" name="Picture 44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291138"/>
            <a:ext cx="144463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1" name="Picture 45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188" y="5292725"/>
            <a:ext cx="144462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2" name="Picture 46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288" y="5283200"/>
            <a:ext cx="144462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13" name="Text Box 47"/>
          <p:cNvSpPr txBox="1">
            <a:spLocks noChangeArrowheads="1"/>
          </p:cNvSpPr>
          <p:nvPr/>
        </p:nvSpPr>
        <p:spPr bwMode="auto">
          <a:xfrm rot="2768185">
            <a:off x="6299994" y="5872956"/>
            <a:ext cx="1203325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78003C"/>
                </a:solidFill>
                <a:latin typeface="Calibri" charset="0"/>
                <a:cs typeface="DFKai-SB" charset="0"/>
              </a:rPr>
              <a:t>Logistics</a:t>
            </a:r>
          </a:p>
        </p:txBody>
      </p:sp>
      <p:sp>
        <p:nvSpPr>
          <p:cNvPr id="7214" name="Text Box 48"/>
          <p:cNvSpPr txBox="1">
            <a:spLocks noChangeArrowheads="1"/>
          </p:cNvSpPr>
          <p:nvPr/>
        </p:nvSpPr>
        <p:spPr bwMode="auto">
          <a:xfrm rot="2548859">
            <a:off x="6948488" y="5872163"/>
            <a:ext cx="1296987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78003C"/>
                </a:solidFill>
                <a:latin typeface="Calibri" charset="0"/>
                <a:cs typeface="DFKai-SB" charset="0"/>
              </a:rPr>
              <a:t>Marketing</a:t>
            </a:r>
          </a:p>
        </p:txBody>
      </p:sp>
      <p:sp>
        <p:nvSpPr>
          <p:cNvPr id="7215" name="Text Box 49"/>
          <p:cNvSpPr txBox="1">
            <a:spLocks noChangeArrowheads="1"/>
          </p:cNvSpPr>
          <p:nvPr/>
        </p:nvSpPr>
        <p:spPr bwMode="auto">
          <a:xfrm rot="2581244">
            <a:off x="7667625" y="5686425"/>
            <a:ext cx="820738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78003C"/>
                </a:solidFill>
                <a:latin typeface="Calibri" charset="0"/>
                <a:cs typeface="DFKai-SB" charset="0"/>
              </a:rPr>
              <a:t>Brand</a:t>
            </a:r>
          </a:p>
        </p:txBody>
      </p:sp>
      <p:pic>
        <p:nvPicPr>
          <p:cNvPr id="7216" name="Picture 50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400" y="5291138"/>
            <a:ext cx="144463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17" name="Text Box 51"/>
          <p:cNvSpPr txBox="1">
            <a:spLocks noChangeArrowheads="1"/>
          </p:cNvSpPr>
          <p:nvPr/>
        </p:nvSpPr>
        <p:spPr bwMode="auto">
          <a:xfrm rot="2992270">
            <a:off x="1970087" y="6038851"/>
            <a:ext cx="1700213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004462"/>
                </a:solidFill>
                <a:latin typeface="Calibri" charset="0"/>
                <a:cs typeface="DFKai-SB" charset="0"/>
              </a:rPr>
              <a:t>Standardisation</a:t>
            </a:r>
          </a:p>
        </p:txBody>
      </p:sp>
      <p:sp>
        <p:nvSpPr>
          <p:cNvPr id="7218" name="AutoShape 52"/>
          <p:cNvSpPr>
            <a:spLocks noChangeArrowheads="1"/>
          </p:cNvSpPr>
          <p:nvPr/>
        </p:nvSpPr>
        <p:spPr bwMode="auto">
          <a:xfrm rot="-5400000">
            <a:off x="4868069" y="4293394"/>
            <a:ext cx="438150" cy="360362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95DDB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219" name="Picture 53" descr="BD1486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175" y="5292725"/>
            <a:ext cx="144463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20" name="AutoShape 54"/>
          <p:cNvSpPr>
            <a:spLocks noChangeArrowheads="1"/>
          </p:cNvSpPr>
          <p:nvPr/>
        </p:nvSpPr>
        <p:spPr bwMode="auto">
          <a:xfrm>
            <a:off x="179388" y="5589588"/>
            <a:ext cx="1763712" cy="503237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60000"/>
              </a:lnSpc>
              <a:spcBef>
                <a:spcPct val="30000"/>
              </a:spcBef>
            </a:pPr>
            <a:r>
              <a:rPr kumimoji="1" lang="en-US" altLang="zh-TW" sz="1600" b="1">
                <a:solidFill>
                  <a:srgbClr val="333399"/>
                </a:solidFill>
                <a:latin typeface="Calibri" charset="0"/>
                <a:cs typeface="DFKai-SB" charset="0"/>
              </a:rPr>
              <a:t>Value-added process</a:t>
            </a:r>
          </a:p>
        </p:txBody>
      </p:sp>
      <p:sp>
        <p:nvSpPr>
          <p:cNvPr id="7221" name="Text Box 55"/>
          <p:cNvSpPr txBox="1">
            <a:spLocks noChangeArrowheads="1"/>
          </p:cNvSpPr>
          <p:nvPr/>
        </p:nvSpPr>
        <p:spPr bwMode="auto">
          <a:xfrm>
            <a:off x="6372225" y="1700213"/>
            <a:ext cx="20875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TW" b="1">
                <a:solidFill>
                  <a:srgbClr val="660066"/>
                </a:solidFill>
                <a:latin typeface="Calibri" charset="0"/>
                <a:cs typeface="DFKai-SB" charset="0"/>
              </a:rPr>
              <a:t>Global Logistics Center</a:t>
            </a:r>
          </a:p>
        </p:txBody>
      </p:sp>
      <p:sp>
        <p:nvSpPr>
          <p:cNvPr id="7222" name="Rectangle 56"/>
          <p:cNvSpPr>
            <a:spLocks noChangeArrowheads="1"/>
          </p:cNvSpPr>
          <p:nvPr/>
        </p:nvSpPr>
        <p:spPr bwMode="auto">
          <a:xfrm>
            <a:off x="685800" y="1219200"/>
            <a:ext cx="8064500" cy="508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AU" sz="3500" b="1">
              <a:solidFill>
                <a:srgbClr val="FF7C80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7223" name="Text Box 57"/>
          <p:cNvSpPr txBox="1">
            <a:spLocks noChangeArrowheads="1"/>
          </p:cNvSpPr>
          <p:nvPr/>
        </p:nvSpPr>
        <p:spPr bwMode="auto">
          <a:xfrm>
            <a:off x="6732588" y="4149725"/>
            <a:ext cx="1203325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78003C"/>
                </a:solidFill>
                <a:latin typeface="Calibri" charset="0"/>
                <a:cs typeface="DFKai-SB" charset="0"/>
              </a:rPr>
              <a:t>Logistics</a:t>
            </a:r>
          </a:p>
        </p:txBody>
      </p:sp>
      <p:sp>
        <p:nvSpPr>
          <p:cNvPr id="7224" name="Text Box 58"/>
          <p:cNvSpPr txBox="1">
            <a:spLocks noChangeArrowheads="1"/>
          </p:cNvSpPr>
          <p:nvPr/>
        </p:nvSpPr>
        <p:spPr bwMode="auto">
          <a:xfrm>
            <a:off x="5219700" y="4724400"/>
            <a:ext cx="1152525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00582C"/>
                </a:solidFill>
                <a:latin typeface="Calibri" charset="0"/>
                <a:cs typeface="DFKai-SB" charset="0"/>
              </a:rPr>
              <a:t>Assembly</a:t>
            </a:r>
          </a:p>
        </p:txBody>
      </p:sp>
      <p:sp>
        <p:nvSpPr>
          <p:cNvPr id="7225" name="Text Box 59"/>
          <p:cNvSpPr txBox="1">
            <a:spLocks noChangeArrowheads="1"/>
          </p:cNvSpPr>
          <p:nvPr/>
        </p:nvSpPr>
        <p:spPr bwMode="auto">
          <a:xfrm>
            <a:off x="3995738" y="4797425"/>
            <a:ext cx="1296987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kumimoji="1" lang="en-US" altLang="zh-TW" sz="1400" b="1">
                <a:solidFill>
                  <a:srgbClr val="00582C"/>
                </a:solidFill>
                <a:latin typeface="Calibri" charset="0"/>
                <a:cs typeface="DFKai-SB" charset="0"/>
              </a:rPr>
              <a:t>Manufacture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8EED-E6AF-C649-AF7D-51AD38EEDAB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3554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83D8-89D2-5E42-83C8-2FF019FEDDCF}" type="slidenum">
              <a:rPr lang="sl-SI"/>
              <a:pPr/>
              <a:t>23</a:t>
            </a:fld>
            <a:endParaRPr lang="sl-SI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1685"/>
            <a:ext cx="8229600" cy="776961"/>
          </a:xfrm>
          <a:effectLst/>
        </p:spPr>
        <p:txBody>
          <a:bodyPr/>
          <a:lstStyle/>
          <a:p>
            <a:pPr fontAlgn="ctr" latinLnBrk="1">
              <a:lnSpc>
                <a:spcPct val="95000"/>
              </a:lnSpc>
            </a:pPr>
            <a:r>
              <a:rPr kumimoji="1" lang="en-US" altLang="zh-TW" dirty="0">
                <a:solidFill>
                  <a:srgbClr val="000000"/>
                </a:solidFill>
              </a:rPr>
              <a:t>Changing Smile Curve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8647"/>
            <a:ext cx="9144000" cy="5125119"/>
          </a:xfrm>
          <a:prstGeom prst="rect">
            <a:avLst/>
          </a:prstGeom>
        </p:spPr>
      </p:pic>
      <p:sp>
        <p:nvSpPr>
          <p:cNvPr id="7" name="Text Placeholder 8"/>
          <p:cNvSpPr txBox="1">
            <a:spLocks/>
          </p:cNvSpPr>
          <p:nvPr/>
        </p:nvSpPr>
        <p:spPr>
          <a:xfrm>
            <a:off x="929184" y="6113766"/>
            <a:ext cx="7488832" cy="624868"/>
          </a:xfrm>
          <a:prstGeom prst="rect">
            <a:avLst/>
          </a:prstGeom>
          <a:solidFill>
            <a:srgbClr val="D4E5F7"/>
          </a:solidFill>
          <a:ln>
            <a:solidFill>
              <a:srgbClr val="0E58C4"/>
            </a:solidFill>
          </a:ln>
        </p:spPr>
        <p:txBody>
          <a:bodyPr>
            <a:noAutofit/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+mn-lt"/>
                <a:ea typeface="ＭＳ Ｐゴシック" charset="0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+mn-lt"/>
                <a:ea typeface="ＭＳ Ｐゴシック" charset="0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kern="1200">
                <a:solidFill>
                  <a:srgbClr val="072C62"/>
                </a:solidFill>
                <a:latin typeface="+mn-lt"/>
                <a:ea typeface="ＭＳ Ｐゴシック" charset="0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600" kern="1200">
                <a:solidFill>
                  <a:srgbClr val="072C62"/>
                </a:solidFill>
                <a:latin typeface="+mn-lt"/>
                <a:ea typeface="ＭＳ Ｐゴシック" charset="0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1600" b="1" dirty="0">
                <a:latin typeface="Calibri"/>
                <a:cs typeface="Calibri"/>
              </a:rPr>
              <a:t>Smile curve gets deeper</a:t>
            </a:r>
          </a:p>
          <a:p>
            <a:pPr marL="342900" indent="-342900">
              <a:buFont typeface="Arial"/>
              <a:buChar char="•"/>
            </a:pPr>
            <a:r>
              <a:rPr lang="en-US" sz="1600" b="1" dirty="0">
                <a:latin typeface="Calibri"/>
                <a:cs typeface="Calibri"/>
              </a:rPr>
              <a:t>What does this imply regarding the profit sharing ?</a:t>
            </a:r>
          </a:p>
        </p:txBody>
      </p:sp>
    </p:spTree>
    <p:extLst>
      <p:ext uri="{BB962C8B-B14F-4D97-AF65-F5344CB8AC3E}">
        <p14:creationId xmlns:p14="http://schemas.microsoft.com/office/powerpoint/2010/main" val="8711144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700" y="2276872"/>
            <a:ext cx="7920880" cy="159662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Calibri" charset="0"/>
                <a:ea typeface="ＭＳ Ｐゴシック" charset="0"/>
                <a:cs typeface="ＭＳ Ｐゴシック" charset="0"/>
              </a:rPr>
              <a:t>When will Asia catch up ?</a:t>
            </a:r>
            <a:br>
              <a:rPr lang="en-US" sz="4000" b="1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4000" b="1" dirty="0">
                <a:latin typeface="Calibri" charset="0"/>
              </a:rPr>
              <a:t>(will it?)</a:t>
            </a:r>
            <a:endParaRPr lang="en-US" sz="2800" b="1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7400" y="4539734"/>
            <a:ext cx="5892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  <a:latin typeface="Calibri" charset="0"/>
                <a:hlinkClick r:id="rId3"/>
              </a:rPr>
              <a:t>Hans Rosling: Asia's rise -- how and when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51501916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40840"/>
            <a:ext cx="7559040" cy="914400"/>
          </a:xfrm>
        </p:spPr>
        <p:txBody>
          <a:bodyPr>
            <a:normAutofit/>
          </a:bodyPr>
          <a:lstStyle/>
          <a:p>
            <a:r>
              <a:rPr lang="en-US" sz="3200" dirty="0"/>
              <a:t>When will China surpass US?</a:t>
            </a:r>
            <a:endParaRPr lang="en-US" sz="31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48200" y="6553200"/>
            <a:ext cx="4495800" cy="304800"/>
          </a:xfrm>
          <a:prstGeom prst="rect">
            <a:avLst/>
          </a:prstGeom>
        </p:spPr>
        <p:txBody>
          <a:bodyPr vert="horz" lIns="91414" tIns="45707" rIns="91414" bIns="45707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050" i="1" dirty="0">
                <a:latin typeface="Calibri"/>
                <a:cs typeface="Calibri"/>
              </a:rPr>
              <a:t>Source</a:t>
            </a:r>
            <a:r>
              <a:rPr lang="en-US" sz="1050" dirty="0">
                <a:latin typeface="Calibri"/>
                <a:cs typeface="Calibri"/>
              </a:rPr>
              <a:t>: </a:t>
            </a:r>
            <a:r>
              <a:rPr lang="en-US" sz="1050" dirty="0">
                <a:latin typeface="Calibri"/>
                <a:cs typeface="Calibri"/>
                <a:hlinkClick r:id="rId2"/>
              </a:rPr>
              <a:t>https://www.bloomberg.com/graphics/2016-us-vs-china-economy/</a:t>
            </a:r>
            <a:r>
              <a:rPr lang="en-US" sz="1050" dirty="0">
                <a:latin typeface="Calibri"/>
                <a:cs typeface="Calibri"/>
              </a:rPr>
              <a:t>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60635" y="6154520"/>
            <a:ext cx="7622730" cy="338554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9525">
            <a:solidFill>
              <a:srgbClr val="1F497D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marR="0" lvl="0" indent="-285750" defTabSz="4572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sl-SI" sz="1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In </a:t>
            </a:r>
            <a:r>
              <a:rPr kumimoji="0" lang="sl-SI" sz="1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2005</a:t>
            </a:r>
            <a:r>
              <a:rPr kumimoji="0" lang="sl-SI" sz="1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: US economy</a:t>
            </a:r>
            <a:r>
              <a:rPr kumimoji="0" lang="sl-SI" sz="1600" b="0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 was </a:t>
            </a:r>
            <a:r>
              <a:rPr kumimoji="0" lang="sl-SI" sz="1600" b="0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5.7 times </a:t>
            </a:r>
            <a:r>
              <a:rPr kumimoji="0" lang="sl-SI" sz="1600" b="0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that of China</a:t>
            </a:r>
            <a:endParaRPr kumimoji="0" lang="sl-SI" sz="1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0" y="955240"/>
            <a:ext cx="9144000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0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40840"/>
            <a:ext cx="7559040" cy="914400"/>
          </a:xfrm>
        </p:spPr>
        <p:txBody>
          <a:bodyPr>
            <a:normAutofit/>
          </a:bodyPr>
          <a:lstStyle/>
          <a:p>
            <a:r>
              <a:rPr lang="en-US" sz="3200" dirty="0"/>
              <a:t>When will China surpass </a:t>
            </a:r>
            <a:r>
              <a:rPr lang="en-US" sz="3200"/>
              <a:t>US?</a:t>
            </a:r>
            <a:endParaRPr lang="en-US" sz="31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48200" y="6553200"/>
            <a:ext cx="4495800" cy="304800"/>
          </a:xfrm>
          <a:prstGeom prst="rect">
            <a:avLst/>
          </a:prstGeom>
        </p:spPr>
        <p:txBody>
          <a:bodyPr vert="horz" lIns="91414" tIns="45707" rIns="91414" bIns="45707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050" i="1" dirty="0">
                <a:latin typeface="Calibri"/>
                <a:cs typeface="Calibri"/>
              </a:rPr>
              <a:t>Source</a:t>
            </a:r>
            <a:r>
              <a:rPr lang="en-US" sz="1050" dirty="0">
                <a:latin typeface="Calibri"/>
                <a:cs typeface="Calibri"/>
              </a:rPr>
              <a:t>: </a:t>
            </a:r>
            <a:r>
              <a:rPr lang="en-US" sz="1050" dirty="0">
                <a:latin typeface="Calibri"/>
                <a:cs typeface="Calibri"/>
                <a:hlinkClick r:id="rId2"/>
              </a:rPr>
              <a:t>https://www.bloomberg.com/graphics/2016-us-vs-china-economy/</a:t>
            </a:r>
            <a:r>
              <a:rPr lang="en-US" sz="1050" dirty="0">
                <a:latin typeface="Calibri"/>
                <a:cs typeface="Calibri"/>
              </a:rPr>
              <a:t>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60635" y="6154520"/>
            <a:ext cx="7622730" cy="338554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9525">
            <a:solidFill>
              <a:srgbClr val="1F497D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marR="0" lvl="0" indent="-285750" defTabSz="4572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sl-SI" sz="1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In </a:t>
            </a:r>
            <a:r>
              <a:rPr kumimoji="0" lang="sl-SI" sz="1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2016</a:t>
            </a:r>
            <a:r>
              <a:rPr kumimoji="0" lang="sl-SI" sz="1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: US economy</a:t>
            </a:r>
            <a:r>
              <a:rPr kumimoji="0" lang="sl-SI" sz="1600" b="0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 was </a:t>
            </a:r>
            <a:r>
              <a:rPr kumimoji="0" lang="sl-SI" sz="1600" b="0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just</a:t>
            </a:r>
            <a:r>
              <a:rPr kumimoji="0" lang="sl-SI" sz="1600" b="0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kumimoji="0" lang="sl-SI" sz="1600" b="0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1.7 times </a:t>
            </a:r>
            <a:r>
              <a:rPr kumimoji="0" lang="sl-SI" sz="1600" b="0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that of China</a:t>
            </a:r>
            <a:endParaRPr kumimoji="0" lang="sl-SI" sz="1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" y="970430"/>
            <a:ext cx="9131300" cy="516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09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40840"/>
            <a:ext cx="7559040" cy="914400"/>
          </a:xfrm>
        </p:spPr>
        <p:txBody>
          <a:bodyPr>
            <a:normAutofit/>
          </a:bodyPr>
          <a:lstStyle/>
          <a:p>
            <a:r>
              <a:rPr lang="en-US" sz="3200" dirty="0"/>
              <a:t>When will China surpass </a:t>
            </a:r>
            <a:r>
              <a:rPr lang="en-US" sz="3200"/>
              <a:t>US?</a:t>
            </a:r>
            <a:endParaRPr lang="en-US" sz="31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48200" y="6553200"/>
            <a:ext cx="4495800" cy="304800"/>
          </a:xfrm>
          <a:prstGeom prst="rect">
            <a:avLst/>
          </a:prstGeom>
        </p:spPr>
        <p:txBody>
          <a:bodyPr vert="horz" lIns="91414" tIns="45707" rIns="91414" bIns="45707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050" i="1" dirty="0">
                <a:latin typeface="Calibri"/>
                <a:cs typeface="Calibri"/>
              </a:rPr>
              <a:t>Source</a:t>
            </a:r>
            <a:r>
              <a:rPr lang="en-US" sz="1050" dirty="0">
                <a:latin typeface="Calibri"/>
                <a:cs typeface="Calibri"/>
              </a:rPr>
              <a:t>: </a:t>
            </a:r>
            <a:r>
              <a:rPr lang="en-US" sz="1050" dirty="0">
                <a:latin typeface="Calibri"/>
                <a:cs typeface="Calibri"/>
                <a:hlinkClick r:id="rId2"/>
              </a:rPr>
              <a:t>https://www.bloomberg.com/graphics/2016-us-vs-china-economy/</a:t>
            </a:r>
            <a:r>
              <a:rPr lang="en-US" sz="1050" dirty="0">
                <a:latin typeface="Calibri"/>
                <a:cs typeface="Calibri"/>
              </a:rPr>
              <a:t>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60635" y="6154520"/>
            <a:ext cx="7622730" cy="338554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9525">
            <a:solidFill>
              <a:srgbClr val="1F497D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marR="0" lvl="0" indent="-285750" defTabSz="4572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sl-SI" sz="1600" kern="0" dirty="0">
                <a:solidFill>
                  <a:srgbClr val="002060"/>
                </a:solidFill>
                <a:latin typeface="Calibri" charset="0"/>
              </a:rPr>
              <a:t>At modest 2% US and 4.2% Chinese growth rates, China would surpass US </a:t>
            </a:r>
            <a:r>
              <a:rPr lang="sl-SI" sz="1600" kern="0" dirty="0">
                <a:solidFill>
                  <a:srgbClr val="C00000"/>
                </a:solidFill>
                <a:latin typeface="Calibri" charset="0"/>
              </a:rPr>
              <a:t>by 2040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5216"/>
            <a:ext cx="9144000" cy="521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57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Elemental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Makro_modra.thmx</Template>
  <TotalTime>25381</TotalTime>
  <Words>1166</Words>
  <Application>Microsoft Macintosh PowerPoint</Application>
  <PresentationFormat>On-screen Show (4:3)</PresentationFormat>
  <Paragraphs>205</Paragraphs>
  <Slides>27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ＭＳ Ｐゴシック</vt:lpstr>
      <vt:lpstr>ＭＳ Ｐゴシック</vt:lpstr>
      <vt:lpstr>PMingLiU</vt:lpstr>
      <vt:lpstr>ヒラギノ角ゴ Pro W3</vt:lpstr>
      <vt:lpstr>Arial</vt:lpstr>
      <vt:lpstr>Calibri</vt:lpstr>
      <vt:lpstr>DFKai-SB</vt:lpstr>
      <vt:lpstr>Lucida Grande</vt:lpstr>
      <vt:lpstr>Times New Roman</vt:lpstr>
      <vt:lpstr>Wingdings</vt:lpstr>
      <vt:lpstr>Clarity</vt:lpstr>
      <vt:lpstr> Global Institutional Economics </vt:lpstr>
      <vt:lpstr>Discussion</vt:lpstr>
      <vt:lpstr>Outline</vt:lpstr>
      <vt:lpstr>History of globalization</vt:lpstr>
      <vt:lpstr>History of Globalization</vt:lpstr>
      <vt:lpstr>Globalization Definitions</vt:lpstr>
      <vt:lpstr>Drivers of Globalization: Technological Change</vt:lpstr>
      <vt:lpstr>Patterns of globalization</vt:lpstr>
      <vt:lpstr>Global trade flows 1948-2014</vt:lpstr>
      <vt:lpstr>Global production</vt:lpstr>
      <vt:lpstr>PowerPoint Presentation</vt:lpstr>
      <vt:lpstr>PowerPoint Presentation</vt:lpstr>
      <vt:lpstr>iPhone trade balance</vt:lpstr>
      <vt:lpstr>Foxconn</vt:lpstr>
      <vt:lpstr>Export boom in developing countries</vt:lpstr>
      <vt:lpstr>Global trade 1948-2014</vt:lpstr>
      <vt:lpstr>Export shares of developing countries</vt:lpstr>
      <vt:lpstr>Global FDI stocks</vt:lpstr>
      <vt:lpstr>Share in global FDI stocks</vt:lpstr>
      <vt:lpstr>Main players in global FDI flows Inflows (2014)    Outflows (2014)</vt:lpstr>
      <vt:lpstr>Key: Positioning within GVCs</vt:lpstr>
      <vt:lpstr>PowerPoint Presentation</vt:lpstr>
      <vt:lpstr>Changing Smile Curve</vt:lpstr>
      <vt:lpstr>When will Asia catch up ? (will it?)</vt:lpstr>
      <vt:lpstr>When will China surpass US?</vt:lpstr>
      <vt:lpstr>When will China surpass US?</vt:lpstr>
      <vt:lpstr>When will China surpass US?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Sylvain Barde</dc:creator>
  <cp:lastModifiedBy>Joze Damijan</cp:lastModifiedBy>
  <cp:revision>403</cp:revision>
  <dcterms:created xsi:type="dcterms:W3CDTF">2009-02-16T09:47:06Z</dcterms:created>
  <dcterms:modified xsi:type="dcterms:W3CDTF">2019-01-18T02:48:46Z</dcterms:modified>
</cp:coreProperties>
</file>