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50"/>
  </p:notesMasterIdLst>
  <p:handoutMasterIdLst>
    <p:handoutMasterId r:id="rId51"/>
  </p:handoutMasterIdLst>
  <p:sldIdLst>
    <p:sldId id="319" r:id="rId2"/>
    <p:sldId id="257" r:id="rId3"/>
    <p:sldId id="320" r:id="rId4"/>
    <p:sldId id="345" r:id="rId5"/>
    <p:sldId id="346" r:id="rId6"/>
    <p:sldId id="347" r:id="rId7"/>
    <p:sldId id="348" r:id="rId8"/>
    <p:sldId id="349" r:id="rId9"/>
    <p:sldId id="344" r:id="rId10"/>
    <p:sldId id="352" r:id="rId11"/>
    <p:sldId id="356" r:id="rId12"/>
    <p:sldId id="357" r:id="rId13"/>
    <p:sldId id="350" r:id="rId14"/>
    <p:sldId id="353" r:id="rId15"/>
    <p:sldId id="354" r:id="rId16"/>
    <p:sldId id="358" r:id="rId17"/>
    <p:sldId id="359" r:id="rId18"/>
    <p:sldId id="360" r:id="rId19"/>
    <p:sldId id="361" r:id="rId20"/>
    <p:sldId id="367" r:id="rId21"/>
    <p:sldId id="363" r:id="rId22"/>
    <p:sldId id="364" r:id="rId23"/>
    <p:sldId id="365" r:id="rId24"/>
    <p:sldId id="366" r:id="rId25"/>
    <p:sldId id="396" r:id="rId26"/>
    <p:sldId id="373" r:id="rId27"/>
    <p:sldId id="374" r:id="rId28"/>
    <p:sldId id="375" r:id="rId29"/>
    <p:sldId id="376" r:id="rId30"/>
    <p:sldId id="377" r:id="rId31"/>
    <p:sldId id="379" r:id="rId32"/>
    <p:sldId id="380" r:id="rId33"/>
    <p:sldId id="382" r:id="rId34"/>
    <p:sldId id="384" r:id="rId35"/>
    <p:sldId id="385" r:id="rId36"/>
    <p:sldId id="386" r:id="rId37"/>
    <p:sldId id="387" r:id="rId38"/>
    <p:sldId id="388" r:id="rId39"/>
    <p:sldId id="389" r:id="rId40"/>
    <p:sldId id="390" r:id="rId41"/>
    <p:sldId id="391" r:id="rId42"/>
    <p:sldId id="392" r:id="rId43"/>
    <p:sldId id="393" r:id="rId44"/>
    <p:sldId id="394" r:id="rId45"/>
    <p:sldId id="398" r:id="rId46"/>
    <p:sldId id="395" r:id="rId47"/>
    <p:sldId id="397" r:id="rId48"/>
    <p:sldId id="399" r:id="rId4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9" autoAdjust="0"/>
    <p:restoredTop sz="97500" autoAdjust="0"/>
  </p:normalViewPr>
  <p:slideViewPr>
    <p:cSldViewPr snapToObjects="1">
      <p:cViewPr varScale="1">
        <p:scale>
          <a:sx n="98" d="100"/>
          <a:sy n="98" d="100"/>
        </p:scale>
        <p:origin x="-92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handoutMaster" Target="handoutMasters/handout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EA972-FF6D-CD47-BD9D-4758838715EB}" type="datetimeFigureOut">
              <a:rPr lang="en-US" smtClean="0"/>
              <a:pPr/>
              <a:t>21. 06. 12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F9814-F62B-1141-A3B9-7E227CAD1C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54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429AEEBF-C697-C242-9B01-94A32D4F6DCC}" type="datetime1">
              <a:rPr lang="en-US" smtClean="0"/>
              <a:pPr/>
              <a:t>20. 06. 12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7E24030-0C89-D845-9053-ECFB05CA4E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5935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D90D45-87D6-43D9-B258-B4F9D23A7DA5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3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4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5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6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7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8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9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10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11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12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13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14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15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16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17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F22C-BFC7-CB4F-8526-364A1644D9F5}" type="datetime1">
              <a:rPr lang="en-US" smtClean="0"/>
              <a:pPr/>
              <a:t>20. 06. 12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6FAF-F695-774D-9ADF-6FF09F6A35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F4991-9B47-6E46-AA0C-81D2552590B1}" type="datetime1">
              <a:rPr lang="en-US" smtClean="0"/>
              <a:pPr/>
              <a:t>20. 06. 12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8EED-E6AF-C649-AF7D-51AD38EEDA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CF25-5705-3A4C-8860-E64337D3B7E4}" type="datetime1">
              <a:rPr lang="en-US" smtClean="0"/>
              <a:pPr/>
              <a:t>20. 06. 12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5AE42-A46E-F34D-BDC8-3DA498B3D8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AA7B4-F44D-A942-91EF-BEE76C9735B9}" type="datetime1">
              <a:rPr lang="en-US" smtClean="0"/>
              <a:pPr/>
              <a:t>20. 06. 12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8DB0A-9572-224C-ACF2-0BB831760A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ABD36-D0B5-AC4E-AB89-A9FD0A5BB44B}" type="datetime1">
              <a:rPr lang="en-US" smtClean="0"/>
              <a:pPr/>
              <a:t>20. 06. 12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FB21-6B80-7348-9793-6C39FEF8C8B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9E09-735A-374F-A0DD-76A4E485843C}" type="datetime1">
              <a:rPr lang="en-US" smtClean="0"/>
              <a:pPr/>
              <a:t>20. 06. 12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DF0A-999B-FE4D-A4AA-8291CE106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A045-8F50-3F45-B884-3562DD583F7F}" type="datetime1">
              <a:rPr lang="en-US" smtClean="0"/>
              <a:pPr/>
              <a:t>20. 06. 12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2B4C6-12E5-3F47-A98E-A4889E679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DE950-1673-DB49-9F1F-6160BEBD9228}" type="datetime1">
              <a:rPr lang="en-US" smtClean="0"/>
              <a:pPr/>
              <a:t>20. 06. 12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D0B3-AA2D-664A-81F9-2268B0ED747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9C52F-D1D7-1E4F-A145-4E3EBD009778}" type="datetime1">
              <a:rPr lang="en-US" smtClean="0"/>
              <a:pPr/>
              <a:t>20. 06. 12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44A1-EB5C-F34B-9D49-71EDB90933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848A-0D98-304A-BFB6-6265E24C5C7A}" type="datetime1">
              <a:rPr lang="en-US" smtClean="0"/>
              <a:pPr/>
              <a:t>20. 06. 12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E5B9-A985-7E48-839A-1EDC7DACBE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D0981-33EA-D140-9B3C-F57581D1E248}" type="datetime1">
              <a:rPr lang="en-US" smtClean="0"/>
              <a:pPr/>
              <a:t>20. 06. 12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00B1-FFD9-C64A-BBC5-462B324D73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l-SI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E601A228-0CBC-1841-BCEE-13508080F85D}" type="datetime1">
              <a:rPr lang="en-US" smtClean="0"/>
              <a:pPr/>
              <a:t>20. 06. 12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E7F8684-D5E6-7240-8A12-8613BFA503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 xmlns:p14="http://schemas.microsoft.com/office/powerpoint/2010/main" spd="slow">
    <p:push dir="u"/>
  </p:transition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Untertitel 2"/>
          <p:cNvSpPr>
            <a:spLocks noGrp="1"/>
          </p:cNvSpPr>
          <p:nvPr>
            <p:ph type="subTitle" idx="1"/>
          </p:nvPr>
        </p:nvSpPr>
        <p:spPr>
          <a:xfrm>
            <a:off x="283014" y="2276872"/>
            <a:ext cx="8733491" cy="4248472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 err="1" smtClean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Primerjalne</a:t>
            </a:r>
            <a:r>
              <a:rPr lang="en-GB" sz="5400" b="1" dirty="0" smtClean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GB" sz="5400" b="1" dirty="0" err="1" smtClean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prednosti</a:t>
            </a:r>
            <a:r>
              <a:rPr lang="en-GB" sz="5400" b="1" dirty="0" smtClean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GB" sz="5400" b="1" dirty="0" err="1" smtClean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Slovenije</a:t>
            </a:r>
            <a:endParaRPr lang="en-GB" sz="5400" b="1" dirty="0" smtClean="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algn="ctr"/>
            <a:endParaRPr lang="sl-SI" sz="5400" b="1" dirty="0" smtClean="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algn="ctr" eaLnBrk="1" hangingPunct="1"/>
            <a:r>
              <a:rPr lang="sl-SI" sz="2600" b="1" dirty="0" smtClean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Jože P. Damijan</a:t>
            </a:r>
          </a:p>
          <a:p>
            <a:pPr algn="ctr" eaLnBrk="1" hangingPunct="1"/>
            <a:r>
              <a:rPr lang="sl-SI" sz="2000" dirty="0" smtClean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Ekonomska fakulteta, Ljubljana</a:t>
            </a:r>
          </a:p>
          <a:p>
            <a:pPr algn="ctr" eaLnBrk="1" hangingPunct="1"/>
            <a:r>
              <a:rPr lang="sl-SI" sz="2000" dirty="0" smtClean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VIVES, KU Leuven</a:t>
            </a:r>
          </a:p>
          <a:p>
            <a:pPr algn="ctr"/>
            <a:endParaRPr lang="sl-SI" sz="2000" dirty="0" smtClean="0">
              <a:solidFill>
                <a:schemeClr val="tx1"/>
              </a:solidFill>
              <a:latin typeface="Arial" charset="0"/>
              <a:ea typeface="ＭＳ Ｐゴシック" pitchFamily="-109" charset="-128"/>
              <a:cs typeface="Helvetica" pitchFamily="-109" charset="0"/>
            </a:endParaRP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330200" y="1460500"/>
            <a:ext cx="8559800" cy="0"/>
          </a:xfrm>
          <a:prstGeom prst="line">
            <a:avLst/>
          </a:prstGeom>
          <a:noFill/>
          <a:ln w="31750">
            <a:solidFill>
              <a:srgbClr val="A5A5A5"/>
            </a:solidFill>
            <a:round/>
            <a:headEnd/>
            <a:tailEnd/>
          </a:ln>
          <a:effectLst>
            <a:outerShdw dist="25400" dir="5400000" algn="ctr" rotWithShape="0">
              <a:srgbClr val="808080">
                <a:alpha val="35001"/>
              </a:srgbClr>
            </a:outerShdw>
          </a:effectLst>
        </p:spPr>
        <p:txBody>
          <a:bodyPr tIns="91440" bIns="9144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Struktura</a:t>
            </a:r>
            <a:endParaRPr lang="en-US" sz="36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99592" y="1484784"/>
            <a:ext cx="7787208" cy="4920208"/>
          </a:xfrm>
        </p:spPr>
        <p:txBody>
          <a:bodyPr/>
          <a:lstStyle/>
          <a:p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Kje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smo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Dinamika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razvoja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1995-2011,</a:t>
            </a:r>
          </a:p>
          <a:p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Zunanja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trgovina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,</a:t>
            </a: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Primerjalne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prednosti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,</a:t>
            </a:r>
            <a:endParaRPr lang="en-US" sz="28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Kaj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bomo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počeli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prihodnosti</a:t>
            </a:r>
            <a:endParaRPr lang="en-US" sz="28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Naravne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primerjalne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prednosti</a:t>
            </a:r>
            <a:endParaRPr lang="en-US" sz="28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Logistika</a:t>
            </a:r>
            <a:endParaRPr lang="en-US" sz="26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Kmetijstvo</a:t>
            </a:r>
            <a:r>
              <a:rPr lang="en-US" sz="3600" b="1" dirty="0" smtClean="0">
                <a:latin typeface="Calibri"/>
                <a:cs typeface="Calibri"/>
              </a:rPr>
              <a:t> (% BDP)</a:t>
            </a:r>
            <a:endParaRPr lang="en-US" sz="3600" b="1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100" y="1118964"/>
            <a:ext cx="6261100" cy="4686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5616" y="5882788"/>
            <a:ext cx="912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Vir</a:t>
            </a:r>
            <a:r>
              <a:rPr lang="en-US" sz="1200" dirty="0" smtClean="0"/>
              <a:t>: OECD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6406963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Industrija</a:t>
            </a:r>
            <a:r>
              <a:rPr lang="en-US" sz="3600" b="1" dirty="0" smtClean="0">
                <a:latin typeface="Calibri"/>
                <a:cs typeface="Calibri"/>
              </a:rPr>
              <a:t> + </a:t>
            </a:r>
            <a:r>
              <a:rPr lang="en-US" sz="3600" b="1" dirty="0" err="1" smtClean="0">
                <a:latin typeface="Calibri"/>
                <a:cs typeface="Calibri"/>
              </a:rPr>
              <a:t>energetika</a:t>
            </a:r>
            <a:r>
              <a:rPr lang="en-US" sz="3600" b="1" dirty="0" smtClean="0">
                <a:latin typeface="Calibri"/>
                <a:cs typeface="Calibri"/>
              </a:rPr>
              <a:t> (% BDP)</a:t>
            </a:r>
            <a:endParaRPr lang="en-US" sz="3600" b="1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100" y="1079500"/>
            <a:ext cx="6261100" cy="4686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616" y="5882788"/>
            <a:ext cx="912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Vir</a:t>
            </a:r>
            <a:r>
              <a:rPr lang="en-US" sz="1200" dirty="0" smtClean="0"/>
              <a:t>: OECD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5799443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Gradbeništvo</a:t>
            </a:r>
            <a:r>
              <a:rPr lang="en-US" sz="3600" b="1" dirty="0" smtClean="0">
                <a:latin typeface="Calibri"/>
                <a:cs typeface="Calibri"/>
              </a:rPr>
              <a:t> (% BDP)</a:t>
            </a:r>
            <a:endParaRPr lang="en-US" sz="3600" b="1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100" y="1079500"/>
            <a:ext cx="6261100" cy="4686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616" y="5882788"/>
            <a:ext cx="912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Vir</a:t>
            </a:r>
            <a:r>
              <a:rPr lang="en-US" sz="1200" dirty="0" smtClean="0"/>
              <a:t>: OECD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2505010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Trgovina</a:t>
            </a:r>
            <a:r>
              <a:rPr lang="en-US" sz="3600" b="1" dirty="0" smtClean="0">
                <a:latin typeface="Calibri"/>
                <a:cs typeface="Calibri"/>
              </a:rPr>
              <a:t> (% BDP)</a:t>
            </a:r>
            <a:endParaRPr lang="en-US" sz="3600" b="1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100" y="1079500"/>
            <a:ext cx="6261100" cy="4686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5616" y="5882788"/>
            <a:ext cx="912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Vir</a:t>
            </a:r>
            <a:r>
              <a:rPr lang="en-US" sz="1200" dirty="0" smtClean="0"/>
              <a:t>: OECD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3132579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Finančne</a:t>
            </a:r>
            <a:r>
              <a:rPr lang="en-US" sz="3600" b="1" dirty="0" smtClean="0">
                <a:latin typeface="Calibri"/>
                <a:cs typeface="Calibri"/>
              </a:rPr>
              <a:t> in </a:t>
            </a:r>
            <a:r>
              <a:rPr lang="en-US" sz="3600" b="1" dirty="0" err="1" smtClean="0">
                <a:latin typeface="Calibri"/>
                <a:cs typeface="Calibri"/>
              </a:rPr>
              <a:t>poslovne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storitve</a:t>
            </a:r>
            <a:r>
              <a:rPr lang="en-US" sz="3600" b="1" dirty="0" smtClean="0">
                <a:latin typeface="Calibri"/>
                <a:cs typeface="Calibri"/>
              </a:rPr>
              <a:t> (% BDP)</a:t>
            </a:r>
            <a:endParaRPr lang="en-US" sz="3600" b="1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100" y="1079500"/>
            <a:ext cx="6261100" cy="4686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5616" y="5882788"/>
            <a:ext cx="912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Vir</a:t>
            </a:r>
            <a:r>
              <a:rPr lang="en-US" sz="1200" dirty="0" smtClean="0"/>
              <a:t>: OECD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9676277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Kam</a:t>
            </a:r>
            <a:r>
              <a:rPr lang="en-US" sz="3600" b="1" dirty="0" smtClean="0">
                <a:latin typeface="Calibri"/>
                <a:cs typeface="Calibri"/>
              </a:rPr>
              <a:t> se </a:t>
            </a:r>
            <a:r>
              <a:rPr lang="en-US" sz="3600" b="1" dirty="0" err="1" smtClean="0">
                <a:latin typeface="Calibri"/>
                <a:cs typeface="Calibri"/>
              </a:rPr>
              <a:t>bomo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razvijali</a:t>
            </a:r>
            <a:r>
              <a:rPr lang="en-US" sz="3600" b="1" dirty="0" smtClean="0">
                <a:latin typeface="Calibri"/>
                <a:cs typeface="Calibri"/>
              </a:rPr>
              <a:t>? (% BDP)</a:t>
            </a:r>
            <a:endParaRPr lang="en-US" sz="3600" b="1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700" y="1333500"/>
            <a:ext cx="6057900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19303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492896"/>
            <a:ext cx="79208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Zunanja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trgovina</a:t>
            </a:r>
            <a:r>
              <a:rPr lang="en-US" sz="3600" b="1" dirty="0" smtClean="0">
                <a:latin typeface="Calibri"/>
                <a:cs typeface="Calibri"/>
              </a:rPr>
              <a:t> in </a:t>
            </a:r>
            <a:r>
              <a:rPr lang="en-US" sz="3600" b="1" dirty="0" err="1" smtClean="0">
                <a:latin typeface="Calibri"/>
                <a:cs typeface="Calibri"/>
              </a:rPr>
              <a:t>primerjalne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prednosti</a:t>
            </a:r>
            <a:endParaRPr lang="en-US" sz="3600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439377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Tržni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deleži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na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svetovnem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trgu</a:t>
            </a:r>
            <a:r>
              <a:rPr lang="en-US" sz="3600" b="1" dirty="0" smtClean="0">
                <a:latin typeface="Calibri"/>
                <a:cs typeface="Calibri"/>
              </a:rPr>
              <a:t> (%)</a:t>
            </a:r>
            <a:endParaRPr lang="en-US" sz="3600" b="1" dirty="0"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985" y="1268760"/>
            <a:ext cx="5461000" cy="444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616" y="5882788"/>
            <a:ext cx="912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Vir</a:t>
            </a:r>
            <a:r>
              <a:rPr lang="en-US" sz="1200" dirty="0" smtClean="0"/>
              <a:t>: OECD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7921855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Trgovina</a:t>
            </a:r>
            <a:r>
              <a:rPr lang="en-US" sz="3600" b="1" dirty="0" smtClean="0">
                <a:latin typeface="Calibri"/>
                <a:cs typeface="Calibri"/>
              </a:rPr>
              <a:t> / BDP (%)</a:t>
            </a:r>
            <a:endParaRPr lang="en-US" sz="3600" b="1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142" y="1196752"/>
            <a:ext cx="6121400" cy="4724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5616" y="5882788"/>
            <a:ext cx="912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Vir</a:t>
            </a:r>
            <a:r>
              <a:rPr lang="en-US" sz="1200" dirty="0" smtClean="0"/>
              <a:t>: OECD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02559728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Trgovinska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bilanca</a:t>
            </a:r>
            <a:r>
              <a:rPr lang="en-US" sz="3600" b="1" dirty="0" smtClean="0">
                <a:latin typeface="Calibri"/>
                <a:cs typeface="Calibri"/>
              </a:rPr>
              <a:t> (% BDP)</a:t>
            </a:r>
            <a:endParaRPr lang="en-US" sz="3600" b="1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" y="1268760"/>
            <a:ext cx="6934200" cy="4762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4900" y="6159787"/>
            <a:ext cx="912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Vir</a:t>
            </a:r>
            <a:r>
              <a:rPr lang="en-US" sz="1200" dirty="0" smtClean="0"/>
              <a:t>: OECD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5741729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>
                <a:latin typeface="Calibri"/>
                <a:cs typeface="Calibri"/>
              </a:rPr>
              <a:t>Primerjalne</a:t>
            </a:r>
            <a:r>
              <a:rPr lang="en-US" sz="3600" b="1" dirty="0">
                <a:latin typeface="Calibri"/>
                <a:cs typeface="Calibri"/>
              </a:rPr>
              <a:t> </a:t>
            </a:r>
            <a:r>
              <a:rPr lang="en-US" sz="3600" b="1" dirty="0" err="1">
                <a:latin typeface="Calibri"/>
                <a:cs typeface="Calibri"/>
              </a:rPr>
              <a:t>prednosti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755576" y="1196752"/>
            <a:ext cx="7770666" cy="576064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 dirty="0" err="1" smtClean="0">
                <a:latin typeface="Calibri"/>
                <a:cs typeface="Calibri"/>
              </a:rPr>
              <a:t>Trgovinska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bilanca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proizvoda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i="1" dirty="0" smtClean="0">
                <a:latin typeface="Calibri"/>
                <a:cs typeface="Calibri"/>
              </a:rPr>
              <a:t>k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glede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na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skupno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bilanco</a:t>
            </a:r>
            <a:endParaRPr lang="en-US" sz="2400" b="1" dirty="0" smtClean="0">
              <a:latin typeface="Calibri"/>
              <a:cs typeface="Calibri"/>
            </a:endParaRP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755576" y="5661248"/>
            <a:ext cx="6768752" cy="43204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1600" b="1" dirty="0" err="1" smtClean="0">
                <a:latin typeface="Calibri"/>
                <a:cs typeface="Calibri"/>
              </a:rPr>
              <a:t>Vir</a:t>
            </a:r>
            <a:r>
              <a:rPr lang="en-US" sz="1600" b="1" dirty="0" smtClean="0">
                <a:latin typeface="Calibri"/>
                <a:cs typeface="Calibri"/>
              </a:rPr>
              <a:t>: Curran &amp; </a:t>
            </a:r>
            <a:r>
              <a:rPr lang="en-US" sz="1600" b="1" dirty="0" err="1" smtClean="0">
                <a:latin typeface="Calibri"/>
                <a:cs typeface="Calibri"/>
              </a:rPr>
              <a:t>Zignago</a:t>
            </a:r>
            <a:r>
              <a:rPr lang="en-US" sz="1600" b="1" dirty="0" smtClean="0">
                <a:latin typeface="Calibri"/>
                <a:cs typeface="Calibri"/>
              </a:rPr>
              <a:t>, CEPII, 2009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0" y="1782492"/>
            <a:ext cx="2501900" cy="863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385" y="4221088"/>
            <a:ext cx="6007100" cy="635000"/>
          </a:xfrm>
          <a:prstGeom prst="rect">
            <a:avLst/>
          </a:prstGeom>
        </p:spPr>
      </p:pic>
      <p:sp>
        <p:nvSpPr>
          <p:cNvPr id="8" name="Text Placeholder 8"/>
          <p:cNvSpPr txBox="1">
            <a:spLocks/>
          </p:cNvSpPr>
          <p:nvPr/>
        </p:nvSpPr>
        <p:spPr>
          <a:xfrm>
            <a:off x="1034532" y="3437384"/>
            <a:ext cx="6768752" cy="5760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400" b="1" dirty="0" err="1" smtClean="0">
                <a:latin typeface="Calibri"/>
                <a:cs typeface="Calibri"/>
              </a:rPr>
              <a:t>Prispevek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proizvoda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i="1" dirty="0" smtClean="0">
                <a:latin typeface="Calibri"/>
                <a:cs typeface="Calibri"/>
              </a:rPr>
              <a:t>k</a:t>
            </a:r>
            <a:r>
              <a:rPr lang="en-US" sz="2400" b="1" dirty="0" smtClean="0">
                <a:latin typeface="Calibri"/>
                <a:cs typeface="Calibri"/>
              </a:rPr>
              <a:t> k </a:t>
            </a:r>
            <a:r>
              <a:rPr lang="en-US" sz="2400" b="1" dirty="0" err="1" smtClean="0">
                <a:latin typeface="Calibri"/>
                <a:cs typeface="Calibri"/>
              </a:rPr>
              <a:t>skupni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trgovinski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bilanci</a:t>
            </a:r>
            <a:endParaRPr lang="en-US" sz="2400" b="1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581624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920880" cy="68654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Primerjalne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prednosti</a:t>
            </a:r>
            <a:r>
              <a:rPr lang="en-US" sz="3600" b="1" dirty="0" smtClean="0">
                <a:latin typeface="Calibri"/>
                <a:cs typeface="Calibri"/>
              </a:rPr>
              <a:t/>
            </a:r>
            <a:br>
              <a:rPr lang="en-US" sz="3600" b="1" dirty="0" smtClean="0">
                <a:latin typeface="Calibri"/>
                <a:cs typeface="Calibri"/>
              </a:rPr>
            </a:br>
            <a:r>
              <a:rPr lang="en-US" sz="2400" b="1" dirty="0" err="1" smtClean="0">
                <a:latin typeface="Calibri"/>
                <a:cs typeface="Calibri"/>
              </a:rPr>
              <a:t>Slovenija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glede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na</a:t>
            </a:r>
            <a:r>
              <a:rPr lang="en-US" sz="2400" b="1" dirty="0" smtClean="0">
                <a:latin typeface="Calibri"/>
                <a:cs typeface="Calibri"/>
              </a:rPr>
              <a:t> EU-25, </a:t>
            </a:r>
            <a:r>
              <a:rPr lang="en-US" sz="2400" b="1" dirty="0" smtClean="0">
                <a:latin typeface="Calibri"/>
                <a:cs typeface="Calibri"/>
              </a:rPr>
              <a:t>2004</a:t>
            </a:r>
            <a:endParaRPr lang="en-US" sz="3600" b="1" dirty="0"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700" y="1412776"/>
            <a:ext cx="73406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7315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Vendar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ni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pomembna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panoga</a:t>
            </a:r>
            <a:r>
              <a:rPr lang="en-US" sz="3600" b="1" dirty="0" smtClean="0">
                <a:latin typeface="Calibri"/>
                <a:cs typeface="Calibri"/>
              </a:rPr>
              <a:t>…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5" name="Text Placeholder 8"/>
          <p:cNvSpPr txBox="1">
            <a:spLocks/>
          </p:cNvSpPr>
          <p:nvPr/>
        </p:nvSpPr>
        <p:spPr>
          <a:xfrm>
            <a:off x="755576" y="5546794"/>
            <a:ext cx="6768752" cy="5760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400" b="1" dirty="0" smtClean="0">
                <a:latin typeface="Calibri"/>
                <a:cs typeface="Calibri"/>
              </a:rPr>
              <a:t>… </a:t>
            </a:r>
            <a:r>
              <a:rPr lang="en-US" sz="2400" b="1" dirty="0" err="1" smtClean="0">
                <a:latin typeface="Calibri"/>
                <a:cs typeface="Calibri"/>
              </a:rPr>
              <a:t>pač</a:t>
            </a:r>
            <a:r>
              <a:rPr lang="en-US" sz="2400" b="1" dirty="0" smtClean="0">
                <a:latin typeface="Calibri"/>
                <a:cs typeface="Calibri"/>
              </a:rPr>
              <a:t> pa </a:t>
            </a:r>
            <a:r>
              <a:rPr lang="en-US" sz="2400" b="1" dirty="0" err="1" smtClean="0">
                <a:latin typeface="Calibri"/>
                <a:cs typeface="Calibri"/>
              </a:rPr>
              <a:t>cenovni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razred</a:t>
            </a:r>
            <a:endParaRPr lang="en-US" sz="2400" b="1" dirty="0" smtClean="0"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00" y="1320800"/>
            <a:ext cx="72009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42389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Slovaška</a:t>
            </a:r>
            <a:r>
              <a:rPr lang="en-US" sz="3600" b="1" dirty="0" smtClean="0">
                <a:latin typeface="Calibri"/>
                <a:cs typeface="Calibri"/>
              </a:rPr>
              <a:t> je </a:t>
            </a:r>
            <a:r>
              <a:rPr lang="en-US" sz="3600" b="1" dirty="0" err="1" smtClean="0">
                <a:latin typeface="Calibri"/>
                <a:cs typeface="Calibri"/>
              </a:rPr>
              <a:t>bolj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uspešna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5" name="Text Placeholder 8"/>
          <p:cNvSpPr txBox="1">
            <a:spLocks/>
          </p:cNvSpPr>
          <p:nvPr/>
        </p:nvSpPr>
        <p:spPr>
          <a:xfrm>
            <a:off x="755576" y="5678503"/>
            <a:ext cx="6768752" cy="5760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400" b="1" dirty="0" smtClean="0">
                <a:latin typeface="Calibri"/>
                <a:cs typeface="Calibri"/>
              </a:rPr>
              <a:t>SK je </a:t>
            </a:r>
            <a:r>
              <a:rPr lang="en-US" sz="2400" b="1" dirty="0" err="1" smtClean="0">
                <a:latin typeface="Calibri"/>
                <a:cs typeface="Calibri"/>
              </a:rPr>
              <a:t>dramatično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povečala</a:t>
            </a:r>
            <a:r>
              <a:rPr lang="en-US" sz="2400" b="1" dirty="0" smtClean="0">
                <a:latin typeface="Calibri"/>
                <a:cs typeface="Calibri"/>
              </a:rPr>
              <a:t> PP v Up-</a:t>
            </a:r>
            <a:r>
              <a:rPr lang="en-US" sz="2400" b="1" dirty="0" err="1" smtClean="0">
                <a:latin typeface="Calibri"/>
                <a:cs typeface="Calibri"/>
              </a:rPr>
              <a:t>marketu</a:t>
            </a:r>
            <a:endParaRPr lang="en-US" sz="2400" b="1" dirty="0" smtClean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900" y="1066800"/>
            <a:ext cx="66675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53006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Sprememba</a:t>
            </a:r>
            <a:r>
              <a:rPr lang="en-US" sz="3600" b="1" dirty="0" smtClean="0">
                <a:latin typeface="Calibri"/>
                <a:cs typeface="Calibri"/>
              </a:rPr>
              <a:t> PP 1995-2008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5" name="Text Placeholder 8"/>
          <p:cNvSpPr txBox="1">
            <a:spLocks/>
          </p:cNvSpPr>
          <p:nvPr/>
        </p:nvSpPr>
        <p:spPr>
          <a:xfrm>
            <a:off x="755576" y="5702300"/>
            <a:ext cx="6768752" cy="5760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400" b="1" dirty="0" smtClean="0">
                <a:latin typeface="Calibri"/>
                <a:cs typeface="Calibri"/>
              </a:rPr>
              <a:t>SI se </a:t>
            </a:r>
            <a:r>
              <a:rPr lang="en-US" sz="2400" b="1" dirty="0" err="1" smtClean="0">
                <a:latin typeface="Calibri"/>
                <a:cs typeface="Calibri"/>
              </a:rPr>
              <a:t>počasi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pomika</a:t>
            </a:r>
            <a:r>
              <a:rPr lang="en-US" sz="2400" b="1" dirty="0" smtClean="0">
                <a:latin typeface="Calibri"/>
                <a:cs typeface="Calibri"/>
              </a:rPr>
              <a:t> </a:t>
            </a:r>
            <a:r>
              <a:rPr lang="en-US" sz="2400" b="1" dirty="0" err="1" smtClean="0">
                <a:latin typeface="Calibri"/>
                <a:cs typeface="Calibri"/>
              </a:rPr>
              <a:t>proti</a:t>
            </a:r>
            <a:r>
              <a:rPr lang="en-US" sz="2400" b="1" dirty="0" smtClean="0">
                <a:latin typeface="Calibri"/>
                <a:cs typeface="Calibri"/>
              </a:rPr>
              <a:t> Up </a:t>
            </a:r>
            <a:r>
              <a:rPr lang="en-US" sz="2400" b="1" dirty="0" err="1" smtClean="0">
                <a:latin typeface="Calibri"/>
                <a:cs typeface="Calibri"/>
              </a:rPr>
              <a:t>marketu</a:t>
            </a:r>
            <a:r>
              <a:rPr lang="en-US" sz="2400" b="1" dirty="0" smtClean="0">
                <a:latin typeface="Calibri"/>
                <a:cs typeface="Calibri"/>
              </a:rPr>
              <a:t>; SK pa </a:t>
            </a:r>
            <a:r>
              <a:rPr lang="en-US" sz="2400" b="1" dirty="0" err="1" smtClean="0">
                <a:latin typeface="Calibri"/>
                <a:cs typeface="Calibri"/>
              </a:rPr>
              <a:t>hitro</a:t>
            </a:r>
            <a:endParaRPr lang="en-US" sz="2400" b="1" dirty="0" smtClean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700" y="1143000"/>
            <a:ext cx="58039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5059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Toda…</a:t>
            </a:r>
            <a:endParaRPr lang="en-US" sz="36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99592" y="1484784"/>
            <a:ext cx="7787208" cy="3888432"/>
          </a:xfrm>
        </p:spPr>
        <p:txBody>
          <a:bodyPr/>
          <a:lstStyle/>
          <a:p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Primerjalne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prednosti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so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sicer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strukturne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narave</a:t>
            </a:r>
            <a:endParaRPr lang="en-US" sz="28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vendar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dinamične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na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daljši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rok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,</a:t>
            </a:r>
            <a:endParaRPr lang="en-US" sz="26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Toda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industrija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predstavlja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le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petino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BDP,</a:t>
            </a:r>
          </a:p>
          <a:p>
            <a:pPr lvl="1"/>
            <a:r>
              <a:rPr lang="en-US" sz="2600" dirty="0">
                <a:latin typeface="Calibri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d 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česa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bomo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živeli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bodoče</a:t>
            </a:r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  <a:p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Kje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so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naše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naravne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primerjalne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prednosti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043526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Naravne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primerjalne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prednosti</a:t>
            </a:r>
            <a:endParaRPr lang="en-US" sz="36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99592" y="1484784"/>
            <a:ext cx="7787208" cy="3888432"/>
          </a:xfrm>
        </p:spPr>
        <p:txBody>
          <a:bodyPr/>
          <a:lstStyle/>
          <a:p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Geografski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položaj</a:t>
            </a:r>
            <a:endParaRPr lang="en-US" sz="2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600" dirty="0" smtClean="0">
                <a:latin typeface="Calibri" charset="0"/>
                <a:ea typeface="ＭＳ Ｐゴシック" charset="0"/>
                <a:cs typeface="ＭＳ Ｐゴシック" charset="0"/>
              </a:rPr>
              <a:t>transport &amp; </a:t>
            </a:r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logistika</a:t>
            </a:r>
            <a:endParaRPr lang="en-US" sz="26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600" dirty="0" err="1" smtClean="0">
                <a:latin typeface="Calibri" charset="0"/>
                <a:ea typeface="ＭＳ Ｐゴシック" charset="0"/>
                <a:cs typeface="ＭＳ Ｐゴシック" charset="0"/>
              </a:rPr>
              <a:t>turizem</a:t>
            </a:r>
            <a:endParaRPr lang="en-US" sz="2600" dirty="0" smtClean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36402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1556792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Kaj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lahko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naredimo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na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področju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logistike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  <a:endParaRPr lang="en-US" sz="36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783157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254" y="419100"/>
            <a:ext cx="8229600" cy="838200"/>
          </a:xfrm>
        </p:spPr>
        <p:txBody>
          <a:bodyPr>
            <a:noAutofit/>
          </a:bodyPr>
          <a:lstStyle/>
          <a:p>
            <a:pPr algn="ctr"/>
            <a:r>
              <a:rPr lang="en-US" sz="28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Obseg</a:t>
            </a:r>
            <a:r>
              <a:rPr lang="en-US" sz="28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28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prevoza</a:t>
            </a:r>
            <a:r>
              <a:rPr lang="en-US" sz="28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28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tovora</a:t>
            </a:r>
            <a:r>
              <a:rPr lang="en-US" sz="28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28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v</a:t>
            </a:r>
            <a:r>
              <a:rPr lang="en-US" sz="28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28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Sloveniji</a:t>
            </a:r>
            <a:r>
              <a:rPr lang="en-US" sz="28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/>
            </a:r>
            <a:br>
              <a:rPr lang="en-US" sz="28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r>
              <a:rPr lang="en-US" sz="24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v</a:t>
            </a:r>
            <a:r>
              <a:rPr lang="en-US" sz="24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obdobju</a:t>
            </a:r>
            <a:r>
              <a:rPr lang="en-US" sz="24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1992-2008 (tone)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1340768"/>
            <a:ext cx="6667500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30330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127" y="419100"/>
            <a:ext cx="8229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Struktura</a:t>
            </a:r>
            <a:r>
              <a:rPr lang="en-US" sz="32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32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prevoza</a:t>
            </a:r>
            <a:r>
              <a:rPr lang="en-US" sz="32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32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tovora</a:t>
            </a:r>
            <a:r>
              <a:rPr lang="en-US" sz="32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32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v</a:t>
            </a:r>
            <a:r>
              <a:rPr lang="en-US" sz="32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32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Sloveniji</a:t>
            </a:r>
            <a:r>
              <a:rPr lang="en-US" sz="32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/>
            </a:r>
            <a:br>
              <a:rPr lang="en-US" sz="32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r>
              <a:rPr lang="en-US" sz="28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v</a:t>
            </a:r>
            <a:r>
              <a:rPr lang="en-US" sz="28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28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obdobju</a:t>
            </a:r>
            <a:r>
              <a:rPr lang="en-US" sz="28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1992-2008 (%)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27" y="2209800"/>
            <a:ext cx="8333573" cy="179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01238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latin typeface="Calibri"/>
                <a:cs typeface="Calibri"/>
              </a:rPr>
              <a:t>Rast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dirty="0" err="1" smtClean="0">
                <a:latin typeface="Calibri"/>
                <a:cs typeface="Calibri"/>
              </a:rPr>
              <a:t>železniškega</a:t>
            </a:r>
            <a:r>
              <a:rPr lang="en-US" sz="3200" b="1" dirty="0" smtClean="0">
                <a:latin typeface="Calibri"/>
                <a:cs typeface="Calibri"/>
              </a:rPr>
              <a:t> in </a:t>
            </a:r>
            <a:r>
              <a:rPr lang="en-US" sz="3200" b="1" dirty="0" err="1" smtClean="0">
                <a:latin typeface="Calibri"/>
                <a:cs typeface="Calibri"/>
              </a:rPr>
              <a:t>cestnega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dirty="0" err="1" smtClean="0">
                <a:latin typeface="Calibri"/>
                <a:cs typeface="Calibri"/>
              </a:rPr>
              <a:t>prevoza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dirty="0" err="1" smtClean="0">
                <a:latin typeface="Calibri"/>
                <a:cs typeface="Calibri"/>
              </a:rPr>
              <a:t>v</a:t>
            </a:r>
            <a:r>
              <a:rPr lang="en-US" sz="3200" b="1" dirty="0" smtClean="0">
                <a:latin typeface="Calibri"/>
                <a:cs typeface="Calibri"/>
              </a:rPr>
              <a:t> EU</a:t>
            </a:r>
            <a:br>
              <a:rPr lang="en-US" sz="3200" b="1" dirty="0" smtClean="0">
                <a:latin typeface="Calibri"/>
                <a:cs typeface="Calibri"/>
              </a:rPr>
            </a:br>
            <a:r>
              <a:rPr lang="en-US" sz="2400" b="1" dirty="0" err="1" smtClean="0">
                <a:latin typeface="Calibri"/>
                <a:cs typeface="Calibri"/>
              </a:rPr>
              <a:t>Indeks</a:t>
            </a:r>
            <a:r>
              <a:rPr lang="en-US" sz="2400" b="1" dirty="0" smtClean="0">
                <a:latin typeface="Calibri"/>
                <a:cs typeface="Calibri"/>
              </a:rPr>
              <a:t> 2004/08</a:t>
            </a:r>
            <a:endParaRPr lang="en-US" sz="2400" b="1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628800"/>
            <a:ext cx="7062936" cy="476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21827"/>
      </p:ext>
    </p:extLst>
  </p:cSld>
  <p:clrMapOvr>
    <a:masterClrMapping/>
  </p:clrMapOvr>
  <p:transition xmlns:p14="http://schemas.microsoft.com/office/powerpoint/2010/main"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21" y="2606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latin typeface="Calibri"/>
                <a:cs typeface="Calibri"/>
              </a:rPr>
              <a:t>Delež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dirty="0" err="1" smtClean="0">
                <a:latin typeface="Calibri"/>
                <a:cs typeface="Calibri"/>
              </a:rPr>
              <a:t>železniškega</a:t>
            </a:r>
            <a:r>
              <a:rPr lang="en-US" sz="3200" b="1" dirty="0" smtClean="0">
                <a:latin typeface="Calibri"/>
                <a:cs typeface="Calibri"/>
              </a:rPr>
              <a:t> v </a:t>
            </a:r>
            <a:r>
              <a:rPr lang="en-US" sz="3200" b="1" dirty="0" err="1" smtClean="0">
                <a:latin typeface="Calibri"/>
                <a:cs typeface="Calibri"/>
              </a:rPr>
              <a:t>celotnem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dirty="0" err="1" smtClean="0">
                <a:latin typeface="Calibri"/>
                <a:cs typeface="Calibri"/>
              </a:rPr>
              <a:t>prevozu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dirty="0" err="1" smtClean="0">
                <a:latin typeface="Calibri"/>
                <a:cs typeface="Calibri"/>
              </a:rPr>
              <a:t>tovora</a:t>
            </a:r>
            <a:r>
              <a:rPr lang="en-US" sz="3200" b="1" dirty="0">
                <a:latin typeface="Calibri"/>
                <a:cs typeface="Calibri"/>
              </a:rPr>
              <a:t> </a:t>
            </a:r>
            <a:r>
              <a:rPr lang="en-US" sz="3200" b="1" dirty="0" smtClean="0">
                <a:latin typeface="Calibri"/>
                <a:cs typeface="Calibri"/>
              </a:rPr>
              <a:t>v EU (%)</a:t>
            </a:r>
            <a:endParaRPr lang="en-US" sz="3200" b="1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562" y="1414836"/>
            <a:ext cx="4680857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568796"/>
      </p:ext>
    </p:extLst>
  </p:cSld>
  <p:clrMapOvr>
    <a:masterClrMapping/>
  </p:clrMapOvr>
  <p:transition xmlns:p14="http://schemas.microsoft.com/office/powerpoint/2010/main"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1556792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Pristaniški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pretovor</a:t>
            </a:r>
            <a:endParaRPr lang="en-US" sz="36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08564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245" y="548680"/>
            <a:ext cx="8229600" cy="8382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>
                <a:latin typeface="Calibri"/>
                <a:cs typeface="Calibri"/>
              </a:rPr>
              <a:t>Neposredni</a:t>
            </a:r>
            <a:r>
              <a:rPr lang="en-US" sz="3200" b="1" dirty="0">
                <a:latin typeface="Calibri"/>
                <a:cs typeface="Calibri"/>
              </a:rPr>
              <a:t> in </a:t>
            </a:r>
            <a:r>
              <a:rPr lang="en-US" sz="3200" b="1" dirty="0" err="1">
                <a:latin typeface="Calibri"/>
                <a:cs typeface="Calibri"/>
              </a:rPr>
              <a:t>posredni</a:t>
            </a:r>
            <a:r>
              <a:rPr lang="en-US" sz="3200" b="1" dirty="0">
                <a:latin typeface="Calibri"/>
                <a:cs typeface="Calibri"/>
              </a:rPr>
              <a:t> </a:t>
            </a:r>
            <a:r>
              <a:rPr lang="en-US" sz="3200" b="1" dirty="0" err="1">
                <a:latin typeface="Calibri"/>
                <a:cs typeface="Calibri"/>
              </a:rPr>
              <a:t>učinki</a:t>
            </a:r>
            <a:r>
              <a:rPr lang="en-US" sz="3200" b="1" dirty="0">
                <a:latin typeface="Calibri"/>
                <a:cs typeface="Calibri"/>
              </a:rPr>
              <a:t> </a:t>
            </a:r>
            <a:r>
              <a:rPr lang="en-US" sz="3200" b="1" dirty="0" err="1">
                <a:latin typeface="Calibri"/>
                <a:cs typeface="Calibri"/>
              </a:rPr>
              <a:t>pristaniške</a:t>
            </a:r>
            <a:r>
              <a:rPr lang="en-US" sz="3200" b="1" dirty="0">
                <a:latin typeface="Calibri"/>
                <a:cs typeface="Calibri"/>
              </a:rPr>
              <a:t> </a:t>
            </a:r>
            <a:r>
              <a:rPr lang="en-US" sz="3200" b="1" dirty="0" err="1">
                <a:latin typeface="Calibri"/>
                <a:cs typeface="Calibri"/>
              </a:rPr>
              <a:t>dejavnosti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dirty="0" err="1" smtClean="0">
                <a:latin typeface="Calibri"/>
                <a:cs typeface="Calibri"/>
              </a:rPr>
              <a:t>v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dirty="0" err="1" smtClean="0">
                <a:latin typeface="Calibri"/>
                <a:cs typeface="Calibri"/>
              </a:rPr>
              <a:t>Luki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dirty="0" err="1" smtClean="0">
                <a:latin typeface="Calibri"/>
                <a:cs typeface="Calibri"/>
              </a:rPr>
              <a:t>Koper</a:t>
            </a:r>
            <a:endParaRPr lang="en-US" sz="3200" b="1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57400"/>
            <a:ext cx="82296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4855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err="1">
                <a:latin typeface="Calibri"/>
                <a:cs typeface="Calibri"/>
              </a:rPr>
              <a:t>Multiplikatorski</a:t>
            </a:r>
            <a:r>
              <a:rPr lang="en-US" sz="3200" b="1" dirty="0">
                <a:latin typeface="Calibri"/>
                <a:cs typeface="Calibri"/>
              </a:rPr>
              <a:t> </a:t>
            </a:r>
            <a:r>
              <a:rPr lang="en-US" sz="3200" b="1" dirty="0" err="1">
                <a:latin typeface="Calibri"/>
                <a:cs typeface="Calibri"/>
              </a:rPr>
              <a:t>učinki</a:t>
            </a:r>
            <a:r>
              <a:rPr lang="en-US" sz="3200" b="1" dirty="0">
                <a:latin typeface="Calibri"/>
                <a:cs typeface="Calibri"/>
              </a:rPr>
              <a:t> </a:t>
            </a:r>
            <a:r>
              <a:rPr lang="en-US" sz="3200" b="1" dirty="0" err="1">
                <a:latin typeface="Calibri"/>
                <a:cs typeface="Calibri"/>
              </a:rPr>
              <a:t>pristaniške</a:t>
            </a:r>
            <a:r>
              <a:rPr lang="en-US" sz="3200" b="1" dirty="0">
                <a:latin typeface="Calibri"/>
                <a:cs typeface="Calibri"/>
              </a:rPr>
              <a:t> </a:t>
            </a:r>
            <a:r>
              <a:rPr lang="en-US" sz="3200" b="1" dirty="0" err="1">
                <a:latin typeface="Calibri"/>
                <a:cs typeface="Calibri"/>
              </a:rPr>
              <a:t>dejavnosti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endParaRPr lang="en-US" sz="3200" b="1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251" y="1828800"/>
            <a:ext cx="7861549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7688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latin typeface="Calibri"/>
                <a:cs typeface="Calibri"/>
              </a:rPr>
              <a:t>Primerjava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dirty="0" err="1" smtClean="0">
                <a:latin typeface="Calibri"/>
                <a:cs typeface="Calibri"/>
              </a:rPr>
              <a:t>multiplikatorskih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dirty="0" err="1" smtClean="0">
                <a:latin typeface="Calibri"/>
                <a:cs typeface="Calibri"/>
              </a:rPr>
              <a:t>učinkov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dirty="0" err="1">
                <a:latin typeface="Calibri"/>
                <a:cs typeface="Calibri"/>
              </a:rPr>
              <a:t>pristaniške</a:t>
            </a:r>
            <a:r>
              <a:rPr lang="en-US" sz="3200" b="1" dirty="0">
                <a:latin typeface="Calibri"/>
                <a:cs typeface="Calibri"/>
              </a:rPr>
              <a:t> </a:t>
            </a:r>
            <a:r>
              <a:rPr lang="en-US" sz="3200" b="1" dirty="0" err="1">
                <a:latin typeface="Calibri"/>
                <a:cs typeface="Calibri"/>
              </a:rPr>
              <a:t>dejavnosti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endParaRPr lang="en-US" sz="3200" b="1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86000"/>
            <a:ext cx="8042946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19737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2286000"/>
            <a:ext cx="7355160" cy="13716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 </a:t>
            </a:r>
            <a:br>
              <a:rPr lang="en-US" sz="3200" b="1" dirty="0" smtClean="0"/>
            </a:br>
            <a:r>
              <a:rPr lang="en-US" sz="4000" b="1" dirty="0" err="1" smtClean="0">
                <a:latin typeface="Calibri"/>
                <a:cs typeface="Calibri"/>
              </a:rPr>
              <a:t>Železniški</a:t>
            </a:r>
            <a:r>
              <a:rPr lang="en-US" sz="4000" b="1" dirty="0" smtClean="0">
                <a:latin typeface="Calibri"/>
                <a:cs typeface="Calibri"/>
              </a:rPr>
              <a:t> </a:t>
            </a:r>
            <a:r>
              <a:rPr lang="en-US" sz="4000" b="1" dirty="0" err="1" smtClean="0">
                <a:latin typeface="Calibri"/>
                <a:cs typeface="Calibri"/>
              </a:rPr>
              <a:t>prevoz</a:t>
            </a:r>
            <a:endParaRPr lang="en-US" sz="3200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973561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Struktura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prevoza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po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oseh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/>
          </a:bodyPr>
          <a:lstStyle/>
          <a:p>
            <a:r>
              <a:rPr lang="sl-SI" sz="2400" b="1" dirty="0" smtClean="0">
                <a:solidFill>
                  <a:srgbClr val="0000FF"/>
                </a:solidFill>
              </a:rPr>
              <a:t>OS SEVER </a:t>
            </a:r>
            <a:r>
              <a:rPr lang="sl-SI" sz="2400" dirty="0" smtClean="0"/>
              <a:t>(Avstrija, Nemčija, Benelux): 41 % celotnega prometa</a:t>
            </a:r>
          </a:p>
          <a:p>
            <a:endParaRPr lang="en-US" sz="2400" dirty="0" smtClean="0"/>
          </a:p>
          <a:p>
            <a:r>
              <a:rPr lang="sl-SI" sz="2400" b="1" dirty="0" smtClean="0">
                <a:solidFill>
                  <a:srgbClr val="0000FF"/>
                </a:solidFill>
              </a:rPr>
              <a:t>OS ZAHOD </a:t>
            </a:r>
            <a:r>
              <a:rPr lang="sl-SI" sz="2400" dirty="0" smtClean="0"/>
              <a:t>(Italija, Francija): 29 % celotnega prometa</a:t>
            </a:r>
          </a:p>
          <a:p>
            <a:endParaRPr lang="en-US" sz="2400" dirty="0" smtClean="0"/>
          </a:p>
          <a:p>
            <a:r>
              <a:rPr lang="sl-SI" sz="2400" b="1" dirty="0" smtClean="0">
                <a:solidFill>
                  <a:srgbClr val="0000FF"/>
                </a:solidFill>
              </a:rPr>
              <a:t>OS VZHOD </a:t>
            </a:r>
            <a:r>
              <a:rPr lang="sl-SI" sz="2400" dirty="0" smtClean="0"/>
              <a:t>(Madžarska, Češka, Slovaška, Poljska): 25 % celotnega prometa</a:t>
            </a:r>
          </a:p>
          <a:p>
            <a:endParaRPr lang="en-US" sz="2400" dirty="0" smtClean="0"/>
          </a:p>
          <a:p>
            <a:r>
              <a:rPr lang="sl-SI" sz="2400" b="1" dirty="0" smtClean="0">
                <a:solidFill>
                  <a:srgbClr val="0000FF"/>
                </a:solidFill>
              </a:rPr>
              <a:t>OS PODONAVJE </a:t>
            </a:r>
            <a:r>
              <a:rPr lang="sl-SI" sz="2400" b="1" dirty="0" smtClean="0"/>
              <a:t>(</a:t>
            </a:r>
            <a:r>
              <a:rPr lang="sl-SI" sz="2400" dirty="0" smtClean="0"/>
              <a:t>Hrvaška, Bosna, Srbija, Makedonija, Romunija, Bolgarija): 3.5% celotnega prometa</a:t>
            </a:r>
          </a:p>
          <a:p>
            <a:endParaRPr lang="en-US" sz="2400" dirty="0" smtClean="0"/>
          </a:p>
          <a:p>
            <a:r>
              <a:rPr lang="sl-SI" sz="2400" b="1" dirty="0" smtClean="0">
                <a:solidFill>
                  <a:srgbClr val="0000FF"/>
                </a:solidFill>
              </a:rPr>
              <a:t>OS JUG</a:t>
            </a:r>
            <a:r>
              <a:rPr lang="sl-SI" sz="2400" dirty="0" smtClean="0">
                <a:solidFill>
                  <a:srgbClr val="0000FF"/>
                </a:solidFill>
              </a:rPr>
              <a:t> </a:t>
            </a:r>
            <a:r>
              <a:rPr lang="sl-SI" sz="2400" dirty="0" smtClean="0"/>
              <a:t>(Grčija, Turčija): 1.5% celotnega prometa</a:t>
            </a: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3417345"/>
      </p:ext>
    </p:extLst>
  </p:cSld>
  <p:clrMapOvr>
    <a:masterClrMapping/>
  </p:clrMapOvr>
  <p:transition xmlns:p14="http://schemas.microsoft.com/office/powerpoint/2010/main"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sz="32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Mednarodni</a:t>
            </a:r>
            <a:r>
              <a:rPr lang="en-US" sz="32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32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prevoz</a:t>
            </a:r>
            <a:r>
              <a:rPr lang="en-US" sz="32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32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tovora</a:t>
            </a:r>
            <a:r>
              <a:rPr lang="en-US" sz="32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en-US" sz="32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po</a:t>
            </a:r>
            <a:r>
              <a:rPr lang="en-US" sz="32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4 </a:t>
            </a:r>
            <a:r>
              <a:rPr lang="en-US" sz="3200" b="0" i="0" dirty="0" err="1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oseh</a:t>
            </a:r>
            <a:r>
              <a:rPr lang="en-US" sz="3200" b="0" i="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, 2008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849" y="927100"/>
            <a:ext cx="6462737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05857"/>
      </p:ext>
    </p:extLst>
  </p:cSld>
  <p:clrMapOvr>
    <a:masterClrMapping/>
  </p:clrMapOvr>
  <p:transition xmlns:p14="http://schemas.microsoft.com/office/powerpoint/2010/main"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Kaj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bo</a:t>
            </a:r>
            <a:r>
              <a:rPr lang="en-US" sz="3600" b="1" dirty="0" smtClean="0">
                <a:latin typeface="Calibri"/>
                <a:cs typeface="Calibri"/>
              </a:rPr>
              <a:t> z </a:t>
            </a:r>
            <a:r>
              <a:rPr lang="en-US" sz="3600" b="1" dirty="0" err="1" smtClean="0">
                <a:latin typeface="Calibri"/>
                <a:cs typeface="Calibri"/>
              </a:rPr>
              <a:t>dinamiko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prevoza</a:t>
            </a:r>
            <a:r>
              <a:rPr lang="en-US" sz="3600" b="1" dirty="0" smtClean="0">
                <a:latin typeface="Calibri"/>
                <a:cs typeface="Calibri"/>
              </a:rPr>
              <a:t>?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081D8-F584-294C-ADAF-BA0BF28D74D7}" type="slidenum">
              <a:rPr lang="en-US" smtClean="0"/>
              <a:t>32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864" y="1289050"/>
            <a:ext cx="7353412" cy="480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960701"/>
      </p:ext>
    </p:extLst>
  </p:cSld>
  <p:clrMapOvr>
    <a:masterClrMapping/>
  </p:clrMapOvr>
  <p:transition xmlns:p14="http://schemas.microsoft.com/office/powerpoint/2010/main"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956" y="1916832"/>
            <a:ext cx="8229600" cy="258316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err="1" smtClean="0">
                <a:latin typeface="Calibri"/>
                <a:cs typeface="Calibri"/>
              </a:rPr>
              <a:t>Prihodnost</a:t>
            </a:r>
            <a:r>
              <a:rPr lang="en-US" sz="4000" b="1" dirty="0" smtClean="0">
                <a:latin typeface="Calibri"/>
                <a:cs typeface="Calibri"/>
              </a:rPr>
              <a:t> </a:t>
            </a:r>
            <a:r>
              <a:rPr lang="en-US" sz="4000" b="1" dirty="0" err="1" smtClean="0">
                <a:latin typeface="Calibri"/>
                <a:cs typeface="Calibri"/>
              </a:rPr>
              <a:t>logistike</a:t>
            </a:r>
            <a:r>
              <a:rPr lang="en-US" sz="4000" b="1" dirty="0" smtClean="0">
                <a:latin typeface="Calibri"/>
                <a:cs typeface="Calibri"/>
              </a:rPr>
              <a:t/>
            </a:r>
            <a:br>
              <a:rPr lang="en-US" sz="4000" b="1" dirty="0" smtClean="0">
                <a:latin typeface="Calibri"/>
                <a:cs typeface="Calibri"/>
              </a:rPr>
            </a:br>
            <a:r>
              <a:rPr lang="en-US" sz="3600" b="1" dirty="0">
                <a:latin typeface="Calibri"/>
                <a:cs typeface="Calibri"/>
              </a:rPr>
              <a:t/>
            </a:r>
            <a:br>
              <a:rPr lang="en-US" sz="3600" b="1" dirty="0">
                <a:latin typeface="Calibri"/>
                <a:cs typeface="Calibri"/>
              </a:rPr>
            </a:br>
            <a:r>
              <a:rPr lang="en-US" sz="3600" b="1" dirty="0" smtClean="0">
                <a:latin typeface="Calibri"/>
                <a:cs typeface="Calibri"/>
              </a:rPr>
              <a:t/>
            </a:r>
            <a:br>
              <a:rPr lang="en-US" sz="3600" b="1" dirty="0" smtClean="0">
                <a:latin typeface="Calibri"/>
                <a:cs typeface="Calibri"/>
              </a:rPr>
            </a:br>
            <a:r>
              <a:rPr lang="en-US" sz="3600" b="1" dirty="0" smtClean="0">
                <a:latin typeface="Calibri"/>
                <a:cs typeface="Calibri"/>
              </a:rPr>
              <a:t>“</a:t>
            </a:r>
            <a:r>
              <a:rPr lang="en-US" sz="3600" b="1" dirty="0" err="1" smtClean="0">
                <a:latin typeface="Calibri"/>
                <a:cs typeface="Calibri"/>
              </a:rPr>
              <a:t>Lohnarbeit</a:t>
            </a:r>
            <a:r>
              <a:rPr lang="en-US" sz="3600" b="1" dirty="0" smtClean="0">
                <a:latin typeface="Calibri"/>
                <a:cs typeface="Calibri"/>
              </a:rPr>
              <a:t>” </a:t>
            </a:r>
            <a:r>
              <a:rPr lang="en-US" sz="3600" b="1" dirty="0" err="1" smtClean="0">
                <a:latin typeface="Calibri"/>
                <a:cs typeface="Calibri"/>
              </a:rPr>
              <a:t>ali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lastna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transportno-logistična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veriga</a:t>
            </a:r>
            <a:r>
              <a:rPr lang="en-US" sz="3600" b="1" dirty="0" smtClean="0">
                <a:latin typeface="Calibri"/>
                <a:cs typeface="Calibri"/>
              </a:rPr>
              <a:t>?</a:t>
            </a:r>
            <a:endParaRPr lang="en-US" sz="3600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1640388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Kakšno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strategijo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razvoja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izbrati</a:t>
            </a:r>
            <a:r>
              <a:rPr lang="en-US" sz="3600" b="1" dirty="0" smtClean="0">
                <a:latin typeface="Calibri"/>
                <a:cs typeface="Calibri"/>
              </a:rPr>
              <a:t>?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alibri"/>
                <a:cs typeface="Calibri"/>
              </a:rPr>
              <a:t>“</a:t>
            </a:r>
            <a:r>
              <a:rPr lang="en-US" sz="2800" dirty="0" err="1" smtClean="0">
                <a:latin typeface="Calibri"/>
                <a:cs typeface="Calibri"/>
              </a:rPr>
              <a:t>Lohnarbeit</a:t>
            </a:r>
            <a:r>
              <a:rPr lang="en-US" sz="2800" dirty="0" smtClean="0">
                <a:latin typeface="Calibri"/>
                <a:cs typeface="Calibri"/>
              </a:rPr>
              <a:t>”?</a:t>
            </a:r>
          </a:p>
          <a:p>
            <a:endParaRPr lang="en-US" sz="2800" dirty="0" smtClean="0">
              <a:latin typeface="Calibri"/>
              <a:cs typeface="Calibri"/>
            </a:endParaRPr>
          </a:p>
          <a:p>
            <a:r>
              <a:rPr lang="en-US" sz="2800" dirty="0" err="1" smtClean="0">
                <a:latin typeface="Calibri"/>
                <a:cs typeface="Calibri"/>
              </a:rPr>
              <a:t>Vsak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zase</a:t>
            </a:r>
            <a:r>
              <a:rPr lang="en-US" sz="2800" dirty="0" smtClean="0">
                <a:latin typeface="Calibri"/>
                <a:cs typeface="Calibri"/>
              </a:rPr>
              <a:t> (</a:t>
            </a:r>
            <a:r>
              <a:rPr lang="en-US" sz="2800" dirty="0" err="1" smtClean="0">
                <a:latin typeface="Calibri"/>
                <a:cs typeface="Calibri"/>
              </a:rPr>
              <a:t>kot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delček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v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tujih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logističnih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verigah</a:t>
            </a:r>
            <a:r>
              <a:rPr lang="en-US" sz="2800" dirty="0" smtClean="0">
                <a:latin typeface="Calibri"/>
                <a:cs typeface="Calibri"/>
              </a:rPr>
              <a:t>)?</a:t>
            </a:r>
          </a:p>
          <a:p>
            <a:endParaRPr lang="en-US" sz="2800" dirty="0" smtClean="0">
              <a:latin typeface="Calibri"/>
              <a:cs typeface="Calibri"/>
            </a:endParaRPr>
          </a:p>
          <a:p>
            <a:r>
              <a:rPr lang="en-US" sz="2800" dirty="0" err="1" smtClean="0">
                <a:latin typeface="Calibri"/>
                <a:cs typeface="Calibri"/>
              </a:rPr>
              <a:t>Nacionalna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transportno</a:t>
            </a:r>
            <a:r>
              <a:rPr lang="en-US" sz="2800" dirty="0" smtClean="0">
                <a:latin typeface="Calibri"/>
                <a:cs typeface="Calibri"/>
              </a:rPr>
              <a:t> – </a:t>
            </a:r>
            <a:r>
              <a:rPr lang="en-US" sz="2800" dirty="0" err="1" smtClean="0">
                <a:latin typeface="Calibri"/>
                <a:cs typeface="Calibri"/>
              </a:rPr>
              <a:t>logistična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veriga</a:t>
            </a:r>
            <a:r>
              <a:rPr lang="en-US" sz="2800" dirty="0" smtClean="0">
                <a:latin typeface="Calibri"/>
                <a:cs typeface="Calibri"/>
              </a:rPr>
              <a:t>?</a:t>
            </a:r>
          </a:p>
          <a:p>
            <a:pPr lvl="1"/>
            <a:endParaRPr lang="en-US" sz="2400" dirty="0" smtClean="0">
              <a:latin typeface="Calibri"/>
              <a:cs typeface="Calibri"/>
            </a:endParaRPr>
          </a:p>
          <a:p>
            <a:pPr lvl="1"/>
            <a:r>
              <a:rPr lang="en-US" sz="2400" dirty="0" err="1" smtClean="0">
                <a:latin typeface="Calibri"/>
                <a:cs typeface="Calibri"/>
              </a:rPr>
              <a:t>Nacionalni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logistični</a:t>
            </a:r>
            <a:r>
              <a:rPr lang="en-US" sz="2400" dirty="0" smtClean="0">
                <a:latin typeface="Calibri"/>
                <a:cs typeface="Calibri"/>
              </a:rPr>
              <a:t> holding?</a:t>
            </a:r>
          </a:p>
          <a:p>
            <a:pPr lvl="1"/>
            <a:endParaRPr lang="en-US" sz="2400" dirty="0" smtClean="0">
              <a:latin typeface="Calibri"/>
              <a:cs typeface="Calibri"/>
            </a:endParaRPr>
          </a:p>
          <a:p>
            <a:pPr lvl="1"/>
            <a:r>
              <a:rPr lang="en-US" sz="2400" dirty="0" err="1" smtClean="0">
                <a:latin typeface="Calibri"/>
                <a:cs typeface="Calibri"/>
              </a:rPr>
              <a:t>Strateško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partnerstvo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na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pogodbeni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osnovi</a:t>
            </a:r>
            <a:r>
              <a:rPr lang="en-US" sz="2400" dirty="0" smtClean="0">
                <a:latin typeface="Calibri"/>
                <a:cs typeface="Calibri"/>
              </a:rPr>
              <a:t>?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9968952"/>
      </p:ext>
    </p:extLst>
  </p:cSld>
  <p:clrMapOvr>
    <a:masterClrMapping/>
  </p:clrMapOvr>
  <p:transition xmlns:p14="http://schemas.microsoft.com/office/powerpoint/2010/main"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Kaj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moramo</a:t>
            </a:r>
            <a:r>
              <a:rPr lang="en-US" sz="3600" b="1" dirty="0" smtClean="0">
                <a:latin typeface="Calibri"/>
                <a:cs typeface="Calibri"/>
              </a:rPr>
              <a:t> in </a:t>
            </a:r>
            <a:r>
              <a:rPr lang="en-US" sz="3600" b="1" dirty="0" err="1" smtClean="0">
                <a:latin typeface="Calibri"/>
                <a:cs typeface="Calibri"/>
              </a:rPr>
              <a:t>kaj</a:t>
            </a:r>
            <a:r>
              <a:rPr lang="en-US" sz="3600" b="1" dirty="0" smtClean="0">
                <a:latin typeface="Calibri"/>
                <a:cs typeface="Calibri"/>
              </a:rPr>
              <a:t> bi </a:t>
            </a:r>
            <a:r>
              <a:rPr lang="en-US" sz="3600" b="1" dirty="0" err="1" smtClean="0">
                <a:latin typeface="Calibri"/>
                <a:cs typeface="Calibri"/>
              </a:rPr>
              <a:t>lahko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sami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naredili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74351880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76250"/>
            <a:ext cx="7772400" cy="7239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600" b="1" dirty="0" err="1">
                <a:latin typeface="Calibri"/>
                <a:cs typeface="Calibri"/>
              </a:rPr>
              <a:t>Nujnost</a:t>
            </a:r>
            <a:r>
              <a:rPr lang="en-US" sz="3600" b="1" dirty="0">
                <a:latin typeface="Calibri"/>
                <a:cs typeface="Calibri"/>
              </a:rPr>
              <a:t> </a:t>
            </a:r>
            <a:r>
              <a:rPr lang="en-US" sz="3600" b="1" dirty="0" err="1">
                <a:latin typeface="Calibri"/>
                <a:cs typeface="Calibri"/>
              </a:rPr>
              <a:t>ukrepov</a:t>
            </a:r>
            <a:r>
              <a:rPr lang="en-US" sz="3600" b="1" dirty="0">
                <a:latin typeface="Calibri"/>
                <a:cs typeface="Calibri"/>
              </a:rPr>
              <a:t> </a:t>
            </a:r>
            <a:r>
              <a:rPr lang="en-US" sz="3600" b="1" dirty="0" err="1">
                <a:latin typeface="Calibri"/>
                <a:cs typeface="Calibri"/>
              </a:rPr>
              <a:t>države</a:t>
            </a:r>
            <a:endParaRPr lang="en-US" sz="3600" b="1" dirty="0" smtClean="0">
              <a:latin typeface="Calibri"/>
              <a:cs typeface="Calibri"/>
            </a:endParaRPr>
          </a:p>
        </p:txBody>
      </p:sp>
      <p:sp>
        <p:nvSpPr>
          <p:cNvPr id="61442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229600" cy="5334000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latin typeface="Calibri"/>
                <a:cs typeface="Calibri"/>
              </a:rPr>
              <a:t>Nujna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bolj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aktivna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prometna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politika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za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skladen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razvoj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transportno</a:t>
            </a:r>
            <a:r>
              <a:rPr lang="en-US" sz="2800" dirty="0">
                <a:latin typeface="Calibri"/>
                <a:cs typeface="Calibri"/>
              </a:rPr>
              <a:t> – </a:t>
            </a:r>
            <a:r>
              <a:rPr lang="en-US" sz="2800" dirty="0" err="1">
                <a:latin typeface="Calibri"/>
                <a:cs typeface="Calibri"/>
              </a:rPr>
              <a:t>logistične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dejavnosti</a:t>
            </a:r>
            <a:endParaRPr lang="en-US" sz="2800" dirty="0">
              <a:latin typeface="Calibri"/>
              <a:cs typeface="Calibri"/>
            </a:endParaRPr>
          </a:p>
          <a:p>
            <a:pPr eaLnBrk="1" hangingPunct="1"/>
            <a:r>
              <a:rPr lang="en-US" sz="2800" dirty="0">
                <a:latin typeface="Calibri"/>
                <a:cs typeface="Calibri"/>
              </a:rPr>
              <a:t>Tri </a:t>
            </a:r>
            <a:r>
              <a:rPr lang="en-US" sz="2800" dirty="0" err="1">
                <a:latin typeface="Calibri"/>
                <a:cs typeface="Calibri"/>
              </a:rPr>
              <a:t>ključni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razvojni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sklopi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na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področju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infrastrukturnih</a:t>
            </a:r>
            <a:r>
              <a:rPr lang="en-US" sz="2800" dirty="0">
                <a:latin typeface="Calibri"/>
                <a:cs typeface="Calibri"/>
              </a:rPr>
              <a:t> in </a:t>
            </a:r>
            <a:r>
              <a:rPr lang="en-US" sz="2800" dirty="0" err="1">
                <a:latin typeface="Calibri"/>
                <a:cs typeface="Calibri"/>
              </a:rPr>
              <a:t>institucionalnih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pogojev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poslovanja</a:t>
            </a:r>
            <a:r>
              <a:rPr lang="en-US" sz="2800" dirty="0">
                <a:latin typeface="Calibri"/>
                <a:cs typeface="Calibri"/>
              </a:rPr>
              <a:t>: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sz="2400" dirty="0" err="1">
                <a:latin typeface="Calibri"/>
                <a:cs typeface="Calibri"/>
              </a:rPr>
              <a:t>razvoj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javne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železnižke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infrastrukture</a:t>
            </a:r>
            <a:r>
              <a:rPr lang="en-US" sz="2400" dirty="0">
                <a:latin typeface="Calibri"/>
                <a:cs typeface="Calibri"/>
              </a:rPr>
              <a:t>,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sz="2400" dirty="0" err="1">
                <a:latin typeface="Calibri"/>
                <a:cs typeface="Calibri"/>
              </a:rPr>
              <a:t>oblikovanje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fiskalnih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ukrepov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za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uresničevanje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zastavljene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prometne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politike</a:t>
            </a:r>
            <a:r>
              <a:rPr lang="en-US" sz="2400" dirty="0">
                <a:latin typeface="Calibri"/>
                <a:cs typeface="Calibri"/>
              </a:rPr>
              <a:t> (</a:t>
            </a:r>
            <a:r>
              <a:rPr lang="en-US" sz="2400" dirty="0" err="1">
                <a:latin typeface="Calibri"/>
                <a:cs typeface="Calibri"/>
              </a:rPr>
              <a:t>diferencirane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uporabnine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za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prevoz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po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javni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infrastrukturi</a:t>
            </a:r>
            <a:r>
              <a:rPr lang="en-US" sz="2400" dirty="0">
                <a:latin typeface="Calibri"/>
                <a:cs typeface="Calibri"/>
              </a:rPr>
              <a:t>),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sz="2400" dirty="0" err="1">
                <a:latin typeface="Calibri"/>
                <a:cs typeface="Calibri"/>
              </a:rPr>
              <a:t>aktivna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vloga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pri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spodbujanju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strateških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partnerstev</a:t>
            </a:r>
            <a:r>
              <a:rPr lang="en-US" sz="2400" dirty="0">
                <a:latin typeface="Calibri"/>
                <a:cs typeface="Calibri"/>
              </a:rPr>
              <a:t> med </a:t>
            </a:r>
            <a:r>
              <a:rPr lang="en-US" sz="2400" dirty="0" err="1">
                <a:latin typeface="Calibri"/>
                <a:cs typeface="Calibri"/>
              </a:rPr>
              <a:t>slovenskimi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logisti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129639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6679"/>
            <a:ext cx="7772400" cy="723900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Gill Sans MT" pitchFamily="34" charset="0"/>
              </a:rPr>
              <a:t>Ad 1</a:t>
            </a:r>
            <a:br>
              <a:rPr lang="en-US" sz="3200" dirty="0" smtClean="0">
                <a:latin typeface="Gill Sans MT" pitchFamily="34" charset="0"/>
              </a:rPr>
            </a:br>
            <a:r>
              <a:rPr lang="en-US" sz="4000" b="1" dirty="0" err="1" smtClean="0">
                <a:latin typeface="Calibri"/>
                <a:cs typeface="Calibri"/>
              </a:rPr>
              <a:t>Razvoj</a:t>
            </a:r>
            <a:r>
              <a:rPr lang="en-US" sz="4000" b="1" dirty="0" smtClean="0">
                <a:latin typeface="Calibri"/>
                <a:cs typeface="Calibri"/>
              </a:rPr>
              <a:t> </a:t>
            </a:r>
            <a:r>
              <a:rPr lang="en-US" sz="4000" b="1" dirty="0" err="1">
                <a:latin typeface="Calibri"/>
                <a:cs typeface="Calibri"/>
              </a:rPr>
              <a:t>javne</a:t>
            </a:r>
            <a:r>
              <a:rPr lang="en-US" sz="4000" b="1" dirty="0">
                <a:latin typeface="Calibri"/>
                <a:cs typeface="Calibri"/>
              </a:rPr>
              <a:t> </a:t>
            </a:r>
            <a:r>
              <a:rPr lang="en-US" sz="4000" b="1" dirty="0" err="1">
                <a:latin typeface="Calibri"/>
                <a:cs typeface="Calibri"/>
              </a:rPr>
              <a:t>železnižke</a:t>
            </a:r>
            <a:r>
              <a:rPr lang="en-US" sz="4000" b="1" dirty="0">
                <a:latin typeface="Calibri"/>
                <a:cs typeface="Calibri"/>
              </a:rPr>
              <a:t> </a:t>
            </a:r>
            <a:r>
              <a:rPr lang="en-US" sz="4000" b="1" dirty="0" err="1">
                <a:latin typeface="Calibri"/>
                <a:cs typeface="Calibri"/>
              </a:rPr>
              <a:t>infrastrukture</a:t>
            </a:r>
            <a:endParaRPr lang="en-US" sz="4000" b="1" dirty="0" smtClean="0">
              <a:latin typeface="Calibri"/>
              <a:cs typeface="Calibri"/>
            </a:endParaRPr>
          </a:p>
        </p:txBody>
      </p:sp>
      <p:pic>
        <p:nvPicPr>
          <p:cNvPr id="5" name="Content Placeholder 4" descr="cas_plan_5-a1-Mode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456"/>
          <a:stretch>
            <a:fillRect/>
          </a:stretch>
        </p:blipFill>
        <p:spPr>
          <a:xfrm>
            <a:off x="539552" y="890718"/>
            <a:ext cx="7956376" cy="596728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996554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7239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latin typeface="Gill Sans MT" pitchFamily="34" charset="0"/>
              </a:rPr>
              <a:t>Ad 1</a:t>
            </a:r>
            <a:br>
              <a:rPr lang="en-US" sz="3200" dirty="0" smtClean="0">
                <a:latin typeface="Gill Sans MT" pitchFamily="34" charset="0"/>
              </a:rPr>
            </a:br>
            <a:r>
              <a:rPr lang="en-US" sz="4000" b="1" dirty="0" err="1" smtClean="0">
                <a:latin typeface="Calibri"/>
                <a:cs typeface="Calibri"/>
              </a:rPr>
              <a:t>Ocena</a:t>
            </a:r>
            <a:r>
              <a:rPr lang="en-US" sz="4000" b="1" dirty="0" smtClean="0">
                <a:latin typeface="Calibri"/>
                <a:cs typeface="Calibri"/>
              </a:rPr>
              <a:t> </a:t>
            </a:r>
            <a:r>
              <a:rPr lang="en-US" sz="4000" b="1" dirty="0" err="1" smtClean="0">
                <a:latin typeface="Calibri"/>
                <a:cs typeface="Calibri"/>
              </a:rPr>
              <a:t>vrednosti</a:t>
            </a:r>
            <a:r>
              <a:rPr lang="en-US" sz="4000" b="1" dirty="0" smtClean="0">
                <a:latin typeface="Calibri"/>
                <a:cs typeface="Calibri"/>
              </a:rPr>
              <a:t> </a:t>
            </a:r>
            <a:r>
              <a:rPr lang="en-US" sz="4000" b="1" dirty="0" err="1" smtClean="0">
                <a:latin typeface="Calibri"/>
                <a:cs typeface="Calibri"/>
              </a:rPr>
              <a:t>izgradnje</a:t>
            </a:r>
            <a:r>
              <a:rPr lang="en-US" sz="4000" b="1" dirty="0" smtClean="0">
                <a:latin typeface="Calibri"/>
                <a:cs typeface="Calibri"/>
              </a:rPr>
              <a:t> JŽI</a:t>
            </a:r>
            <a:endParaRPr lang="en-US" sz="3600" b="1" dirty="0" smtClean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628800"/>
            <a:ext cx="7499176" cy="3849291"/>
          </a:xfrm>
        </p:spPr>
        <p:txBody>
          <a:bodyPr/>
          <a:lstStyle/>
          <a:p>
            <a:r>
              <a:rPr lang="sl-SI" sz="2800" dirty="0"/>
              <a:t>X. KORIDOR: 1.477,8 mio EUR</a:t>
            </a:r>
          </a:p>
          <a:p>
            <a:r>
              <a:rPr lang="sl-SI" sz="2800" u="sng" dirty="0"/>
              <a:t>V. KORIDOR: 7.406,2 mio EUR</a:t>
            </a:r>
          </a:p>
          <a:p>
            <a:r>
              <a:rPr lang="sl-SI" sz="2800" dirty="0"/>
              <a:t>SKUPAJ:         8.884,0 mio EUR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26455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374" y="606066"/>
            <a:ext cx="7772400" cy="7239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latin typeface="Gill Sans MT" pitchFamily="34" charset="0"/>
              </a:rPr>
              <a:t>Ad 2</a:t>
            </a:r>
            <a:br>
              <a:rPr lang="en-US" sz="3200" dirty="0" smtClean="0">
                <a:latin typeface="Gill Sans MT" pitchFamily="34" charset="0"/>
              </a:rPr>
            </a:br>
            <a:r>
              <a:rPr lang="hr-HR" sz="3600" b="1" dirty="0">
                <a:latin typeface="Calibri"/>
                <a:cs typeface="Calibri"/>
              </a:rPr>
              <a:t>Prednosti železniškega transporta pred cestnim </a:t>
            </a:r>
            <a:endParaRPr lang="en-US" sz="3200" b="1" dirty="0" smtClean="0">
              <a:latin typeface="Calibri"/>
              <a:cs typeface="Calibri"/>
            </a:endParaRPr>
          </a:p>
        </p:txBody>
      </p:sp>
      <p:sp>
        <p:nvSpPr>
          <p:cNvPr id="61442" name="Content Placeholder 2"/>
          <p:cNvSpPr>
            <a:spLocks noGrp="1"/>
          </p:cNvSpPr>
          <p:nvPr>
            <p:ph sz="quarter" idx="1"/>
          </p:nvPr>
        </p:nvSpPr>
        <p:spPr>
          <a:xfrm>
            <a:off x="683568" y="1328756"/>
            <a:ext cx="8229600" cy="496855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600" dirty="0" err="1" smtClean="0">
                <a:latin typeface="Calibri"/>
                <a:cs typeface="Calibri"/>
              </a:rPr>
              <a:t>Specifična</a:t>
            </a:r>
            <a:r>
              <a:rPr lang="en-US" sz="2600" dirty="0" smtClean="0">
                <a:latin typeface="Calibri"/>
                <a:cs typeface="Calibri"/>
              </a:rPr>
              <a:t> </a:t>
            </a:r>
            <a:r>
              <a:rPr lang="en-US" sz="2600" dirty="0" err="1">
                <a:latin typeface="Calibri"/>
                <a:cs typeface="Calibri"/>
              </a:rPr>
              <a:t>poraba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lang="en-US" sz="2600" dirty="0" err="1">
                <a:latin typeface="Calibri"/>
                <a:cs typeface="Calibri"/>
              </a:rPr>
              <a:t>energije</a:t>
            </a:r>
            <a:r>
              <a:rPr lang="en-US" sz="2600" dirty="0">
                <a:latin typeface="Calibri"/>
                <a:cs typeface="Calibri"/>
              </a:rPr>
              <a:t> (</a:t>
            </a:r>
            <a:r>
              <a:rPr lang="en-US" sz="2600" dirty="0" err="1">
                <a:latin typeface="Calibri"/>
                <a:cs typeface="Calibri"/>
              </a:rPr>
              <a:t>na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lang="en-US" sz="2600" dirty="0" err="1">
                <a:latin typeface="Calibri"/>
                <a:cs typeface="Calibri"/>
              </a:rPr>
              <a:t>enoto</a:t>
            </a:r>
            <a:r>
              <a:rPr lang="en-US" sz="2600" dirty="0">
                <a:latin typeface="Calibri"/>
                <a:cs typeface="Calibri"/>
              </a:rPr>
              <a:t>) je </a:t>
            </a:r>
            <a:r>
              <a:rPr lang="en-US" sz="2600" dirty="0" err="1">
                <a:latin typeface="Calibri"/>
                <a:cs typeface="Calibri"/>
              </a:rPr>
              <a:t>na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lang="en-US" sz="2600" dirty="0" err="1">
                <a:latin typeface="Calibri"/>
                <a:cs typeface="Calibri"/>
              </a:rPr>
              <a:t>železnici</a:t>
            </a:r>
            <a:r>
              <a:rPr lang="en-US" sz="2600" dirty="0">
                <a:latin typeface="Calibri"/>
                <a:cs typeface="Calibri"/>
              </a:rPr>
              <a:t>:</a:t>
            </a:r>
          </a:p>
          <a:p>
            <a:pPr lvl="0"/>
            <a:r>
              <a:rPr lang="en-US" sz="2400" dirty="0">
                <a:latin typeface="Calibri"/>
                <a:cs typeface="Calibri"/>
              </a:rPr>
              <a:t>v </a:t>
            </a:r>
            <a:r>
              <a:rPr lang="en-US" sz="2400" dirty="0" err="1">
                <a:latin typeface="Calibri"/>
                <a:cs typeface="Calibri"/>
              </a:rPr>
              <a:t>potniškem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prometu</a:t>
            </a:r>
            <a:r>
              <a:rPr lang="en-US" sz="2400" dirty="0">
                <a:latin typeface="Calibri"/>
                <a:cs typeface="Calibri"/>
              </a:rPr>
              <a:t> 3,5-krat </a:t>
            </a:r>
            <a:r>
              <a:rPr lang="en-US" sz="2400" dirty="0" err="1">
                <a:latin typeface="Calibri"/>
                <a:cs typeface="Calibri"/>
              </a:rPr>
              <a:t>manjša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kot</a:t>
            </a:r>
            <a:r>
              <a:rPr lang="en-US" sz="2400" dirty="0">
                <a:latin typeface="Calibri"/>
                <a:cs typeface="Calibri"/>
              </a:rPr>
              <a:t> v </a:t>
            </a:r>
            <a:r>
              <a:rPr lang="en-US" sz="2400" dirty="0" err="1">
                <a:latin typeface="Calibri"/>
                <a:cs typeface="Calibri"/>
              </a:rPr>
              <a:t>cestnem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prometu</a:t>
            </a:r>
            <a:r>
              <a:rPr lang="en-US" sz="2400" dirty="0">
                <a:latin typeface="Calibri"/>
                <a:cs typeface="Calibri"/>
              </a:rPr>
              <a:t>,</a:t>
            </a:r>
          </a:p>
          <a:p>
            <a:pPr lvl="0"/>
            <a:r>
              <a:rPr lang="en-US" sz="2400" dirty="0">
                <a:latin typeface="Calibri"/>
                <a:cs typeface="Calibri"/>
              </a:rPr>
              <a:t>v </a:t>
            </a:r>
            <a:r>
              <a:rPr lang="en-US" sz="2400" dirty="0" err="1">
                <a:latin typeface="Calibri"/>
                <a:cs typeface="Calibri"/>
              </a:rPr>
              <a:t>tovornem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prometu</a:t>
            </a:r>
            <a:r>
              <a:rPr lang="en-US" sz="2400" dirty="0">
                <a:latin typeface="Calibri"/>
                <a:cs typeface="Calibri"/>
              </a:rPr>
              <a:t> pa 8,7-krat </a:t>
            </a:r>
            <a:r>
              <a:rPr lang="en-US" sz="2400" dirty="0" err="1">
                <a:latin typeface="Calibri"/>
                <a:cs typeface="Calibri"/>
              </a:rPr>
              <a:t>manjša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kot</a:t>
            </a:r>
            <a:r>
              <a:rPr lang="en-US" sz="2400" dirty="0">
                <a:latin typeface="Calibri"/>
                <a:cs typeface="Calibri"/>
              </a:rPr>
              <a:t> v </a:t>
            </a:r>
            <a:r>
              <a:rPr lang="en-US" sz="2400" dirty="0" err="1">
                <a:latin typeface="Calibri"/>
                <a:cs typeface="Calibri"/>
              </a:rPr>
              <a:t>cestnem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prometu</a:t>
            </a:r>
            <a:r>
              <a:rPr lang="en-US" sz="2400" dirty="0" smtClean="0">
                <a:latin typeface="Calibri"/>
                <a:cs typeface="Calibri"/>
              </a:rPr>
              <a:t>,</a:t>
            </a:r>
          </a:p>
          <a:p>
            <a:pPr marL="0" lvl="0" indent="0">
              <a:lnSpc>
                <a:spcPct val="90000"/>
              </a:lnSpc>
              <a:buNone/>
            </a:pPr>
            <a:r>
              <a:rPr lang="en-US" sz="2400" dirty="0">
                <a:latin typeface="Calibri"/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en-US" sz="2600" dirty="0" err="1">
                <a:latin typeface="Calibri"/>
                <a:cs typeface="Calibri"/>
              </a:rPr>
              <a:t>Specifična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lang="en-US" sz="2600" dirty="0" err="1">
                <a:latin typeface="Calibri"/>
                <a:cs typeface="Calibri"/>
              </a:rPr>
              <a:t>emisija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lang="en-US" sz="2600" dirty="0" err="1">
                <a:latin typeface="Calibri"/>
                <a:cs typeface="Calibri"/>
              </a:rPr>
              <a:t>škodljivih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lang="en-US" sz="2600" dirty="0" err="1" smtClean="0">
                <a:latin typeface="Calibri"/>
                <a:cs typeface="Calibri"/>
              </a:rPr>
              <a:t>snovi</a:t>
            </a:r>
            <a:r>
              <a:rPr lang="en-US" sz="2600" dirty="0" smtClean="0">
                <a:latin typeface="Calibri"/>
                <a:cs typeface="Calibri"/>
              </a:rPr>
              <a:t> je </a:t>
            </a:r>
            <a:r>
              <a:rPr lang="en-US" sz="2600" dirty="0" err="1">
                <a:latin typeface="Calibri"/>
                <a:cs typeface="Calibri"/>
              </a:rPr>
              <a:t>na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lang="en-US" sz="2600" dirty="0" err="1">
                <a:latin typeface="Calibri"/>
                <a:cs typeface="Calibri"/>
              </a:rPr>
              <a:t>železnici</a:t>
            </a:r>
            <a:r>
              <a:rPr lang="en-US" sz="2600" dirty="0">
                <a:latin typeface="Calibri"/>
                <a:cs typeface="Calibri"/>
              </a:rPr>
              <a:t>:</a:t>
            </a:r>
          </a:p>
          <a:p>
            <a:pPr lvl="0"/>
            <a:r>
              <a:rPr lang="en-US" sz="2400" dirty="0">
                <a:latin typeface="Calibri"/>
                <a:cs typeface="Calibri"/>
              </a:rPr>
              <a:t>v </a:t>
            </a:r>
            <a:r>
              <a:rPr lang="en-US" sz="2400" dirty="0" err="1">
                <a:latin typeface="Calibri"/>
                <a:cs typeface="Calibri"/>
              </a:rPr>
              <a:t>potniškem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prometu</a:t>
            </a:r>
            <a:r>
              <a:rPr lang="en-US" sz="2400" dirty="0">
                <a:latin typeface="Calibri"/>
                <a:cs typeface="Calibri"/>
              </a:rPr>
              <a:t> 8,3-krat </a:t>
            </a:r>
            <a:r>
              <a:rPr lang="en-US" sz="2400" dirty="0" err="1">
                <a:latin typeface="Calibri"/>
                <a:cs typeface="Calibri"/>
              </a:rPr>
              <a:t>manjša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kot</a:t>
            </a:r>
            <a:r>
              <a:rPr lang="en-US" sz="2400" dirty="0">
                <a:latin typeface="Calibri"/>
                <a:cs typeface="Calibri"/>
              </a:rPr>
              <a:t> v </a:t>
            </a:r>
            <a:r>
              <a:rPr lang="en-US" sz="2400" dirty="0" err="1">
                <a:latin typeface="Calibri"/>
                <a:cs typeface="Calibri"/>
              </a:rPr>
              <a:t>cestnem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prometu</a:t>
            </a:r>
            <a:r>
              <a:rPr lang="en-US" sz="2400" dirty="0">
                <a:latin typeface="Calibri"/>
                <a:cs typeface="Calibri"/>
              </a:rPr>
              <a:t>,</a:t>
            </a:r>
          </a:p>
          <a:p>
            <a:pPr lvl="0"/>
            <a:r>
              <a:rPr lang="en-US" sz="2400" dirty="0">
                <a:latin typeface="Calibri"/>
                <a:cs typeface="Calibri"/>
              </a:rPr>
              <a:t>v </a:t>
            </a:r>
            <a:r>
              <a:rPr lang="en-US" sz="2400" dirty="0" err="1">
                <a:latin typeface="Calibri"/>
                <a:cs typeface="Calibri"/>
              </a:rPr>
              <a:t>tovornem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prometu</a:t>
            </a:r>
            <a:r>
              <a:rPr lang="en-US" sz="2400" dirty="0">
                <a:latin typeface="Calibri"/>
                <a:cs typeface="Calibri"/>
              </a:rPr>
              <a:t> pa 30-krat </a:t>
            </a:r>
            <a:r>
              <a:rPr lang="en-US" sz="2400" dirty="0" err="1">
                <a:latin typeface="Calibri"/>
                <a:cs typeface="Calibri"/>
              </a:rPr>
              <a:t>manjša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kot</a:t>
            </a:r>
            <a:r>
              <a:rPr lang="en-US" sz="2400" dirty="0">
                <a:latin typeface="Calibri"/>
                <a:cs typeface="Calibri"/>
              </a:rPr>
              <a:t> v </a:t>
            </a:r>
            <a:r>
              <a:rPr lang="en-US" sz="2400" dirty="0" err="1">
                <a:latin typeface="Calibri"/>
                <a:cs typeface="Calibri"/>
              </a:rPr>
              <a:t>cestnem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prometu</a:t>
            </a:r>
            <a:r>
              <a:rPr lang="en-US" sz="2400" dirty="0">
                <a:latin typeface="Calibri"/>
                <a:cs typeface="Calibri"/>
              </a:rPr>
              <a:t>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latin typeface="Calibri"/>
                <a:cs typeface="Calibri"/>
              </a:rPr>
              <a:t> </a:t>
            </a:r>
            <a:endParaRPr lang="en-US" sz="1200" dirty="0">
              <a:latin typeface="Calibri"/>
              <a:cs typeface="Calibri"/>
            </a:endParaRPr>
          </a:p>
          <a:p>
            <a:r>
              <a:rPr lang="en-US" sz="2600" dirty="0" err="1">
                <a:latin typeface="Calibri"/>
                <a:cs typeface="Calibri"/>
              </a:rPr>
              <a:t>Varnost</a:t>
            </a:r>
            <a:r>
              <a:rPr lang="en-US" sz="2600" dirty="0">
                <a:latin typeface="Calibri"/>
                <a:cs typeface="Calibri"/>
              </a:rPr>
              <a:t> je </a:t>
            </a:r>
            <a:r>
              <a:rPr lang="en-US" sz="2600" dirty="0" err="1">
                <a:latin typeface="Calibri"/>
                <a:cs typeface="Calibri"/>
              </a:rPr>
              <a:t>na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lang="en-US" sz="2600" dirty="0" err="1">
                <a:latin typeface="Calibri"/>
                <a:cs typeface="Calibri"/>
              </a:rPr>
              <a:t>železnici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lang="en-US" sz="2600" dirty="0" err="1">
                <a:latin typeface="Calibri"/>
                <a:cs typeface="Calibri"/>
              </a:rPr>
              <a:t>povprečno</a:t>
            </a:r>
            <a:r>
              <a:rPr lang="en-US" sz="2600" dirty="0">
                <a:latin typeface="Calibri"/>
                <a:cs typeface="Calibri"/>
              </a:rPr>
              <a:t> 24-krat </a:t>
            </a:r>
            <a:r>
              <a:rPr lang="en-US" sz="2600" dirty="0" err="1">
                <a:latin typeface="Calibri"/>
                <a:cs typeface="Calibri"/>
              </a:rPr>
              <a:t>boljša</a:t>
            </a:r>
            <a:r>
              <a:rPr lang="en-US" sz="2600" dirty="0">
                <a:latin typeface="Calibri"/>
                <a:cs typeface="Calibri"/>
              </a:rPr>
              <a:t>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latin typeface="Calibri"/>
                <a:cs typeface="Calibri"/>
              </a:rPr>
              <a:t> </a:t>
            </a:r>
          </a:p>
          <a:p>
            <a:r>
              <a:rPr lang="en-US" sz="2600" dirty="0" err="1">
                <a:latin typeface="Calibri"/>
                <a:cs typeface="Calibri"/>
              </a:rPr>
              <a:t>Poraba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lang="en-US" sz="2600" dirty="0" err="1">
                <a:latin typeface="Calibri"/>
                <a:cs typeface="Calibri"/>
              </a:rPr>
              <a:t>prostora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lang="en-US" sz="2600" dirty="0" err="1">
                <a:latin typeface="Calibri"/>
                <a:cs typeface="Calibri"/>
              </a:rPr>
              <a:t>pri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lang="en-US" sz="2600" dirty="0" err="1">
                <a:latin typeface="Calibri"/>
                <a:cs typeface="Calibri"/>
              </a:rPr>
              <a:t>enaki</a:t>
            </a:r>
            <a:r>
              <a:rPr lang="en-US" sz="2600" dirty="0">
                <a:latin typeface="Calibri"/>
                <a:cs typeface="Calibri"/>
              </a:rPr>
              <a:t> </a:t>
            </a:r>
            <a:r>
              <a:rPr lang="en-US" sz="2600" dirty="0" err="1">
                <a:latin typeface="Calibri"/>
                <a:cs typeface="Calibri"/>
              </a:rPr>
              <a:t>prepustnosti</a:t>
            </a:r>
            <a:r>
              <a:rPr lang="en-US" sz="2600" dirty="0">
                <a:latin typeface="Calibri"/>
                <a:cs typeface="Calibri"/>
              </a:rPr>
              <a:t> </a:t>
            </a:r>
            <a:endParaRPr lang="en-US" sz="2600" dirty="0" smtClean="0">
              <a:latin typeface="Calibri"/>
              <a:cs typeface="Calibri"/>
            </a:endParaRPr>
          </a:p>
          <a:p>
            <a:pPr lvl="1"/>
            <a:r>
              <a:rPr lang="en-US" sz="2400" dirty="0" err="1" smtClean="0">
                <a:latin typeface="Calibri"/>
                <a:cs typeface="Calibri"/>
              </a:rPr>
              <a:t>na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železnici</a:t>
            </a:r>
            <a:r>
              <a:rPr lang="en-US" sz="2400" dirty="0">
                <a:latin typeface="Calibri"/>
                <a:cs typeface="Calibri"/>
              </a:rPr>
              <a:t> 2- do 3- </a:t>
            </a:r>
            <a:r>
              <a:rPr lang="en-US" sz="2400" dirty="0" err="1">
                <a:latin typeface="Calibri"/>
                <a:cs typeface="Calibri"/>
              </a:rPr>
              <a:t>krat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manjša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kot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na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avtocesti</a:t>
            </a:r>
            <a:r>
              <a:rPr lang="en-US" sz="2400" dirty="0" smtClean="0">
                <a:latin typeface="Calibri"/>
                <a:cs typeface="Calibri"/>
              </a:rPr>
              <a:t>.</a:t>
            </a:r>
            <a:endParaRPr 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599054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36" y="260648"/>
            <a:ext cx="7772400" cy="7239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3200" dirty="0" smtClean="0">
                <a:latin typeface="Gill Sans MT" pitchFamily="34" charset="0"/>
              </a:rPr>
              <a:t>Ad 3</a:t>
            </a:r>
            <a:br>
              <a:rPr lang="en-US" sz="3200" dirty="0" smtClean="0">
                <a:latin typeface="Gill Sans MT" pitchFamily="34" charset="0"/>
              </a:rPr>
            </a:br>
            <a:r>
              <a:rPr lang="en-US" sz="3600" b="1" dirty="0" err="1" smtClean="0">
                <a:latin typeface="Calibri"/>
                <a:cs typeface="Calibri"/>
              </a:rPr>
              <a:t>Strateško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partnerstvo</a:t>
            </a:r>
            <a:r>
              <a:rPr lang="en-US" sz="3600" b="1" dirty="0" smtClean="0">
                <a:latin typeface="Calibri"/>
                <a:cs typeface="Calibri"/>
              </a:rPr>
              <a:t> med </a:t>
            </a:r>
            <a:r>
              <a:rPr lang="en-US" sz="3600" b="1" dirty="0" err="1" smtClean="0">
                <a:latin typeface="Calibri"/>
                <a:cs typeface="Calibri"/>
              </a:rPr>
              <a:t>logisti</a:t>
            </a:r>
            <a:endParaRPr lang="en-US" sz="3600" b="1" dirty="0" smtClean="0">
              <a:latin typeface="Calibri"/>
              <a:cs typeface="Calibri"/>
            </a:endParaRPr>
          </a:p>
        </p:txBody>
      </p:sp>
      <p:sp>
        <p:nvSpPr>
          <p:cNvPr id="61442" name="Content Placeholder 2"/>
          <p:cNvSpPr>
            <a:spLocks noGrp="1"/>
          </p:cNvSpPr>
          <p:nvPr>
            <p:ph sz="quarter" idx="1"/>
          </p:nvPr>
        </p:nvSpPr>
        <p:spPr>
          <a:xfrm>
            <a:off x="448485" y="1124744"/>
            <a:ext cx="8443995" cy="5068416"/>
          </a:xfrm>
        </p:spPr>
        <p:txBody>
          <a:bodyPr>
            <a:normAutofit/>
          </a:bodyPr>
          <a:lstStyle/>
          <a:p>
            <a:pPr eaLnBrk="1" hangingPunct="1">
              <a:buFont typeface="Wingdings 3" charset="2"/>
              <a:buNone/>
            </a:pPr>
            <a:r>
              <a:rPr lang="en-US" sz="2400" dirty="0"/>
              <a:t>	</a:t>
            </a:r>
          </a:p>
          <a:p>
            <a:pPr eaLnBrk="1" hangingPunct="1"/>
            <a:r>
              <a:rPr lang="en-US" sz="2800" dirty="0" err="1" smtClean="0">
                <a:latin typeface="Calibri"/>
                <a:cs typeface="Calibri"/>
              </a:rPr>
              <a:t>Propadla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dva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poskusa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povezovanja</a:t>
            </a:r>
            <a:endParaRPr lang="en-US" sz="2800" dirty="0" smtClean="0">
              <a:latin typeface="Calibri"/>
              <a:cs typeface="Calibri"/>
            </a:endParaRPr>
          </a:p>
          <a:p>
            <a:pPr eaLnBrk="1" hangingPunct="1"/>
            <a:endParaRPr lang="en-US" sz="2800" dirty="0">
              <a:latin typeface="Calibri"/>
              <a:cs typeface="Calibri"/>
            </a:endParaRPr>
          </a:p>
          <a:p>
            <a:pPr eaLnBrk="1" hangingPunct="1"/>
            <a:r>
              <a:rPr lang="en-US" sz="2800" dirty="0" smtClean="0">
                <a:latin typeface="Calibri"/>
                <a:cs typeface="Calibri"/>
              </a:rPr>
              <a:t>2006-2007: </a:t>
            </a:r>
            <a:r>
              <a:rPr lang="en-US" sz="2800" dirty="0" err="1" smtClean="0">
                <a:latin typeface="Calibri"/>
                <a:cs typeface="Calibri"/>
              </a:rPr>
              <a:t>Poskus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povezovanja</a:t>
            </a:r>
            <a:r>
              <a:rPr lang="en-US" sz="2800" dirty="0" smtClean="0">
                <a:latin typeface="Calibri"/>
                <a:cs typeface="Calibri"/>
              </a:rPr>
              <a:t> med SŽ – </a:t>
            </a:r>
            <a:r>
              <a:rPr lang="en-US" sz="2800" dirty="0" err="1" smtClean="0">
                <a:latin typeface="Calibri"/>
                <a:cs typeface="Calibri"/>
              </a:rPr>
              <a:t>Luko</a:t>
            </a:r>
            <a:r>
              <a:rPr lang="en-US" sz="2800" dirty="0" smtClean="0">
                <a:latin typeface="Calibri"/>
                <a:cs typeface="Calibri"/>
              </a:rPr>
              <a:t> KP in DB</a:t>
            </a:r>
          </a:p>
          <a:p>
            <a:pPr eaLnBrk="1" hangingPunct="1"/>
            <a:endParaRPr lang="en-US" sz="2800" dirty="0">
              <a:latin typeface="Calibri"/>
              <a:cs typeface="Calibri"/>
            </a:endParaRPr>
          </a:p>
          <a:p>
            <a:pPr eaLnBrk="1" hangingPunct="1"/>
            <a:r>
              <a:rPr lang="en-US" sz="2800" dirty="0" smtClean="0">
                <a:latin typeface="Calibri"/>
                <a:cs typeface="Calibri"/>
              </a:rPr>
              <a:t>2010-11: </a:t>
            </a:r>
            <a:r>
              <a:rPr lang="en-US" sz="2800" dirty="0" err="1" smtClean="0">
                <a:latin typeface="Calibri"/>
                <a:cs typeface="Calibri"/>
              </a:rPr>
              <a:t>Poskus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ustanovitve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Slovenskega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logističnega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holdinga</a:t>
            </a:r>
            <a:endParaRPr lang="en-US" sz="2800" dirty="0" smtClean="0">
              <a:latin typeface="Calibri"/>
              <a:cs typeface="Calibri"/>
            </a:endParaRPr>
          </a:p>
          <a:p>
            <a:pPr eaLnBrk="1" hangingPunct="1"/>
            <a:endParaRPr lang="en-US" sz="2800" dirty="0">
              <a:latin typeface="Calibri"/>
              <a:cs typeface="Calibri"/>
            </a:endParaRPr>
          </a:p>
          <a:p>
            <a:pPr eaLnBrk="1" hangingPunct="1"/>
            <a:r>
              <a:rPr lang="en-US" sz="2800" dirty="0" smtClean="0">
                <a:latin typeface="Calibri"/>
                <a:cs typeface="Calibri"/>
              </a:rPr>
              <a:t>2012: </a:t>
            </a:r>
            <a:r>
              <a:rPr lang="en-US" sz="2800" dirty="0" err="1" smtClean="0">
                <a:latin typeface="Calibri"/>
                <a:cs typeface="Calibri"/>
              </a:rPr>
              <a:t>Tretji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poskus</a:t>
            </a:r>
            <a:r>
              <a:rPr lang="en-US" sz="2800" dirty="0" smtClean="0">
                <a:latin typeface="Calibri"/>
                <a:cs typeface="Calibri"/>
              </a:rPr>
              <a:t>?</a:t>
            </a:r>
            <a:endParaRPr lang="en-US" sz="2400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43426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7772400" cy="7239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latin typeface="Gill Sans MT" pitchFamily="34" charset="0"/>
              </a:rPr>
              <a:t>Ad 3</a:t>
            </a:r>
            <a:br>
              <a:rPr lang="en-US" sz="3200" dirty="0" smtClean="0">
                <a:latin typeface="Gill Sans MT" pitchFamily="34" charset="0"/>
              </a:rPr>
            </a:br>
            <a:r>
              <a:rPr lang="en-US" sz="3600" b="1" dirty="0">
                <a:latin typeface="Calibri"/>
                <a:cs typeface="Calibri"/>
              </a:rPr>
              <a:t>2012: </a:t>
            </a:r>
            <a:r>
              <a:rPr lang="en-US" sz="3600" b="1" dirty="0" err="1">
                <a:latin typeface="Calibri"/>
                <a:cs typeface="Calibri"/>
              </a:rPr>
              <a:t>Tretji</a:t>
            </a:r>
            <a:r>
              <a:rPr lang="en-US" sz="3600" b="1" dirty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poskus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partnerstva</a:t>
            </a:r>
            <a:r>
              <a:rPr lang="en-US" sz="3600" b="1" dirty="0" smtClean="0">
                <a:latin typeface="Calibri"/>
                <a:cs typeface="Calibri"/>
              </a:rPr>
              <a:t>?</a:t>
            </a:r>
            <a:endParaRPr lang="en-US" sz="3100" b="1" dirty="0">
              <a:latin typeface="Calibri"/>
              <a:cs typeface="Calibri"/>
            </a:endParaRPr>
          </a:p>
        </p:txBody>
      </p:sp>
      <p:sp>
        <p:nvSpPr>
          <p:cNvPr id="61442" name="Content Placeholder 2"/>
          <p:cNvSpPr>
            <a:spLocks noGrp="1"/>
          </p:cNvSpPr>
          <p:nvPr>
            <p:ph sz="quarter" idx="1"/>
          </p:nvPr>
        </p:nvSpPr>
        <p:spPr>
          <a:xfrm>
            <a:off x="1035457" y="1052736"/>
            <a:ext cx="7643192" cy="5334000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Calibri"/>
                <a:cs typeface="Calibri"/>
              </a:rPr>
              <a:t>Varianta</a:t>
            </a:r>
            <a:r>
              <a:rPr lang="en-US" sz="3200" dirty="0" smtClean="0">
                <a:latin typeface="Calibri"/>
                <a:cs typeface="Calibri"/>
              </a:rPr>
              <a:t> A:</a:t>
            </a:r>
            <a:endParaRPr lang="en-US" sz="3200" dirty="0">
              <a:latin typeface="Calibri"/>
              <a:cs typeface="Calibri"/>
            </a:endParaRPr>
          </a:p>
          <a:p>
            <a:pPr lvl="1"/>
            <a:r>
              <a:rPr lang="en-US" sz="2400" dirty="0" err="1" smtClean="0">
                <a:latin typeface="Calibri"/>
                <a:cs typeface="Calibri"/>
              </a:rPr>
              <a:t>Skupna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družba</a:t>
            </a:r>
            <a:r>
              <a:rPr lang="en-US" sz="2400" dirty="0" smtClean="0">
                <a:latin typeface="Calibri"/>
                <a:cs typeface="Calibri"/>
              </a:rPr>
              <a:t> DB, SŽ-Cargo in Luka </a:t>
            </a:r>
            <a:r>
              <a:rPr lang="en-US" sz="2400" dirty="0" err="1" smtClean="0">
                <a:latin typeface="Calibri"/>
                <a:cs typeface="Calibri"/>
              </a:rPr>
              <a:t>Koper</a:t>
            </a:r>
            <a:endParaRPr lang="en-US" sz="2400" dirty="0" smtClean="0">
              <a:latin typeface="Calibri"/>
              <a:cs typeface="Calibri"/>
            </a:endParaRPr>
          </a:p>
          <a:p>
            <a:pPr lvl="1"/>
            <a:r>
              <a:rPr lang="en-US" sz="2400" dirty="0" err="1" smtClean="0">
                <a:latin typeface="Calibri"/>
                <a:cs typeface="Calibri"/>
              </a:rPr>
              <a:t>Še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interes</a:t>
            </a:r>
            <a:r>
              <a:rPr lang="en-US" sz="2400" dirty="0" smtClean="0">
                <a:latin typeface="Calibri"/>
                <a:cs typeface="Calibri"/>
              </a:rPr>
              <a:t> DB?</a:t>
            </a:r>
          </a:p>
          <a:p>
            <a:pPr lvl="1"/>
            <a:r>
              <a:rPr lang="en-US" sz="2400" dirty="0" err="1" smtClean="0">
                <a:latin typeface="Calibri"/>
                <a:cs typeface="Calibri"/>
              </a:rPr>
              <a:t>Kaj</a:t>
            </a:r>
            <a:r>
              <a:rPr lang="en-US" sz="2400" dirty="0" smtClean="0">
                <a:latin typeface="Calibri"/>
                <a:cs typeface="Calibri"/>
              </a:rPr>
              <a:t> to </a:t>
            </a:r>
            <a:r>
              <a:rPr lang="en-US" sz="2400" dirty="0" err="1" smtClean="0">
                <a:latin typeface="Calibri"/>
                <a:cs typeface="Calibri"/>
              </a:rPr>
              <a:t>pomeni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za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slovenski</a:t>
            </a:r>
            <a:r>
              <a:rPr lang="en-US" sz="2400" dirty="0" smtClean="0">
                <a:latin typeface="Calibri"/>
                <a:cs typeface="Calibri"/>
              </a:rPr>
              <a:t>  </a:t>
            </a:r>
            <a:r>
              <a:rPr lang="en-US" sz="2400" dirty="0" err="1" smtClean="0">
                <a:latin typeface="Calibri"/>
                <a:cs typeface="Calibri"/>
              </a:rPr>
              <a:t>strateški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interes</a:t>
            </a:r>
            <a:r>
              <a:rPr lang="en-US" sz="2400" dirty="0" smtClean="0">
                <a:latin typeface="Calibri"/>
                <a:cs typeface="Calibri"/>
              </a:rPr>
              <a:t>?</a:t>
            </a:r>
            <a:endParaRPr lang="en-US" sz="2400" dirty="0">
              <a:latin typeface="Calibri"/>
              <a:cs typeface="Calibri"/>
            </a:endParaRPr>
          </a:p>
          <a:p>
            <a:pPr eaLnBrk="1" hangingPunct="1"/>
            <a:endParaRPr lang="en-US" sz="3200" dirty="0">
              <a:latin typeface="Calibri"/>
              <a:cs typeface="Calibri"/>
            </a:endParaRPr>
          </a:p>
          <a:p>
            <a:r>
              <a:rPr lang="en-US" sz="3200" dirty="0" err="1">
                <a:latin typeface="Calibri"/>
                <a:cs typeface="Calibri"/>
              </a:rPr>
              <a:t>Varianta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smtClean="0">
                <a:latin typeface="Calibri"/>
                <a:cs typeface="Calibri"/>
              </a:rPr>
              <a:t>B:</a:t>
            </a:r>
            <a:endParaRPr lang="en-US" sz="3200" dirty="0">
              <a:latin typeface="Calibri"/>
              <a:cs typeface="Calibri"/>
            </a:endParaRPr>
          </a:p>
          <a:p>
            <a:pPr lvl="1"/>
            <a:r>
              <a:rPr lang="en-US" sz="2400" dirty="0" err="1" smtClean="0">
                <a:latin typeface="Calibri"/>
                <a:cs typeface="Calibri"/>
              </a:rPr>
              <a:t>Luška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uprava</a:t>
            </a:r>
            <a:r>
              <a:rPr lang="en-US" sz="2400" dirty="0" smtClean="0">
                <a:latin typeface="Calibri"/>
                <a:cs typeface="Calibri"/>
              </a:rPr>
              <a:t> v KP</a:t>
            </a:r>
          </a:p>
          <a:p>
            <a:pPr lvl="1"/>
            <a:r>
              <a:rPr lang="en-US" sz="2400" dirty="0" err="1" smtClean="0">
                <a:latin typeface="Calibri"/>
                <a:cs typeface="Calibri"/>
              </a:rPr>
              <a:t>Skupna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družba</a:t>
            </a:r>
            <a:r>
              <a:rPr lang="en-US" sz="2400" dirty="0" smtClean="0">
                <a:latin typeface="Calibri"/>
                <a:cs typeface="Calibri"/>
              </a:rPr>
              <a:t> DB in </a:t>
            </a:r>
            <a:r>
              <a:rPr lang="en-US" sz="2400" dirty="0">
                <a:latin typeface="Calibri"/>
                <a:cs typeface="Calibri"/>
              </a:rPr>
              <a:t>SŽ-Cargo </a:t>
            </a:r>
            <a:endParaRPr lang="en-US" sz="2400" dirty="0" smtClean="0">
              <a:latin typeface="Calibri"/>
              <a:cs typeface="Calibri"/>
            </a:endParaRPr>
          </a:p>
          <a:p>
            <a:pPr lvl="1"/>
            <a:r>
              <a:rPr lang="en-US" sz="2400" dirty="0" err="1" smtClean="0">
                <a:latin typeface="Calibri"/>
                <a:cs typeface="Calibri"/>
              </a:rPr>
              <a:t>Koncesija</a:t>
            </a:r>
            <a:r>
              <a:rPr lang="en-US" sz="2400" dirty="0" smtClean="0">
                <a:latin typeface="Calibri"/>
                <a:cs typeface="Calibri"/>
              </a:rPr>
              <a:t> DB </a:t>
            </a:r>
            <a:r>
              <a:rPr lang="en-US" sz="2400" dirty="0" err="1" smtClean="0">
                <a:latin typeface="Calibri"/>
                <a:cs typeface="Calibri"/>
              </a:rPr>
              <a:t>za</a:t>
            </a:r>
            <a:r>
              <a:rPr lang="en-US" sz="2400" dirty="0" smtClean="0">
                <a:latin typeface="Calibri"/>
                <a:cs typeface="Calibri"/>
              </a:rPr>
              <a:t> 3.pomol (v </a:t>
            </a:r>
            <a:r>
              <a:rPr lang="en-US" sz="2400" dirty="0" err="1" smtClean="0">
                <a:latin typeface="Calibri"/>
                <a:cs typeface="Calibri"/>
              </a:rPr>
              <a:t>zameno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za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sofinanciranje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izgradnje</a:t>
            </a:r>
            <a:r>
              <a:rPr lang="en-US" sz="2400" dirty="0" smtClean="0">
                <a:latin typeface="Calibri"/>
                <a:cs typeface="Calibri"/>
              </a:rPr>
              <a:t> in </a:t>
            </a:r>
            <a:r>
              <a:rPr lang="en-US" sz="2400" dirty="0" err="1" smtClean="0">
                <a:latin typeface="Calibri"/>
                <a:cs typeface="Calibri"/>
              </a:rPr>
              <a:t>modernizacije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žel.omrežja</a:t>
            </a:r>
            <a:r>
              <a:rPr lang="en-US" sz="2400" dirty="0" smtClean="0">
                <a:latin typeface="Calibri"/>
                <a:cs typeface="Calibri"/>
              </a:rPr>
              <a:t>)</a:t>
            </a:r>
            <a:endParaRPr 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204841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7772400" cy="7239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Kaj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če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nič</a:t>
            </a:r>
            <a:r>
              <a:rPr lang="en-US" sz="3600" b="1" dirty="0" smtClean="0">
                <a:latin typeface="Calibri"/>
                <a:cs typeface="Calibri"/>
              </a:rPr>
              <a:t> ne </a:t>
            </a:r>
            <a:r>
              <a:rPr lang="en-US" sz="3600" b="1" dirty="0" err="1" smtClean="0">
                <a:latin typeface="Calibri"/>
                <a:cs typeface="Calibri"/>
              </a:rPr>
              <a:t>naredimo</a:t>
            </a:r>
            <a:r>
              <a:rPr lang="en-US" sz="3600" b="1" dirty="0" smtClean="0">
                <a:latin typeface="Calibri"/>
                <a:cs typeface="Calibri"/>
              </a:rPr>
              <a:t>?</a:t>
            </a:r>
            <a:endParaRPr lang="en-US" sz="3200" b="1" dirty="0">
              <a:latin typeface="Calibri"/>
              <a:cs typeface="Calibri"/>
            </a:endParaRPr>
          </a:p>
        </p:txBody>
      </p:sp>
      <p:sp>
        <p:nvSpPr>
          <p:cNvPr id="61442" name="Content Placeholder 2"/>
          <p:cNvSpPr>
            <a:spLocks noGrp="1"/>
          </p:cNvSpPr>
          <p:nvPr>
            <p:ph sz="quarter" idx="1"/>
          </p:nvPr>
        </p:nvSpPr>
        <p:spPr>
          <a:xfrm>
            <a:off x="905122" y="1124744"/>
            <a:ext cx="7772400" cy="4564360"/>
          </a:xfrm>
        </p:spPr>
        <p:txBody>
          <a:bodyPr>
            <a:normAutofit/>
          </a:bodyPr>
          <a:lstStyle/>
          <a:p>
            <a:pPr eaLnBrk="1" hangingPunct="1">
              <a:buFont typeface="Wingdings 3" charset="2"/>
              <a:buNone/>
            </a:pPr>
            <a:r>
              <a:rPr lang="en-US" sz="2400" dirty="0"/>
              <a:t>	</a:t>
            </a:r>
            <a:endParaRPr lang="en-US" sz="2400" dirty="0" smtClean="0"/>
          </a:p>
          <a:p>
            <a:r>
              <a:rPr lang="en-US" sz="3200" dirty="0" err="1" smtClean="0">
                <a:latin typeface="Calibri"/>
                <a:cs typeface="Calibri"/>
              </a:rPr>
              <a:t>Železniška</a:t>
            </a:r>
            <a:r>
              <a:rPr lang="en-US" sz="3200" dirty="0" smtClean="0">
                <a:latin typeface="Calibri"/>
                <a:cs typeface="Calibri"/>
              </a:rPr>
              <a:t> </a:t>
            </a:r>
            <a:r>
              <a:rPr lang="en-US" sz="3200" dirty="0" err="1" smtClean="0">
                <a:latin typeface="Calibri"/>
                <a:cs typeface="Calibri"/>
              </a:rPr>
              <a:t>povezava</a:t>
            </a:r>
            <a:r>
              <a:rPr lang="en-US" sz="3200" dirty="0" smtClean="0">
                <a:latin typeface="Calibri"/>
                <a:cs typeface="Calibri"/>
              </a:rPr>
              <a:t> KP – </a:t>
            </a:r>
            <a:r>
              <a:rPr lang="en-US" sz="3200" dirty="0" err="1" smtClean="0">
                <a:latin typeface="Calibri"/>
                <a:cs typeface="Calibri"/>
              </a:rPr>
              <a:t>Trst</a:t>
            </a:r>
            <a:r>
              <a:rPr lang="en-US" sz="3200" dirty="0" smtClean="0">
                <a:latin typeface="Calibri"/>
                <a:cs typeface="Calibri"/>
              </a:rPr>
              <a:t>?</a:t>
            </a:r>
            <a:endParaRPr lang="en-US" sz="3200" dirty="0">
              <a:latin typeface="Calibri"/>
              <a:cs typeface="Calibri"/>
            </a:endParaRPr>
          </a:p>
          <a:p>
            <a:pPr lvl="1"/>
            <a:r>
              <a:rPr lang="en-US" sz="2400" dirty="0" err="1" smtClean="0">
                <a:latin typeface="Calibri"/>
                <a:cs typeface="Calibri"/>
              </a:rPr>
              <a:t>Kaj</a:t>
            </a:r>
            <a:r>
              <a:rPr lang="en-US" sz="2400" dirty="0" smtClean="0">
                <a:latin typeface="Calibri"/>
                <a:cs typeface="Calibri"/>
              </a:rPr>
              <a:t> to </a:t>
            </a:r>
            <a:r>
              <a:rPr lang="en-US" sz="2400" dirty="0" err="1" smtClean="0">
                <a:latin typeface="Calibri"/>
                <a:cs typeface="Calibri"/>
              </a:rPr>
              <a:t>pomeni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za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dolgoročni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razvoj</a:t>
            </a:r>
            <a:r>
              <a:rPr lang="en-US" sz="2400" dirty="0" smtClean="0">
                <a:latin typeface="Calibri"/>
                <a:cs typeface="Calibri"/>
              </a:rPr>
              <a:t> SLO </a:t>
            </a:r>
            <a:r>
              <a:rPr lang="en-US" sz="2400" dirty="0" err="1" smtClean="0">
                <a:latin typeface="Calibri"/>
                <a:cs typeface="Calibri"/>
              </a:rPr>
              <a:t>logistike</a:t>
            </a:r>
            <a:endParaRPr lang="en-US" sz="2400" dirty="0" smtClean="0">
              <a:latin typeface="Calibri"/>
              <a:cs typeface="Calibri"/>
            </a:endParaRPr>
          </a:p>
          <a:p>
            <a:pPr lvl="1"/>
            <a:r>
              <a:rPr lang="en-US" sz="2400" dirty="0" err="1" smtClean="0">
                <a:latin typeface="Calibri"/>
                <a:cs typeface="Calibri"/>
              </a:rPr>
              <a:t>Kaj</a:t>
            </a:r>
            <a:r>
              <a:rPr lang="en-US" sz="2400" dirty="0" smtClean="0">
                <a:latin typeface="Calibri"/>
                <a:cs typeface="Calibri"/>
              </a:rPr>
              <a:t> to </a:t>
            </a:r>
            <a:r>
              <a:rPr lang="en-US" sz="2400" dirty="0" err="1" smtClean="0">
                <a:latin typeface="Calibri"/>
                <a:cs typeface="Calibri"/>
              </a:rPr>
              <a:t>pomeni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za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Luko</a:t>
            </a:r>
            <a:r>
              <a:rPr lang="en-US" sz="2400" dirty="0" smtClean="0">
                <a:latin typeface="Calibri"/>
                <a:cs typeface="Calibri"/>
              </a:rPr>
              <a:t> KP?</a:t>
            </a:r>
          </a:p>
          <a:p>
            <a:endParaRPr lang="en-US" sz="3200" dirty="0" smtClean="0">
              <a:latin typeface="Calibri"/>
              <a:cs typeface="Calibri"/>
            </a:endParaRPr>
          </a:p>
          <a:p>
            <a:r>
              <a:rPr lang="en-US" sz="3200" dirty="0" err="1" smtClean="0">
                <a:latin typeface="Calibri"/>
                <a:cs typeface="Calibri"/>
              </a:rPr>
              <a:t>Baltsko</a:t>
            </a:r>
            <a:r>
              <a:rPr lang="en-US" sz="3200" dirty="0" smtClean="0">
                <a:latin typeface="Calibri"/>
                <a:cs typeface="Calibri"/>
              </a:rPr>
              <a:t> –</a:t>
            </a:r>
            <a:r>
              <a:rPr lang="en-US" sz="3200" dirty="0" err="1" smtClean="0">
                <a:latin typeface="Calibri"/>
                <a:cs typeface="Calibri"/>
              </a:rPr>
              <a:t>jadranski</a:t>
            </a:r>
            <a:r>
              <a:rPr lang="en-US" sz="3200" dirty="0" smtClean="0">
                <a:latin typeface="Calibri"/>
                <a:cs typeface="Calibri"/>
              </a:rPr>
              <a:t> </a:t>
            </a:r>
            <a:r>
              <a:rPr lang="en-US" sz="3200" dirty="0" err="1" smtClean="0">
                <a:latin typeface="Calibri"/>
                <a:cs typeface="Calibri"/>
              </a:rPr>
              <a:t>koridor</a:t>
            </a:r>
            <a:endParaRPr lang="en-US" sz="3200" dirty="0">
              <a:latin typeface="Calibri"/>
              <a:cs typeface="Calibri"/>
            </a:endParaRPr>
          </a:p>
          <a:p>
            <a:pPr lvl="1"/>
            <a:r>
              <a:rPr lang="en-US" sz="2400" dirty="0" err="1" smtClean="0">
                <a:latin typeface="Calibri"/>
                <a:cs typeface="Calibri"/>
              </a:rPr>
              <a:t>Mimo</a:t>
            </a:r>
            <a:r>
              <a:rPr lang="en-US" sz="2400" dirty="0" smtClean="0">
                <a:latin typeface="Calibri"/>
                <a:cs typeface="Calibri"/>
              </a:rPr>
              <a:t> Ten-T </a:t>
            </a:r>
            <a:r>
              <a:rPr lang="en-US" sz="2400" dirty="0" err="1" smtClean="0">
                <a:latin typeface="Calibri"/>
                <a:cs typeface="Calibri"/>
              </a:rPr>
              <a:t>koridorjev</a:t>
            </a:r>
            <a:r>
              <a:rPr lang="en-US" sz="2400" dirty="0" smtClean="0">
                <a:latin typeface="Calibri"/>
                <a:cs typeface="Calibri"/>
              </a:rPr>
              <a:t>,</a:t>
            </a:r>
          </a:p>
          <a:p>
            <a:pPr lvl="1"/>
            <a:r>
              <a:rPr lang="en-US" sz="2400" dirty="0" err="1" smtClean="0">
                <a:latin typeface="Calibri"/>
                <a:cs typeface="Calibri"/>
              </a:rPr>
              <a:t>Navezava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prek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err="1" smtClean="0">
                <a:latin typeface="Calibri"/>
                <a:cs typeface="Calibri"/>
              </a:rPr>
              <a:t>Trsta</a:t>
            </a:r>
            <a:r>
              <a:rPr lang="en-US" sz="2400" dirty="0" smtClean="0">
                <a:latin typeface="Calibri"/>
                <a:cs typeface="Calibri"/>
              </a:rPr>
              <a:t> (</a:t>
            </a:r>
            <a:r>
              <a:rPr lang="en-US" sz="2400" dirty="0" err="1" smtClean="0">
                <a:latin typeface="Calibri"/>
                <a:cs typeface="Calibri"/>
              </a:rPr>
              <a:t>Beljaka</a:t>
            </a:r>
            <a:r>
              <a:rPr lang="en-US" sz="2400" dirty="0" smtClean="0">
                <a:latin typeface="Calibri"/>
                <a:cs typeface="Calibri"/>
              </a:rPr>
              <a:t> in </a:t>
            </a:r>
            <a:r>
              <a:rPr lang="en-US" sz="2400" dirty="0" err="1" smtClean="0">
                <a:latin typeface="Calibri"/>
                <a:cs typeface="Calibri"/>
              </a:rPr>
              <a:t>Gradca</a:t>
            </a:r>
            <a:r>
              <a:rPr lang="en-US" sz="2400" dirty="0" smtClean="0">
                <a:latin typeface="Calibri"/>
                <a:cs typeface="Calibri"/>
              </a:rPr>
              <a:t>)?</a:t>
            </a:r>
          </a:p>
        </p:txBody>
      </p:sp>
    </p:spTree>
    <p:extLst>
      <p:ext uri="{BB962C8B-B14F-4D97-AF65-F5344CB8AC3E}">
        <p14:creationId xmlns:p14="http://schemas.microsoft.com/office/powerpoint/2010/main" val="429401446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4300"/>
            <a:ext cx="7772400" cy="7239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err="1" smtClean="0">
                <a:latin typeface="Gill Sans MT" pitchFamily="34" charset="0"/>
              </a:rPr>
              <a:t>Čeprav</a:t>
            </a:r>
            <a:r>
              <a:rPr lang="en-US" sz="3200" dirty="0" smtClean="0">
                <a:latin typeface="Gill Sans MT" pitchFamily="34" charset="0"/>
              </a:rPr>
              <a:t> </a:t>
            </a:r>
            <a:r>
              <a:rPr lang="en-US" sz="3200" dirty="0" err="1" smtClean="0">
                <a:latin typeface="Gill Sans MT" pitchFamily="34" charset="0"/>
              </a:rPr>
              <a:t>smo</a:t>
            </a:r>
            <a:r>
              <a:rPr lang="en-US" sz="3200" dirty="0" smtClean="0">
                <a:latin typeface="Gill Sans MT" pitchFamily="34" charset="0"/>
              </a:rPr>
              <a:t> </a:t>
            </a:r>
            <a:r>
              <a:rPr lang="en-US" sz="3200" dirty="0" err="1" smtClean="0">
                <a:latin typeface="Gill Sans MT" pitchFamily="34" charset="0"/>
              </a:rPr>
              <a:t>na</a:t>
            </a:r>
            <a:r>
              <a:rPr lang="en-US" sz="3200" dirty="0" smtClean="0">
                <a:latin typeface="Gill Sans MT" pitchFamily="34" charset="0"/>
              </a:rPr>
              <a:t> </a:t>
            </a:r>
            <a:r>
              <a:rPr lang="en-US" sz="3200" dirty="0" err="1" smtClean="0">
                <a:latin typeface="Gill Sans MT" pitchFamily="34" charset="0"/>
              </a:rPr>
              <a:t>mapi</a:t>
            </a:r>
            <a:r>
              <a:rPr lang="en-US" sz="3200" dirty="0" smtClean="0">
                <a:latin typeface="Gill Sans MT" pitchFamily="34" charset="0"/>
              </a:rPr>
              <a:t> TEN-T </a:t>
            </a:r>
            <a:r>
              <a:rPr lang="en-US" sz="3200" dirty="0" err="1" smtClean="0">
                <a:latin typeface="Gill Sans MT" pitchFamily="34" charset="0"/>
              </a:rPr>
              <a:t>projektov</a:t>
            </a:r>
            <a:r>
              <a:rPr lang="en-US" sz="3200" dirty="0" smtClean="0">
                <a:latin typeface="Gill Sans MT" pitchFamily="34" charset="0"/>
              </a:rPr>
              <a:t>…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9" y="796247"/>
            <a:ext cx="9144000" cy="606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35359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4300"/>
            <a:ext cx="7772400" cy="7239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latin typeface="Gill Sans MT" pitchFamily="34" charset="0"/>
              </a:rPr>
              <a:t>…</a:t>
            </a:r>
            <a:r>
              <a:rPr lang="en-US" sz="3200" dirty="0" err="1" smtClean="0">
                <a:latin typeface="Gill Sans MT" pitchFamily="34" charset="0"/>
              </a:rPr>
              <a:t>gre</a:t>
            </a:r>
            <a:r>
              <a:rPr lang="en-US" sz="3200" dirty="0" smtClean="0">
                <a:latin typeface="Gill Sans MT" pitchFamily="34" charset="0"/>
              </a:rPr>
              <a:t> </a:t>
            </a:r>
            <a:r>
              <a:rPr lang="en-US" sz="3200" dirty="0" err="1" smtClean="0">
                <a:latin typeface="Gill Sans MT" pitchFamily="34" charset="0"/>
              </a:rPr>
              <a:t>konkurenca</a:t>
            </a:r>
            <a:r>
              <a:rPr lang="en-US" sz="3200" dirty="0" smtClean="0">
                <a:latin typeface="Gill Sans MT" pitchFamily="34" charset="0"/>
              </a:rPr>
              <a:t> </a:t>
            </a:r>
            <a:r>
              <a:rPr lang="en-US" sz="3200" dirty="0" err="1" smtClean="0">
                <a:latin typeface="Gill Sans MT" pitchFamily="34" charset="0"/>
              </a:rPr>
              <a:t>mimo</a:t>
            </a:r>
            <a:r>
              <a:rPr lang="en-US" sz="3200" dirty="0" smtClean="0">
                <a:latin typeface="Gill Sans MT" pitchFamily="34" charset="0"/>
              </a:rPr>
              <a:t> </a:t>
            </a:r>
            <a:r>
              <a:rPr lang="en-US" sz="3200" dirty="0" err="1" smtClean="0">
                <a:latin typeface="Gill Sans MT" pitchFamily="34" charset="0"/>
              </a:rPr>
              <a:t>Slovenije</a:t>
            </a:r>
            <a:endParaRPr lang="en-US" sz="3200" dirty="0" smtClean="0">
              <a:latin typeface="Gill Sans MT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1916"/>
            <a:ext cx="9144000" cy="604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07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4300"/>
            <a:ext cx="7772400" cy="7239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latin typeface="Gill Sans MT" pitchFamily="34" charset="0"/>
              </a:rPr>
              <a:t>…in </a:t>
            </a:r>
            <a:r>
              <a:rPr lang="en-US" sz="3200" dirty="0" err="1" smtClean="0">
                <a:latin typeface="Gill Sans MT" pitchFamily="34" charset="0"/>
              </a:rPr>
              <a:t>sosedje</a:t>
            </a:r>
            <a:r>
              <a:rPr lang="en-US" sz="3200" dirty="0" smtClean="0">
                <a:latin typeface="Gill Sans MT" pitchFamily="34" charset="0"/>
              </a:rPr>
              <a:t> </a:t>
            </a:r>
            <a:r>
              <a:rPr lang="en-US" sz="3200" dirty="0" err="1" smtClean="0">
                <a:latin typeface="Gill Sans MT" pitchFamily="34" charset="0"/>
              </a:rPr>
              <a:t>gradijo</a:t>
            </a:r>
            <a:endParaRPr lang="en-US" sz="3200" dirty="0" smtClean="0">
              <a:latin typeface="Gill Sans MT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1" y="1124744"/>
            <a:ext cx="9144000" cy="512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50577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4300"/>
            <a:ext cx="7772400" cy="7239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err="1" smtClean="0">
                <a:latin typeface="Gill Sans MT" pitchFamily="34" charset="0"/>
              </a:rPr>
              <a:t>Gre</a:t>
            </a:r>
            <a:r>
              <a:rPr lang="en-US" sz="3200" dirty="0" smtClean="0">
                <a:latin typeface="Gill Sans MT" pitchFamily="34" charset="0"/>
              </a:rPr>
              <a:t> </a:t>
            </a:r>
            <a:r>
              <a:rPr lang="en-US" sz="3200" dirty="0" err="1" smtClean="0">
                <a:latin typeface="Gill Sans MT" pitchFamily="34" charset="0"/>
              </a:rPr>
              <a:t>za</a:t>
            </a:r>
            <a:r>
              <a:rPr lang="en-US" sz="3200" dirty="0" smtClean="0">
                <a:latin typeface="Gill Sans MT" pitchFamily="34" charset="0"/>
              </a:rPr>
              <a:t> </a:t>
            </a:r>
            <a:r>
              <a:rPr lang="en-US" sz="3200" dirty="0" err="1" smtClean="0">
                <a:latin typeface="Gill Sans MT" pitchFamily="34" charset="0"/>
              </a:rPr>
              <a:t>ekonomske</a:t>
            </a:r>
            <a:r>
              <a:rPr lang="en-US" sz="3200" dirty="0" smtClean="0">
                <a:latin typeface="Gill Sans MT" pitchFamily="34" charset="0"/>
              </a:rPr>
              <a:t> </a:t>
            </a:r>
            <a:r>
              <a:rPr lang="en-US" sz="3200" dirty="0" err="1" smtClean="0">
                <a:latin typeface="Gill Sans MT" pitchFamily="34" charset="0"/>
              </a:rPr>
              <a:t>koristi</a:t>
            </a:r>
            <a:endParaRPr lang="en-US" sz="3200" dirty="0" smtClean="0">
              <a:latin typeface="Gill Sans MT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82"/>
            <a:ext cx="9144000" cy="59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81314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4300"/>
            <a:ext cx="7772400" cy="7239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err="1" smtClean="0">
                <a:latin typeface="Gill Sans MT" pitchFamily="34" charset="0"/>
              </a:rPr>
              <a:t>Gre</a:t>
            </a:r>
            <a:r>
              <a:rPr lang="en-US" sz="3200" dirty="0" smtClean="0">
                <a:latin typeface="Gill Sans MT" pitchFamily="34" charset="0"/>
              </a:rPr>
              <a:t> </a:t>
            </a:r>
            <a:r>
              <a:rPr lang="en-US" sz="3200" dirty="0" err="1" smtClean="0">
                <a:latin typeface="Gill Sans MT" pitchFamily="34" charset="0"/>
              </a:rPr>
              <a:t>za</a:t>
            </a:r>
            <a:r>
              <a:rPr lang="en-US" sz="3200" dirty="0" smtClean="0">
                <a:latin typeface="Gill Sans MT" pitchFamily="34" charset="0"/>
              </a:rPr>
              <a:t> </a:t>
            </a:r>
            <a:r>
              <a:rPr lang="en-US" sz="3200" dirty="0" err="1" smtClean="0">
                <a:latin typeface="Gill Sans MT" pitchFamily="34" charset="0"/>
              </a:rPr>
              <a:t>ekonomske</a:t>
            </a:r>
            <a:r>
              <a:rPr lang="en-US" sz="3200" dirty="0" smtClean="0">
                <a:latin typeface="Gill Sans MT" pitchFamily="34" charset="0"/>
              </a:rPr>
              <a:t> </a:t>
            </a:r>
            <a:r>
              <a:rPr lang="en-US" sz="3200" dirty="0" err="1" smtClean="0">
                <a:latin typeface="Gill Sans MT" pitchFamily="34" charset="0"/>
              </a:rPr>
              <a:t>koristi</a:t>
            </a:r>
            <a:endParaRPr lang="en-US" sz="3200" dirty="0" smtClean="0">
              <a:latin typeface="Gill Sans MT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1400"/>
            <a:ext cx="9144000" cy="475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60727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Calibri"/>
                <a:cs typeface="Calibri"/>
              </a:rPr>
              <a:t>Bomo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gledali</a:t>
            </a:r>
            <a:r>
              <a:rPr lang="en-US" sz="3600" b="1" dirty="0" smtClean="0">
                <a:latin typeface="Calibri"/>
                <a:cs typeface="Calibri"/>
              </a:rPr>
              <a:t>, </a:t>
            </a:r>
            <a:r>
              <a:rPr lang="en-US" sz="3600" b="1" dirty="0" err="1" smtClean="0">
                <a:latin typeface="Calibri"/>
                <a:cs typeface="Calibri"/>
              </a:rPr>
              <a:t>kako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gredo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stvari</a:t>
            </a:r>
            <a:r>
              <a:rPr lang="en-US" sz="3600" b="1" dirty="0" smtClean="0">
                <a:latin typeface="Calibri"/>
                <a:cs typeface="Calibri"/>
              </a:rPr>
              <a:t> </a:t>
            </a:r>
            <a:r>
              <a:rPr lang="en-US" sz="3600" b="1" dirty="0" err="1" smtClean="0">
                <a:latin typeface="Calibri"/>
                <a:cs typeface="Calibri"/>
              </a:rPr>
              <a:t>mimo</a:t>
            </a:r>
            <a:r>
              <a:rPr lang="en-US" sz="3600" b="1" dirty="0" smtClean="0">
                <a:latin typeface="Calibri"/>
                <a:cs typeface="Calibri"/>
              </a:rPr>
              <a:t>?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4536617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11240</TotalTime>
  <Words>669</Words>
  <Application>Microsoft Macintosh PowerPoint</Application>
  <PresentationFormat>On-screen Show (4:3)</PresentationFormat>
  <Paragraphs>160</Paragraphs>
  <Slides>48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NewsPrint</vt:lpstr>
      <vt:lpstr>PowerPoint Presentation</vt:lpstr>
      <vt:lpstr>Struktura</vt:lpstr>
      <vt:lpstr>Kmetijstvo (% BDP)</vt:lpstr>
      <vt:lpstr>Industrija + energetika (% BDP)</vt:lpstr>
      <vt:lpstr>Gradbeništvo (% BDP)</vt:lpstr>
      <vt:lpstr>Trgovina (% BDP)</vt:lpstr>
      <vt:lpstr>Finančne in poslovne storitve (% BDP)</vt:lpstr>
      <vt:lpstr>Kam se bomo razvijali? (% BDP)</vt:lpstr>
      <vt:lpstr>Zunanja trgovina in primerjalne prednosti</vt:lpstr>
      <vt:lpstr>Tržni deleži na svetovnem trgu (%)</vt:lpstr>
      <vt:lpstr>Trgovina / BDP (%)</vt:lpstr>
      <vt:lpstr>Trgovinska bilanca (% BDP)</vt:lpstr>
      <vt:lpstr>Primerjalne prednosti</vt:lpstr>
      <vt:lpstr>Primerjalne prednosti Slovenija glede na EU-25, 2004</vt:lpstr>
      <vt:lpstr>Vendar ni pomembna panoga…</vt:lpstr>
      <vt:lpstr>Slovaška je bolj uspešna</vt:lpstr>
      <vt:lpstr>Sprememba PP 1995-2008</vt:lpstr>
      <vt:lpstr>Toda…</vt:lpstr>
      <vt:lpstr>Naravne primerjalne prednosti</vt:lpstr>
      <vt:lpstr>Kaj lahko naredimo na področju logistike?</vt:lpstr>
      <vt:lpstr>Obseg prevoza tovora v Sloveniji v obdobju 1992-2008 (tone)</vt:lpstr>
      <vt:lpstr>Struktura prevoza tovora v Sloveniji v obdobju 1992-2008 (%)</vt:lpstr>
      <vt:lpstr>Rast železniškega in cestnega prevoza v EU Indeks 2004/08</vt:lpstr>
      <vt:lpstr>Delež železniškega v celotnem prevozu tovora v EU (%)</vt:lpstr>
      <vt:lpstr>Pristaniški pretovor</vt:lpstr>
      <vt:lpstr>Neposredni in posredni učinki pristaniške dejavnosti v Luki Koper</vt:lpstr>
      <vt:lpstr>Multiplikatorski učinki pristaniške dejavnosti </vt:lpstr>
      <vt:lpstr>Primerjava multiplikatorskih učinkov pristaniške dejavnosti </vt:lpstr>
      <vt:lpstr>  Železniški prevoz</vt:lpstr>
      <vt:lpstr>Struktura prevoza po oseh</vt:lpstr>
      <vt:lpstr>Mednarodni prevoz tovora po 4 oseh, 2008</vt:lpstr>
      <vt:lpstr>Kaj bo z dinamiko prevoza?</vt:lpstr>
      <vt:lpstr>Prihodnost logistike   “Lohnarbeit” ali lastna transportno-logistična veriga?</vt:lpstr>
      <vt:lpstr>Kakšno strategijo razvoja izbrati?</vt:lpstr>
      <vt:lpstr>Kaj moramo in kaj bi lahko sami naredili </vt:lpstr>
      <vt:lpstr>Nujnost ukrepov države</vt:lpstr>
      <vt:lpstr>Ad 1 Razvoj javne železnižke infrastrukture</vt:lpstr>
      <vt:lpstr>Ad 1 Ocena vrednosti izgradnje JŽI</vt:lpstr>
      <vt:lpstr>Ad 2 Prednosti železniškega transporta pred cestnim </vt:lpstr>
      <vt:lpstr>Ad 3 Strateško partnerstvo med logisti</vt:lpstr>
      <vt:lpstr>Ad 3 2012: Tretji poskus partnerstva?</vt:lpstr>
      <vt:lpstr>Kaj če nič ne naredimo?</vt:lpstr>
      <vt:lpstr>Čeprav smo na mapi TEN-T projektov…</vt:lpstr>
      <vt:lpstr>…gre konkurenca mimo Slovenije</vt:lpstr>
      <vt:lpstr>…in sosedje gradijo</vt:lpstr>
      <vt:lpstr>Gre za ekonomske koristi</vt:lpstr>
      <vt:lpstr>Gre za ekonomske koristi</vt:lpstr>
      <vt:lpstr>Bomo gledali, kako gredo stvari mimo? </vt:lpstr>
    </vt:vector>
  </TitlesOfParts>
  <Company>EF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Panel 2: Corruption and Economic Development</dc:title>
  <dc:creator>Jože P. Damijan</dc:creator>
  <cp:lastModifiedBy>Joze Damijan</cp:lastModifiedBy>
  <cp:revision>215</cp:revision>
  <cp:lastPrinted>2012-06-18T13:46:56Z</cp:lastPrinted>
  <dcterms:created xsi:type="dcterms:W3CDTF">2011-05-17T05:09:08Z</dcterms:created>
  <dcterms:modified xsi:type="dcterms:W3CDTF">2012-06-20T22:16:10Z</dcterms:modified>
</cp:coreProperties>
</file>