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1"/>
  </p:sldMasterIdLst>
  <p:notesMasterIdLst>
    <p:notesMasterId r:id="rId27"/>
  </p:notesMasterIdLst>
  <p:handoutMasterIdLst>
    <p:handoutMasterId r:id="rId28"/>
  </p:handoutMasterIdLst>
  <p:sldIdLst>
    <p:sldId id="319" r:id="rId2"/>
    <p:sldId id="394" r:id="rId3"/>
    <p:sldId id="257" r:id="rId4"/>
    <p:sldId id="398" r:id="rId5"/>
    <p:sldId id="401" r:id="rId6"/>
    <p:sldId id="403" r:id="rId7"/>
    <p:sldId id="408" r:id="rId8"/>
    <p:sldId id="393" r:id="rId9"/>
    <p:sldId id="339" r:id="rId10"/>
    <p:sldId id="406" r:id="rId11"/>
    <p:sldId id="407" r:id="rId12"/>
    <p:sldId id="415" r:id="rId13"/>
    <p:sldId id="404" r:id="rId14"/>
    <p:sldId id="405" r:id="rId15"/>
    <p:sldId id="416" r:id="rId16"/>
    <p:sldId id="320" r:id="rId17"/>
    <p:sldId id="409" r:id="rId18"/>
    <p:sldId id="410" r:id="rId19"/>
    <p:sldId id="411" r:id="rId20"/>
    <p:sldId id="412" r:id="rId21"/>
    <p:sldId id="413" r:id="rId22"/>
    <p:sldId id="395" r:id="rId23"/>
    <p:sldId id="417" r:id="rId24"/>
    <p:sldId id="392" r:id="rId25"/>
    <p:sldId id="414" r:id="rId26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0000"/>
    <a:srgbClr val="6B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9" autoAdjust="0"/>
    <p:restoredTop sz="97500" autoAdjust="0"/>
  </p:normalViewPr>
  <p:slideViewPr>
    <p:cSldViewPr snapToObjects="1">
      <p:cViewPr varScale="1">
        <p:scale>
          <a:sx n="102" d="100"/>
          <a:sy n="102" d="100"/>
        </p:scale>
        <p:origin x="-5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handoutMaster" Target="handoutMasters/handout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EA972-FF6D-CD47-BD9D-4758838715EB}" type="datetimeFigureOut">
              <a:rPr lang="en-US" smtClean="0"/>
              <a:pPr/>
              <a:t>29. 11. 12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F9814-F62B-1141-A3B9-7E227CAD1C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154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429AEEBF-C697-C242-9B01-94A32D4F6DCC}" type="datetime1">
              <a:rPr lang="en-US" smtClean="0"/>
              <a:pPr/>
              <a:t>29. 11. 12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D7E24030-0C89-D845-9053-ECFB05CA4E5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5935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ＭＳ Ｐゴシック" pitchFamily="-106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ＭＳ Ｐゴシック" pitchFamily="-106" charset="-128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ＭＳ Ｐゴシック" pitchFamily="-106" charset="-128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ＭＳ Ｐゴシック" pitchFamily="-106" charset="-128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ＭＳ Ｐゴシック" pitchFamily="-106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D90D45-87D6-43D9-B258-B4F9D23A7DA5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4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5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6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7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9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10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11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12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13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14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16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17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19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20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21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sl-SI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0F22C-BFC7-CB4F-8526-364A1644D9F5}" type="datetime1">
              <a:rPr lang="en-US" smtClean="0"/>
              <a:pPr/>
              <a:t>29. 11. 12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86FAF-F695-774D-9ADF-6FF09F6A35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F4991-9B47-6E46-AA0C-81D2552590B1}" type="datetime1">
              <a:rPr lang="en-US" smtClean="0"/>
              <a:pPr/>
              <a:t>29. 11. 12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98EED-E6AF-C649-AF7D-51AD38EEDA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sl-SI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CF25-5705-3A4C-8860-E64337D3B7E4}" type="datetime1">
              <a:rPr lang="en-US" smtClean="0"/>
              <a:pPr/>
              <a:t>29. 11. 12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5AE42-A46E-F34D-BDC8-3DA498B3D8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AA7B4-F44D-A942-91EF-BEE76C9735B9}" type="datetime1">
              <a:rPr lang="en-US" smtClean="0"/>
              <a:pPr/>
              <a:t>29. 11. 12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8DB0A-9572-224C-ACF2-0BB831760A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ABD36-D0B5-AC4E-AB89-A9FD0A5BB44B}" type="datetime1">
              <a:rPr lang="en-US" smtClean="0"/>
              <a:pPr/>
              <a:t>29. 11. 12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CFB21-6B80-7348-9793-6C39FEF8C8B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E9E09-735A-374F-A0DD-76A4E485843C}" type="datetime1">
              <a:rPr lang="en-US" smtClean="0"/>
              <a:pPr/>
              <a:t>29. 11. 12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4DF0A-999B-FE4D-A4AA-8291CE1067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A045-8F50-3F45-B884-3562DD583F7F}" type="datetime1">
              <a:rPr lang="en-US" smtClean="0"/>
              <a:pPr/>
              <a:t>29. 11. 12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2B4C6-12E5-3F47-A98E-A4889E679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DE950-1673-DB49-9F1F-6160BEBD9228}" type="datetime1">
              <a:rPr lang="en-US" smtClean="0"/>
              <a:pPr/>
              <a:t>29. 11. 12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7D0B3-AA2D-664A-81F9-2268B0ED747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l-SI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9C52F-D1D7-1E4F-A145-4E3EBD009778}" type="datetime1">
              <a:rPr lang="en-US" smtClean="0"/>
              <a:pPr/>
              <a:t>29. 11. 12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44A1-EB5C-F34B-9D49-71EDB90933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3848A-0D98-304A-BFB6-6265E24C5C7A}" type="datetime1">
              <a:rPr lang="en-US" smtClean="0"/>
              <a:pPr/>
              <a:t>29. 11. 12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E5B9-A985-7E48-839A-1EDC7DACBE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sl-SI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D0981-33EA-D140-9B3C-F57581D1E248}" type="datetime1">
              <a:rPr lang="en-US" smtClean="0"/>
              <a:pPr/>
              <a:t>29. 11. 12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D00B1-FFD9-C64A-BBC5-462B324D73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l-SI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E601A228-0CBC-1841-BCEE-13508080F85D}" type="datetime1">
              <a:rPr lang="en-US" smtClean="0"/>
              <a:pPr/>
              <a:t>29. 11. 12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E7F8684-D5E6-7240-8A12-8613BFA503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 xmlns:p14="http://schemas.microsoft.com/office/powerpoint/2010/main" spd="slow">
    <p:push dir="u"/>
  </p:transition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Untertitel 2"/>
          <p:cNvSpPr>
            <a:spLocks noGrp="1"/>
          </p:cNvSpPr>
          <p:nvPr>
            <p:ph type="subTitle" idx="1"/>
          </p:nvPr>
        </p:nvSpPr>
        <p:spPr>
          <a:xfrm>
            <a:off x="318055" y="1700808"/>
            <a:ext cx="8733491" cy="482453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GB" sz="4400" b="1" dirty="0" smtClean="0">
                <a:solidFill>
                  <a:srgbClr val="9B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Performance </a:t>
            </a:r>
            <a:r>
              <a:rPr lang="en-GB" sz="4400" b="1" dirty="0">
                <a:solidFill>
                  <a:srgbClr val="9B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of trading firms in the services </a:t>
            </a:r>
            <a:r>
              <a:rPr lang="en-GB" sz="4400" b="1" dirty="0" smtClean="0">
                <a:solidFill>
                  <a:srgbClr val="9B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sectors</a:t>
            </a:r>
            <a:endParaRPr lang="sl-SI" sz="2400" b="1" dirty="0" smtClean="0">
              <a:solidFill>
                <a:schemeClr val="tx1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algn="ctr" eaLnBrk="1" hangingPunct="1"/>
            <a:endParaRPr lang="sl-SI" sz="2600" b="1" dirty="0" smtClean="0">
              <a:solidFill>
                <a:schemeClr val="tx1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algn="ctr" eaLnBrk="1" hangingPunct="1"/>
            <a:r>
              <a:rPr lang="sl-SI" sz="2200" dirty="0" smtClean="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rPr>
              <a:t>Jože P. Damijan</a:t>
            </a:r>
          </a:p>
          <a:p>
            <a:pPr algn="ctr"/>
            <a:r>
              <a:rPr lang="sl-SI" sz="2200" dirty="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rPr>
              <a:t>Stefanie A. Haller </a:t>
            </a:r>
            <a:endParaRPr lang="sl-SI" sz="2200" dirty="0" smtClean="0">
              <a:solidFill>
                <a:schemeClr val="tx1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algn="ctr"/>
            <a:r>
              <a:rPr lang="sl-SI" sz="2200" dirty="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rPr>
              <a:t>Ville Kaitila</a:t>
            </a:r>
          </a:p>
          <a:p>
            <a:pPr algn="ctr"/>
            <a:r>
              <a:rPr lang="sl-SI" sz="2200" dirty="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rPr>
              <a:t>Mika Maliranta</a:t>
            </a:r>
          </a:p>
          <a:p>
            <a:pPr algn="ctr"/>
            <a:r>
              <a:rPr lang="sl-SI" sz="2200" dirty="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rPr>
              <a:t>Emmanuel Milet</a:t>
            </a:r>
          </a:p>
          <a:p>
            <a:pPr algn="ctr"/>
            <a:r>
              <a:rPr lang="sl-SI" sz="2200" dirty="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rPr>
              <a:t>Matija Rojec</a:t>
            </a:r>
          </a:p>
          <a:p>
            <a:pPr algn="ctr"/>
            <a:r>
              <a:rPr lang="sl-SI" sz="2200" dirty="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rPr>
              <a:t>Daniel Mirza </a:t>
            </a:r>
            <a:endParaRPr lang="sl-SI" sz="2200" dirty="0" smtClean="0">
              <a:solidFill>
                <a:schemeClr val="tx1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algn="ctr"/>
            <a:endParaRPr lang="sl-SI" sz="2000" dirty="0" smtClean="0">
              <a:solidFill>
                <a:schemeClr val="tx1"/>
              </a:solidFill>
              <a:latin typeface="Arial" charset="0"/>
              <a:ea typeface="ＭＳ Ｐゴシック" pitchFamily="-109" charset="-128"/>
              <a:cs typeface="Helvetica" pitchFamily="-109" charset="0"/>
            </a:endParaRPr>
          </a:p>
          <a:p>
            <a:pPr algn="ctr"/>
            <a:r>
              <a:rPr lang="sl-SI" sz="1900" dirty="0" smtClean="0">
                <a:solidFill>
                  <a:schemeClr val="tx1"/>
                </a:solidFill>
                <a:latin typeface="Arial" charset="0"/>
                <a:ea typeface="ＭＳ Ｐゴシック" pitchFamily="-109" charset="-128"/>
                <a:cs typeface="Helvetica" pitchFamily="-109" charset="0"/>
              </a:rPr>
              <a:t>2nd EBR Conference, </a:t>
            </a:r>
            <a:r>
              <a:rPr lang="sl-SI" sz="1900" dirty="0" smtClean="0">
                <a:solidFill>
                  <a:schemeClr val="tx1"/>
                </a:solidFill>
                <a:latin typeface="Arial" charset="0"/>
                <a:ea typeface="ＭＳ Ｐゴシック" pitchFamily="-109" charset="-128"/>
                <a:cs typeface="Helvetica" pitchFamily="-109" charset="0"/>
              </a:rPr>
              <a:t>November </a:t>
            </a:r>
            <a:r>
              <a:rPr lang="sl-SI" sz="1900" dirty="0" smtClean="0">
                <a:solidFill>
                  <a:schemeClr val="tx1"/>
                </a:solidFill>
                <a:latin typeface="Arial" charset="0"/>
                <a:ea typeface="ＭＳ Ｐゴシック" pitchFamily="-109" charset="-128"/>
                <a:cs typeface="Helvetica" pitchFamily="-109" charset="0"/>
              </a:rPr>
              <a:t>29-30, </a:t>
            </a:r>
            <a:r>
              <a:rPr lang="sl-SI" sz="1900" dirty="0">
                <a:solidFill>
                  <a:schemeClr val="tx1"/>
                </a:solidFill>
                <a:latin typeface="Arial" charset="0"/>
                <a:ea typeface="ＭＳ Ｐゴシック" pitchFamily="-109" charset="-128"/>
                <a:cs typeface="Helvetica" pitchFamily="-109" charset="0"/>
              </a:rPr>
              <a:t>2012</a:t>
            </a:r>
            <a:endParaRPr lang="sl-SI" sz="1900" dirty="0" smtClean="0">
              <a:solidFill>
                <a:schemeClr val="tx1"/>
              </a:solidFill>
              <a:latin typeface="Arial" charset="0"/>
              <a:ea typeface="ＭＳ Ｐゴシック" pitchFamily="-109" charset="-128"/>
              <a:cs typeface="Helvetica" pitchFamily="-109" charset="0"/>
            </a:endParaRPr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>
            <a:off x="330200" y="1460500"/>
            <a:ext cx="8559800" cy="0"/>
          </a:xfrm>
          <a:prstGeom prst="line">
            <a:avLst/>
          </a:prstGeom>
          <a:noFill/>
          <a:ln w="31750">
            <a:solidFill>
              <a:srgbClr val="A5A5A5"/>
            </a:solidFill>
            <a:round/>
            <a:headEnd/>
            <a:tailEnd/>
          </a:ln>
          <a:effectLst>
            <a:outerShdw dist="25400" dir="5400000" algn="ctr" rotWithShape="0">
              <a:srgbClr val="808080">
                <a:alpha val="35001"/>
              </a:srgbClr>
            </a:outerShdw>
          </a:effectLst>
        </p:spPr>
        <p:txBody>
          <a:bodyPr tIns="91440" bIns="9144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Motivation</a:t>
            </a:r>
            <a:endParaRPr lang="en-US" sz="36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899592" y="1484784"/>
            <a:ext cx="7920880" cy="4920208"/>
          </a:xfrm>
        </p:spPr>
        <p:txBody>
          <a:bodyPr/>
          <a:lstStyle/>
          <a:p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Only a few studies on trade in services</a:t>
            </a:r>
            <a:endParaRPr lang="en-US" sz="28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First set examines performance of exporters vs. non-exporters of services</a:t>
            </a:r>
          </a:p>
          <a:p>
            <a:pPr lvl="1"/>
            <a:r>
              <a:rPr lang="en-US" sz="2400" dirty="0" err="1" smtClean="0">
                <a:latin typeface="Calibri" charset="0"/>
                <a:ea typeface="ＭＳ Ｐゴシック" charset="0"/>
                <a:cs typeface="ＭＳ Ｐゴシック" charset="0"/>
              </a:rPr>
              <a:t>Kox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and Rojas-</a:t>
            </a:r>
            <a:r>
              <a:rPr lang="en-US" sz="2400" dirty="0" err="1" smtClean="0">
                <a:latin typeface="Calibri" charset="0"/>
                <a:ea typeface="ＭＳ Ｐゴシック" charset="0"/>
                <a:cs typeface="ＭＳ Ｐゴシック" charset="0"/>
              </a:rPr>
              <a:t>Romagosa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 (2010), </a:t>
            </a:r>
            <a:r>
              <a:rPr lang="en-US" sz="2400" dirty="0" err="1">
                <a:latin typeface="Calibri" charset="0"/>
                <a:ea typeface="ＭＳ Ｐゴシック" charset="0"/>
                <a:cs typeface="ＭＳ Ｐゴシック" charset="0"/>
              </a:rPr>
              <a:t>Temouri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 et al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. (2010), Damijan and </a:t>
            </a:r>
            <a:r>
              <a:rPr lang="en-US" sz="2400" dirty="0" err="1" smtClean="0">
                <a:latin typeface="Calibri" charset="0"/>
                <a:ea typeface="ＭＳ Ｐゴシック" charset="0"/>
                <a:cs typeface="ＭＳ Ｐゴシック" charset="0"/>
              </a:rPr>
              <a:t>Grublješič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 (2011)</a:t>
            </a:r>
            <a:endParaRPr lang="en-US" sz="24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Second set studies whether traders in services only differ from traders in </a:t>
            </a:r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goods&amp;serv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.</a:t>
            </a:r>
          </a:p>
          <a:p>
            <a:pPr lvl="1"/>
            <a:r>
              <a:rPr lang="en-US" sz="2400" dirty="0" err="1">
                <a:latin typeface="Calibri" charset="0"/>
                <a:ea typeface="ＭＳ Ｐゴシック" charset="0"/>
                <a:cs typeface="ＭＳ Ｐゴシック" charset="0"/>
              </a:rPr>
              <a:t>Breinlich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 and </a:t>
            </a:r>
            <a:r>
              <a:rPr lang="en-US" sz="2400" dirty="0" err="1" smtClean="0">
                <a:latin typeface="Calibri" charset="0"/>
                <a:ea typeface="ＭＳ Ｐゴシック" charset="0"/>
                <a:cs typeface="ＭＳ Ｐゴシック" charset="0"/>
              </a:rPr>
              <a:t>Criscuolo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 (2010), </a:t>
            </a:r>
            <a:r>
              <a:rPr lang="en-US" sz="2400" dirty="0" err="1">
                <a:latin typeface="Calibri" charset="0"/>
                <a:ea typeface="ＭＳ Ｐゴシック" charset="0"/>
                <a:cs typeface="ＭＳ Ｐゴシック" charset="0"/>
              </a:rPr>
              <a:t>Gaulier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 et 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al. (2011), </a:t>
            </a:r>
            <a:r>
              <a:rPr lang="en-US" sz="2400" dirty="0" err="1">
                <a:latin typeface="Calibri" charset="0"/>
                <a:ea typeface="ＭＳ Ｐゴシック" charset="0"/>
                <a:cs typeface="ＭＳ Ｐゴシック" charset="0"/>
              </a:rPr>
              <a:t>Kelle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 and </a:t>
            </a:r>
            <a:r>
              <a:rPr lang="en-US" sz="2400" dirty="0" err="1" smtClean="0">
                <a:latin typeface="Calibri" charset="0"/>
                <a:ea typeface="ＭＳ Ｐゴシック" charset="0"/>
                <a:cs typeface="ＭＳ Ｐゴシック" charset="0"/>
              </a:rPr>
              <a:t>Kleinert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 (2010) </a:t>
            </a:r>
          </a:p>
          <a:p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This study does both</a:t>
            </a:r>
          </a:p>
        </p:txBody>
      </p:sp>
    </p:spTree>
    <p:extLst>
      <p:ext uri="{BB962C8B-B14F-4D97-AF65-F5344CB8AC3E}">
        <p14:creationId xmlns:p14="http://schemas.microsoft.com/office/powerpoint/2010/main" val="282696074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Aims</a:t>
            </a:r>
            <a:endParaRPr lang="en-US" sz="36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899592" y="1484784"/>
            <a:ext cx="7787208" cy="4920208"/>
          </a:xfrm>
        </p:spPr>
        <p:txBody>
          <a:bodyPr/>
          <a:lstStyle/>
          <a:p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Comparative study across four EU countries </a:t>
            </a:r>
          </a:p>
          <a:p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We analyze 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common stylized facts of services firms engaged in 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trade</a:t>
            </a:r>
          </a:p>
          <a:p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We study firm performance: </a:t>
            </a:r>
          </a:p>
          <a:p>
            <a:pPr lvl="1"/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traders vs. non-traders</a:t>
            </a:r>
          </a:p>
          <a:p>
            <a:pPr lvl="1"/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trading </a:t>
            </a:r>
            <a:r>
              <a:rPr lang="en-US" sz="2600" dirty="0" err="1" smtClean="0">
                <a:latin typeface="Calibri" charset="0"/>
                <a:ea typeface="ＭＳ Ｐゴシック" charset="0"/>
                <a:cs typeface="ＭＳ Ｐゴシック" charset="0"/>
              </a:rPr>
              <a:t>premia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 (</a:t>
            </a:r>
            <a:r>
              <a:rPr lang="en-US" sz="2600" dirty="0" err="1" smtClean="0">
                <a:latin typeface="Calibri" charset="0"/>
                <a:ea typeface="ＭＳ Ｐゴシック" charset="0"/>
                <a:cs typeface="ＭＳ Ｐゴシック" charset="0"/>
              </a:rPr>
              <a:t>exp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, imp; goods, serv., both)</a:t>
            </a:r>
          </a:p>
          <a:p>
            <a:pPr lvl="1"/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switching </a:t>
            </a:r>
            <a:r>
              <a:rPr lang="en-US" sz="2600" dirty="0" err="1" smtClean="0">
                <a:latin typeface="Calibri" charset="0"/>
                <a:ea typeface="ＭＳ Ｐゴシック" charset="0"/>
                <a:cs typeface="ＭＳ Ｐゴシック" charset="0"/>
              </a:rPr>
              <a:t>premia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 (</a:t>
            </a:r>
            <a:r>
              <a:rPr lang="en-US" sz="2600" dirty="0" err="1" smtClean="0">
                <a:latin typeface="Calibri" charset="0"/>
                <a:ea typeface="ＭＳ Ｐゴシック" charset="0"/>
                <a:cs typeface="ＭＳ Ｐゴシック" charset="0"/>
              </a:rPr>
              <a:t>exp</a:t>
            </a:r>
            <a:r>
              <a:rPr lang="en-US" sz="1800" dirty="0" smtClean="0">
                <a:latin typeface="Wingdings"/>
                <a:ea typeface="Wingdings"/>
                <a:cs typeface="Wingdings"/>
                <a:sym typeface="Wingdings"/>
              </a:rPr>
              <a:t>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imp; goods</a:t>
            </a:r>
            <a:r>
              <a:rPr lang="en-US" sz="1800" dirty="0" smtClean="0">
                <a:latin typeface="Wingdings"/>
                <a:ea typeface="Wingdings"/>
                <a:cs typeface="Wingdings"/>
                <a:sym typeface="Wingdings"/>
              </a:rPr>
              <a:t></a:t>
            </a:r>
            <a:r>
              <a:rPr lang="en-US" sz="18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serv.)</a:t>
            </a:r>
          </a:p>
          <a:p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Learning effects from switching?</a:t>
            </a:r>
          </a:p>
        </p:txBody>
      </p:sp>
    </p:spTree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Calibri"/>
                <a:cs typeface="Calibri"/>
              </a:rPr>
              <a:t>Data</a:t>
            </a:r>
            <a:endParaRPr lang="en-US" sz="3600" b="1" dirty="0">
              <a:latin typeface="Calibri"/>
              <a:cs typeface="Calibri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1043608" y="5625244"/>
            <a:ext cx="7488832" cy="936104"/>
          </a:xfrm>
        </p:spPr>
        <p:txBody>
          <a:bodyPr>
            <a:noAutofit/>
          </a:bodyPr>
          <a:lstStyle/>
          <a:p>
            <a:endParaRPr lang="en-US" sz="2400" b="1" dirty="0" smtClean="0">
              <a:latin typeface="Calibri"/>
              <a:cs typeface="Calibri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652120" y="4897406"/>
            <a:ext cx="2016224" cy="21602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8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200" dirty="0" smtClean="0">
                <a:latin typeface="Calibri"/>
                <a:cs typeface="Calibri"/>
              </a:rPr>
              <a:t>Source: </a:t>
            </a:r>
            <a:r>
              <a:rPr lang="en-US" sz="1200" i="1" dirty="0" smtClean="0">
                <a:latin typeface="Calibri"/>
                <a:cs typeface="Calibri"/>
              </a:rPr>
              <a:t>Eurostat</a:t>
            </a:r>
            <a:r>
              <a:rPr lang="en-US" sz="1200" dirty="0" smtClean="0">
                <a:latin typeface="Calibri"/>
                <a:cs typeface="Calibri"/>
              </a:rPr>
              <a:t>; own calculations.</a:t>
            </a:r>
            <a:endParaRPr lang="en-US" sz="1200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35100"/>
            <a:ext cx="9144000" cy="398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360772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Calibri"/>
                <a:cs typeface="Calibri"/>
              </a:rPr>
              <a:t>Trade participation (%)</a:t>
            </a:r>
            <a:endParaRPr lang="en-US" sz="3600" b="1" dirty="0">
              <a:latin typeface="Calibri"/>
              <a:cs typeface="Calibri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1036633" y="4581128"/>
            <a:ext cx="7488832" cy="1584176"/>
          </a:xfrm>
        </p:spPr>
        <p:txBody>
          <a:bodyPr>
            <a:noAutofit/>
          </a:bodyPr>
          <a:lstStyle/>
          <a:p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Services firms are 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less 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engaged in trade than manuf. f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irms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Manuf.: 72 to 87%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Serv.: only 20 to 65%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Imports more likely than exports (serv.)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146" y="1484784"/>
            <a:ext cx="8862523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65601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569" y="332656"/>
            <a:ext cx="7920880" cy="108012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Calibri"/>
                <a:cs typeface="Calibri"/>
              </a:rPr>
              <a:t>Trade participation (%)</a:t>
            </a:r>
            <a:br>
              <a:rPr lang="en-US" sz="3600" b="1" dirty="0" smtClean="0">
                <a:latin typeface="Calibri"/>
                <a:cs typeface="Calibri"/>
              </a:rPr>
            </a:br>
            <a:r>
              <a:rPr lang="en-US" sz="2700" b="1" dirty="0" smtClean="0">
                <a:latin typeface="Calibri"/>
                <a:cs typeface="Calibri"/>
              </a:rPr>
              <a:t>goods vs. services</a:t>
            </a:r>
            <a:endParaRPr lang="en-US" sz="3600" b="1" dirty="0">
              <a:latin typeface="Calibri"/>
              <a:cs typeface="Calibri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1060568" y="5013176"/>
            <a:ext cx="7488832" cy="936104"/>
          </a:xfrm>
        </p:spPr>
        <p:txBody>
          <a:bodyPr>
            <a:noAutofit/>
          </a:bodyPr>
          <a:lstStyle/>
          <a:p>
            <a:pPr marL="0" lvl="1"/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Services firms 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mostly 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engaged in trade in 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goods (48-77%) </a:t>
            </a:r>
            <a:endParaRPr lang="en-US" sz="24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Serv. only:	</a:t>
            </a:r>
            <a:r>
              <a:rPr lang="en-US" sz="2000" dirty="0" err="1" smtClean="0">
                <a:latin typeface="Calibri" charset="0"/>
                <a:ea typeface="ＭＳ Ｐゴシック" charset="0"/>
                <a:cs typeface="ＭＳ Ｐゴシック" charset="0"/>
              </a:rPr>
              <a:t>Exp</a:t>
            </a: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: 2 - 15%;   Imp.: 2 - 8%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Both: 	</a:t>
            </a:r>
            <a:r>
              <a:rPr lang="en-US" sz="2000" dirty="0" err="1" smtClean="0">
                <a:latin typeface="Calibri" charset="0"/>
                <a:ea typeface="ＭＳ Ｐゴシック" charset="0"/>
                <a:cs typeface="ＭＳ Ｐゴシック" charset="0"/>
              </a:rPr>
              <a:t>Exp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: </a:t>
            </a: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1 - 2%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; 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   </a:t>
            </a: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Imp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.: </a:t>
            </a: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7 - 15%</a:t>
            </a:r>
            <a:endParaRPr lang="en-US" sz="20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 sz="2400" b="1" dirty="0" smtClean="0">
              <a:latin typeface="Calibri"/>
              <a:cs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412776"/>
            <a:ext cx="6336704" cy="34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667340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85293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Trade </a:t>
            </a:r>
            <a:r>
              <a:rPr lang="en-US" sz="3600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premia</a:t>
            </a:r>
            <a:endParaRPr lang="en-US" sz="3600" b="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0098124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0"/>
            <a:ext cx="8229600" cy="1143000"/>
          </a:xfrm>
        </p:spPr>
        <p:txBody>
          <a:bodyPr/>
          <a:lstStyle/>
          <a:p>
            <a:pPr algn="ctr"/>
            <a:r>
              <a:rPr lang="en-US" sz="3600" b="1" dirty="0">
                <a:latin typeface="Calibri" charset="0"/>
                <a:ea typeface="ＭＳ Ｐゴシック" charset="0"/>
                <a:cs typeface="ＭＳ Ｐゴシック" charset="0"/>
              </a:rPr>
              <a:t>Trade </a:t>
            </a:r>
            <a:r>
              <a:rPr lang="en-US" sz="3600" b="1" dirty="0" err="1">
                <a:latin typeface="Calibri" charset="0"/>
                <a:ea typeface="ＭＳ Ｐゴシック" charset="0"/>
                <a:cs typeface="ＭＳ Ｐゴシック" charset="0"/>
              </a:rPr>
              <a:t>premia</a:t>
            </a:r>
            <a:r>
              <a:rPr lang="en-US" sz="3600" b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849534" y="1988840"/>
            <a:ext cx="7787208" cy="4623574"/>
          </a:xfrm>
        </p:spPr>
        <p:txBody>
          <a:bodyPr/>
          <a:lstStyle/>
          <a:p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Y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- performance indic.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(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empl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., wages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LP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and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TFP) </a:t>
            </a:r>
          </a:p>
          <a:p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Status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– exp. only, imp. only, both</a:t>
            </a:r>
          </a:p>
          <a:p>
            <a:pPr marL="0" indent="0">
              <a:buNone/>
            </a:pP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	   – goods, services, both</a:t>
            </a:r>
          </a:p>
          <a:p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Control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– 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emp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, emp</a:t>
            </a:r>
            <a:r>
              <a:rPr lang="en-US" baseline="30000" dirty="0" smtClean="0"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, wage (all logs), FDI,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sector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-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time</a:t>
            </a:r>
            <a:endParaRPr lang="en-US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 sz="20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200" dirty="0" smtClean="0">
                <a:latin typeface="Calibri" charset="0"/>
                <a:ea typeface="ＭＳ Ｐゴシック" charset="0"/>
                <a:cs typeface="ＭＳ Ｐゴシック" charset="0"/>
              </a:rPr>
              <a:t>Services firms</a:t>
            </a:r>
          </a:p>
          <a:p>
            <a:r>
              <a:rPr lang="en-US" sz="2200" dirty="0" smtClean="0">
                <a:latin typeface="Calibri" charset="0"/>
                <a:ea typeface="ＭＳ Ｐゴシック" charset="0"/>
                <a:cs typeface="ＭＳ Ｐゴシック" charset="0"/>
              </a:rPr>
              <a:t>OLS – conditional diffs in </a:t>
            </a:r>
            <a:r>
              <a:rPr lang="en-US" sz="2200" dirty="0" err="1" smtClean="0">
                <a:latin typeface="Calibri" charset="0"/>
                <a:ea typeface="ＭＳ Ｐゴシック" charset="0"/>
                <a:cs typeface="ＭＳ Ｐゴシック" charset="0"/>
              </a:rPr>
              <a:t>perf</a:t>
            </a:r>
            <a:r>
              <a:rPr lang="en-US" sz="2200" dirty="0" smtClean="0">
                <a:latin typeface="Calibri" charset="0"/>
                <a:ea typeface="ＭＳ Ｐゴシック" charset="0"/>
                <a:cs typeface="ＭＳ Ｐゴシック" charset="0"/>
              </a:rPr>
              <a:t>.</a:t>
            </a:r>
          </a:p>
          <a:p>
            <a:r>
              <a:rPr lang="en-US" sz="2200" dirty="0" smtClean="0">
                <a:latin typeface="Calibri" charset="0"/>
                <a:ea typeface="ＭＳ Ｐゴシック" charset="0"/>
                <a:cs typeface="ＭＳ Ｐゴシック" charset="0"/>
              </a:rPr>
              <a:t>FE – corr. </a:t>
            </a:r>
            <a:r>
              <a:rPr lang="en-US" sz="2200" dirty="0">
                <a:latin typeface="Calibri" charset="0"/>
                <a:ea typeface="ＭＳ Ｐゴシック" charset="0"/>
                <a:cs typeface="ＭＳ Ｐゴシック" charset="0"/>
              </a:rPr>
              <a:t>between a change in trading status and a </a:t>
            </a:r>
            <a:r>
              <a:rPr lang="en-US" sz="2200" dirty="0" smtClean="0">
                <a:latin typeface="Calibri" charset="0"/>
                <a:ea typeface="ＭＳ Ｐゴシック" charset="0"/>
                <a:cs typeface="ＭＳ Ｐゴシック" charset="0"/>
              </a:rPr>
              <a:t>change in </a:t>
            </a:r>
            <a:r>
              <a:rPr lang="en-US" sz="2200" dirty="0" err="1" smtClean="0">
                <a:latin typeface="Calibri" charset="0"/>
                <a:ea typeface="ＭＳ Ｐゴシック" charset="0"/>
                <a:cs typeface="ＭＳ Ｐゴシック" charset="0"/>
              </a:rPr>
              <a:t>perf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. 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23" y="1626890"/>
            <a:ext cx="69850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8871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Calibri"/>
                <a:cs typeface="Calibri"/>
              </a:rPr>
              <a:t>Trade </a:t>
            </a:r>
            <a:r>
              <a:rPr lang="en-US" sz="3600" b="1" dirty="0" err="1" smtClean="0">
                <a:latin typeface="Calibri"/>
                <a:cs typeface="Calibri"/>
              </a:rPr>
              <a:t>premia</a:t>
            </a:r>
            <a:r>
              <a:rPr lang="en-US" sz="3600" b="1" dirty="0" smtClean="0">
                <a:latin typeface="Calibri"/>
                <a:cs typeface="Calibri"/>
              </a:rPr>
              <a:t> – </a:t>
            </a:r>
            <a:r>
              <a:rPr lang="en-US" sz="3600" b="1" dirty="0" err="1" smtClean="0">
                <a:latin typeface="Calibri"/>
                <a:cs typeface="Calibri"/>
              </a:rPr>
              <a:t>exp</a:t>
            </a:r>
            <a:r>
              <a:rPr lang="en-US" sz="3600" b="1" dirty="0" smtClean="0">
                <a:latin typeface="Calibri"/>
                <a:cs typeface="Calibri"/>
              </a:rPr>
              <a:t> or imp</a:t>
            </a:r>
            <a:endParaRPr lang="en-US" sz="3600" b="1" dirty="0">
              <a:latin typeface="Calibri"/>
              <a:cs typeface="Calibri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1187624" y="5733256"/>
            <a:ext cx="7488832" cy="864096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 dirty="0" smtClean="0">
                <a:latin typeface="Calibri"/>
                <a:cs typeface="Calibri"/>
              </a:rPr>
              <a:t>Largest </a:t>
            </a:r>
            <a:r>
              <a:rPr lang="en-US" sz="2400" b="1" dirty="0" err="1" smtClean="0">
                <a:latin typeface="Calibri"/>
                <a:cs typeface="Calibri"/>
              </a:rPr>
              <a:t>premia</a:t>
            </a:r>
            <a:r>
              <a:rPr lang="en-US" sz="2400" b="1" dirty="0" smtClean="0">
                <a:latin typeface="Calibri"/>
                <a:cs typeface="Calibri"/>
              </a:rPr>
              <a:t> for </a:t>
            </a:r>
            <a:r>
              <a:rPr lang="en-US" sz="2400" b="1" dirty="0" err="1" smtClean="0">
                <a:latin typeface="Calibri"/>
                <a:cs typeface="Calibri"/>
              </a:rPr>
              <a:t>exp&amp;imp</a:t>
            </a:r>
            <a:r>
              <a:rPr lang="en-US" sz="2400" b="1" dirty="0" smtClean="0">
                <a:latin typeface="Calibri"/>
                <a:cs typeface="Calibri"/>
              </a:rPr>
              <a:t>, followed by </a:t>
            </a:r>
            <a:r>
              <a:rPr lang="en-US" sz="2400" b="1" dirty="0" err="1" smtClean="0">
                <a:latin typeface="Calibri"/>
                <a:cs typeface="Calibri"/>
              </a:rPr>
              <a:t>exp.only</a:t>
            </a:r>
            <a:endParaRPr lang="en-US" sz="2400" b="1" dirty="0" smtClean="0">
              <a:latin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400" b="1" dirty="0" smtClean="0">
                <a:latin typeface="Calibri"/>
                <a:cs typeface="Calibri"/>
              </a:rPr>
              <a:t>FE: firms benefit from changing trade status (to both)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1019204"/>
            <a:ext cx="7236296" cy="452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07005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Calibri"/>
                <a:cs typeface="Calibri"/>
              </a:rPr>
              <a:t>Trade </a:t>
            </a:r>
            <a:r>
              <a:rPr lang="en-US" sz="3600" b="1" dirty="0" err="1" smtClean="0">
                <a:latin typeface="Calibri"/>
                <a:cs typeface="Calibri"/>
              </a:rPr>
              <a:t>premia</a:t>
            </a:r>
            <a:r>
              <a:rPr lang="en-US" sz="3600" b="1" dirty="0" smtClean="0">
                <a:latin typeface="Calibri"/>
                <a:cs typeface="Calibri"/>
              </a:rPr>
              <a:t> (TFP) – by industry</a:t>
            </a:r>
            <a:endParaRPr lang="en-US" sz="3600" b="1" dirty="0">
              <a:latin typeface="Calibri"/>
              <a:cs typeface="Calibri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755576" y="5733256"/>
            <a:ext cx="7920880" cy="864096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 dirty="0" smtClean="0">
                <a:latin typeface="Calibri"/>
                <a:cs typeface="Calibri"/>
              </a:rPr>
              <a:t>Smaller </a:t>
            </a:r>
            <a:r>
              <a:rPr lang="en-US" sz="2400" b="1" dirty="0" err="1" smtClean="0">
                <a:latin typeface="Calibri"/>
                <a:cs typeface="Calibri"/>
              </a:rPr>
              <a:t>premia</a:t>
            </a:r>
            <a:r>
              <a:rPr lang="en-US" sz="2400" b="1" dirty="0" smtClean="0">
                <a:latin typeface="Calibri"/>
                <a:cs typeface="Calibri"/>
              </a:rPr>
              <a:t> for services than for manufacturing (FI, FR)</a:t>
            </a:r>
          </a:p>
          <a:p>
            <a:pPr marL="342900" indent="-342900">
              <a:buFont typeface="Arial"/>
              <a:buChar char="•"/>
            </a:pPr>
            <a:r>
              <a:rPr lang="en-US" sz="2400" b="1" dirty="0" smtClean="0">
                <a:latin typeface="Calibri"/>
                <a:cs typeface="Calibri"/>
              </a:rPr>
              <a:t>Highest </a:t>
            </a:r>
            <a:r>
              <a:rPr lang="en-US" sz="2400" b="1" dirty="0" err="1" smtClean="0">
                <a:latin typeface="Calibri"/>
                <a:cs typeface="Calibri"/>
              </a:rPr>
              <a:t>premia</a:t>
            </a:r>
            <a:r>
              <a:rPr lang="en-US" sz="2400" b="1" dirty="0" smtClean="0">
                <a:latin typeface="Calibri"/>
                <a:cs typeface="Calibri"/>
              </a:rPr>
              <a:t> for I, followed by K and O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050584"/>
            <a:ext cx="8424936" cy="479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155118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Calibri"/>
                <a:cs typeface="Calibri"/>
              </a:rPr>
              <a:t>Trade </a:t>
            </a:r>
            <a:r>
              <a:rPr lang="en-US" sz="3600" b="1" dirty="0" err="1" smtClean="0">
                <a:latin typeface="Calibri"/>
                <a:cs typeface="Calibri"/>
              </a:rPr>
              <a:t>premia</a:t>
            </a:r>
            <a:r>
              <a:rPr lang="en-US" sz="3600" b="1" dirty="0" smtClean="0">
                <a:latin typeface="Calibri"/>
                <a:cs typeface="Calibri"/>
              </a:rPr>
              <a:t> (</a:t>
            </a:r>
            <a:r>
              <a:rPr lang="en-US" sz="3600" b="1" dirty="0">
                <a:latin typeface="Calibri"/>
                <a:cs typeface="Calibri"/>
              </a:rPr>
              <a:t>TFP</a:t>
            </a:r>
            <a:r>
              <a:rPr lang="en-US" sz="3600" b="1" dirty="0" smtClean="0">
                <a:latin typeface="Calibri"/>
                <a:cs typeface="Calibri"/>
              </a:rPr>
              <a:t>) – by size classes</a:t>
            </a:r>
            <a:endParaRPr lang="en-US" sz="3600" b="1" dirty="0">
              <a:latin typeface="Calibri"/>
              <a:cs typeface="Calibri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727954" y="6165304"/>
            <a:ext cx="7916435" cy="593745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 dirty="0" smtClean="0">
                <a:latin typeface="Calibri"/>
                <a:cs typeface="Calibri"/>
              </a:rPr>
              <a:t>Largest </a:t>
            </a:r>
            <a:r>
              <a:rPr lang="en-US" sz="2400" b="1" dirty="0" err="1" smtClean="0">
                <a:latin typeface="Calibri"/>
                <a:cs typeface="Calibri"/>
              </a:rPr>
              <a:t>premia</a:t>
            </a:r>
            <a:r>
              <a:rPr lang="en-US" sz="2400" b="1" dirty="0" smtClean="0">
                <a:latin typeface="Calibri"/>
                <a:cs typeface="Calibri"/>
              </a:rPr>
              <a:t> for micro firms, decreasing by SC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21" y="1099012"/>
            <a:ext cx="7884368" cy="490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398554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85293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Goods vs. services</a:t>
            </a:r>
            <a:endParaRPr lang="en-US" sz="3600" b="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2609569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Calibri"/>
                <a:cs typeface="Calibri"/>
              </a:rPr>
              <a:t>Exporter </a:t>
            </a:r>
            <a:r>
              <a:rPr lang="en-US" sz="3600" b="1" dirty="0" err="1" smtClean="0">
                <a:latin typeface="Calibri"/>
                <a:cs typeface="Calibri"/>
              </a:rPr>
              <a:t>premia</a:t>
            </a:r>
            <a:r>
              <a:rPr lang="en-US" sz="3600" b="1" dirty="0" smtClean="0">
                <a:latin typeface="Calibri"/>
                <a:cs typeface="Calibri"/>
              </a:rPr>
              <a:t> – goods vs. serv.</a:t>
            </a:r>
            <a:endParaRPr lang="en-US" sz="3600" b="1" dirty="0">
              <a:latin typeface="Calibri"/>
              <a:cs typeface="Calibri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576064" y="6209204"/>
            <a:ext cx="8100392" cy="648796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b="1" dirty="0" smtClean="0">
                <a:latin typeface="Calibri"/>
                <a:cs typeface="Calibri"/>
              </a:rPr>
              <a:t>Largest </a:t>
            </a:r>
            <a:r>
              <a:rPr lang="en-US" sz="2000" b="1" dirty="0" err="1" smtClean="0">
                <a:latin typeface="Calibri"/>
                <a:cs typeface="Calibri"/>
              </a:rPr>
              <a:t>premia</a:t>
            </a:r>
            <a:r>
              <a:rPr lang="en-US" sz="2000" b="1" dirty="0" smtClean="0">
                <a:latin typeface="Calibri"/>
                <a:cs typeface="Calibri"/>
              </a:rPr>
              <a:t> for </a:t>
            </a:r>
            <a:r>
              <a:rPr lang="en-US" sz="2000" b="1" dirty="0" err="1" smtClean="0">
                <a:latin typeface="Calibri"/>
                <a:cs typeface="Calibri"/>
              </a:rPr>
              <a:t>goods&amp;serv</a:t>
            </a:r>
            <a:r>
              <a:rPr lang="en-US" sz="2000" b="1" dirty="0" smtClean="0">
                <a:latin typeface="Calibri"/>
                <a:cs typeface="Calibri"/>
              </a:rPr>
              <a:t>., followed by </a:t>
            </a:r>
            <a:r>
              <a:rPr lang="en-US" sz="2000" b="1" dirty="0" err="1" smtClean="0">
                <a:latin typeface="Calibri"/>
                <a:cs typeface="Calibri"/>
              </a:rPr>
              <a:t>serv.only</a:t>
            </a:r>
            <a:r>
              <a:rPr lang="en-US" sz="2000" b="1" dirty="0" smtClean="0">
                <a:latin typeface="Calibri"/>
                <a:cs typeface="Calibri"/>
              </a:rPr>
              <a:t> (LP &amp; TFP)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64" y="1116069"/>
            <a:ext cx="7956376" cy="498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01164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Calibri"/>
                <a:cs typeface="Calibri"/>
              </a:rPr>
              <a:t>Importer </a:t>
            </a:r>
            <a:r>
              <a:rPr lang="en-US" sz="3600" b="1" dirty="0" err="1" smtClean="0">
                <a:latin typeface="Calibri"/>
                <a:cs typeface="Calibri"/>
              </a:rPr>
              <a:t>premia</a:t>
            </a:r>
            <a:r>
              <a:rPr lang="en-US" sz="3600" b="1" dirty="0" smtClean="0">
                <a:latin typeface="Calibri"/>
                <a:cs typeface="Calibri"/>
              </a:rPr>
              <a:t> – goods vs. serv.</a:t>
            </a:r>
            <a:endParaRPr lang="en-US" sz="3600" b="1" dirty="0">
              <a:latin typeface="Calibri"/>
              <a:cs typeface="Calibri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576064" y="6209204"/>
            <a:ext cx="8100392" cy="648796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b="1" dirty="0" smtClean="0">
                <a:latin typeface="Calibri"/>
                <a:cs typeface="Calibri"/>
              </a:rPr>
              <a:t>Largest </a:t>
            </a:r>
            <a:r>
              <a:rPr lang="en-US" sz="2000" b="1" dirty="0" err="1" smtClean="0">
                <a:latin typeface="Calibri"/>
                <a:cs typeface="Calibri"/>
              </a:rPr>
              <a:t>premia</a:t>
            </a:r>
            <a:r>
              <a:rPr lang="en-US" sz="2000" b="1" dirty="0" smtClean="0">
                <a:latin typeface="Calibri"/>
                <a:cs typeface="Calibri"/>
              </a:rPr>
              <a:t> for </a:t>
            </a:r>
            <a:r>
              <a:rPr lang="en-US" sz="2000" b="1" dirty="0" err="1" smtClean="0">
                <a:latin typeface="Calibri"/>
                <a:cs typeface="Calibri"/>
              </a:rPr>
              <a:t>goods&amp;serv</a:t>
            </a:r>
            <a:r>
              <a:rPr lang="en-US" sz="2000" b="1" dirty="0" smtClean="0">
                <a:latin typeface="Calibri"/>
                <a:cs typeface="Calibri"/>
              </a:rPr>
              <a:t>., followed by </a:t>
            </a:r>
            <a:r>
              <a:rPr lang="en-US" sz="2000" b="1" dirty="0" err="1" smtClean="0">
                <a:latin typeface="Calibri"/>
                <a:cs typeface="Calibri"/>
              </a:rPr>
              <a:t>goods.only</a:t>
            </a:r>
            <a:r>
              <a:rPr lang="en-US" sz="2000" b="1" dirty="0" smtClean="0">
                <a:latin typeface="Calibri"/>
                <a:cs typeface="Calibri"/>
              </a:rPr>
              <a:t> (LP &amp; TFP)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5" y="1124744"/>
            <a:ext cx="7704489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354728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0"/>
            <a:ext cx="8229600" cy="980728"/>
          </a:xfrm>
        </p:spPr>
        <p:txBody>
          <a:bodyPr/>
          <a:lstStyle/>
          <a:p>
            <a:pPr algn="ctr" eaLnBrk="1" hangingPunct="1"/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Summary</a:t>
            </a:r>
            <a:endParaRPr lang="en-US" sz="36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875892" y="1196752"/>
            <a:ext cx="7787208" cy="5112568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Services firms 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are </a:t>
            </a:r>
            <a:endParaRPr lang="en-US" sz="28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less 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engaged in trade 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than manuf. firms</a:t>
            </a:r>
          </a:p>
          <a:p>
            <a:pPr lvl="1"/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more likely to import than 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export</a:t>
            </a:r>
          </a:p>
          <a:p>
            <a:pPr lvl="1"/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most engaged in trade 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in goods </a:t>
            </a:r>
            <a:endParaRPr lang="en-US" sz="24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More complex traders (</a:t>
            </a:r>
            <a:r>
              <a:rPr lang="en-US" sz="2600" dirty="0" err="1" smtClean="0">
                <a:latin typeface="Calibri" charset="0"/>
                <a:ea typeface="ＭＳ Ｐゴシック" charset="0"/>
                <a:cs typeface="ＭＳ Ｐゴシック" charset="0"/>
              </a:rPr>
              <a:t>exp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 &amp; imp)</a:t>
            </a: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are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bigger and more productive</a:t>
            </a:r>
          </a:p>
          <a:p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Exporting services requires higher productivity (than for G)</a:t>
            </a: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i.e. higher fixed cost</a:t>
            </a:r>
          </a:p>
          <a:p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Importing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services requires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lower productivity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(than for G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)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i.e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. lower fixed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cost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218826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85293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Switching </a:t>
            </a:r>
            <a:r>
              <a:rPr lang="en-US" sz="3600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premia</a:t>
            </a:r>
            <a:endParaRPr lang="en-US" sz="3600" b="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406963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Calibri"/>
                <a:cs typeface="Calibri"/>
              </a:rPr>
              <a:t>Transition matrices – trade statuses</a:t>
            </a:r>
            <a:endParaRPr lang="en-US" sz="3600" b="1" dirty="0">
              <a:latin typeface="Calibri"/>
              <a:cs typeface="Calibri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683568" y="6209204"/>
            <a:ext cx="8280920" cy="532164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b="1" dirty="0" smtClean="0">
                <a:latin typeface="Calibri"/>
                <a:cs typeface="Calibri"/>
              </a:rPr>
              <a:t>High trade persistence; few starters (4-16%), but more stoppers (&lt;40%)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1254600"/>
            <a:ext cx="5184576" cy="483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088884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0"/>
            <a:ext cx="8229600" cy="1143000"/>
          </a:xfrm>
        </p:spPr>
        <p:txBody>
          <a:bodyPr/>
          <a:lstStyle/>
          <a:p>
            <a:pPr algn="ctr"/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Switching </a:t>
            </a:r>
            <a:r>
              <a:rPr lang="en-US" sz="3600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premia</a:t>
            </a:r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36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841494" y="3256279"/>
            <a:ext cx="7787208" cy="3127523"/>
          </a:xfrm>
        </p:spPr>
        <p:txBody>
          <a:bodyPr>
            <a:normAutofit/>
          </a:bodyPr>
          <a:lstStyle/>
          <a:p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Y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- performance indic.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(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empl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., wages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LP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and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TFP) </a:t>
            </a:r>
          </a:p>
          <a:p>
            <a:r>
              <a:rPr lang="en-US" i="1" dirty="0" smtClean="0">
                <a:latin typeface="Calibri" charset="0"/>
                <a:ea typeface="ＭＳ Ｐゴシック" charset="0"/>
                <a:cs typeface="ＭＳ Ｐゴシック" charset="0"/>
              </a:rPr>
              <a:t>Switch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 – from no trade to X, M, X&amp;M, and from one-way to two-way trade</a:t>
            </a:r>
          </a:p>
          <a:p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Control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– 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emp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, wage (all logs), FDI,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sector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-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time</a:t>
            </a:r>
            <a:endParaRPr lang="en-US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 sz="18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200" dirty="0" smtClean="0">
                <a:latin typeface="Calibri" charset="0"/>
                <a:ea typeface="ＭＳ Ｐゴシック" charset="0"/>
                <a:cs typeface="ＭＳ Ｐゴシック" charset="0"/>
              </a:rPr>
              <a:t>OLS – </a:t>
            </a:r>
            <a:r>
              <a:rPr lang="en-US" sz="2200" dirty="0">
                <a:latin typeface="Calibri" charset="0"/>
                <a:ea typeface="ＭＳ Ｐゴシック" charset="0"/>
                <a:cs typeface="ＭＳ Ｐゴシック" charset="0"/>
              </a:rPr>
              <a:t>avg. </a:t>
            </a:r>
            <a:r>
              <a:rPr lang="en-US" sz="2200" dirty="0" smtClean="0">
                <a:latin typeface="Calibri" charset="0"/>
                <a:ea typeface="ＭＳ Ｐゴシック" charset="0"/>
                <a:cs typeface="ＭＳ Ｐゴシック" charset="0"/>
              </a:rPr>
              <a:t>diff. </a:t>
            </a:r>
            <a:r>
              <a:rPr lang="en-US" sz="2200" dirty="0">
                <a:latin typeface="Calibri" charset="0"/>
                <a:ea typeface="ＭＳ Ｐゴシック" charset="0"/>
                <a:cs typeface="ＭＳ Ｐゴシック" charset="0"/>
              </a:rPr>
              <a:t>between a </a:t>
            </a:r>
            <a:r>
              <a:rPr lang="en-US" sz="2200" dirty="0" smtClean="0">
                <a:latin typeface="Calibri" charset="0"/>
                <a:ea typeface="ＭＳ Ｐゴシック" charset="0"/>
                <a:cs typeface="ＭＳ Ｐゴシック" charset="0"/>
              </a:rPr>
              <a:t>cohort </a:t>
            </a:r>
            <a:r>
              <a:rPr lang="en-US" sz="2200" dirty="0">
                <a:latin typeface="Calibri" charset="0"/>
                <a:ea typeface="ＭＳ Ｐゴシック" charset="0"/>
                <a:cs typeface="ＭＳ Ｐゴシック" charset="0"/>
              </a:rPr>
              <a:t>of today’s switchers and the reference group </a:t>
            </a:r>
            <a:r>
              <a:rPr lang="en-US" sz="2200" dirty="0" smtClean="0">
                <a:latin typeface="Calibri" charset="0"/>
                <a:ea typeface="ＭＳ Ｐゴシック" charset="0"/>
                <a:cs typeface="ＭＳ Ｐゴシック" charset="0"/>
              </a:rPr>
              <a:t>before </a:t>
            </a:r>
            <a:r>
              <a:rPr lang="en-US" sz="2200" dirty="0">
                <a:latin typeface="Calibri" charset="0"/>
                <a:ea typeface="ＭＳ Ｐゴシック" charset="0"/>
                <a:cs typeface="ＭＳ Ｐゴシック" charset="0"/>
              </a:rPr>
              <a:t>(after) the switch </a:t>
            </a:r>
            <a:endParaRPr lang="en-US" sz="2200" dirty="0" smtClean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 Placeholder 8"/>
          <p:cNvSpPr txBox="1">
            <a:spLocks/>
          </p:cNvSpPr>
          <p:nvPr/>
        </p:nvSpPr>
        <p:spPr>
          <a:xfrm>
            <a:off x="841494" y="1268760"/>
            <a:ext cx="8100392" cy="1008112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Comparing pre-switch (t-2, t-1) and post-switch (t+1, t+2) </a:t>
            </a:r>
            <a:r>
              <a:rPr lang="en-US" dirty="0" err="1" smtClean="0">
                <a:latin typeface="Calibri"/>
                <a:cs typeface="Calibri"/>
              </a:rPr>
              <a:t>peformance</a:t>
            </a:r>
            <a:endParaRPr lang="en-US" dirty="0" smtClean="0">
              <a:latin typeface="Calibri"/>
              <a:cs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2178249"/>
            <a:ext cx="7342584" cy="107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608721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Calibri" charset="0"/>
                <a:ea typeface="ＭＳ Ｐゴシック" charset="0"/>
                <a:cs typeface="ＭＳ Ｐゴシック" charset="0"/>
              </a:rPr>
              <a:t>Switching </a:t>
            </a:r>
            <a:r>
              <a:rPr lang="en-US" sz="3600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premia</a:t>
            </a:r>
            <a:r>
              <a:rPr lang="en-US" sz="3600" b="1" dirty="0" smtClean="0">
                <a:latin typeface="Calibri"/>
                <a:cs typeface="Calibri"/>
              </a:rPr>
              <a:t> (LP)</a:t>
            </a:r>
            <a:endParaRPr lang="en-US" sz="3600" b="1" dirty="0">
              <a:latin typeface="Calibri"/>
              <a:cs typeface="Calibri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1115616" y="6209204"/>
            <a:ext cx="7308304" cy="532164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b="1" dirty="0" smtClean="0">
                <a:latin typeface="Calibri"/>
                <a:cs typeface="Calibri"/>
              </a:rPr>
              <a:t>X-only: FR &amp; SI	M-only: FI &amp; FR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846" y="1196752"/>
            <a:ext cx="7308304" cy="460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810210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Calibri" charset="0"/>
                <a:ea typeface="ＭＳ Ｐゴシック" charset="0"/>
                <a:cs typeface="ＭＳ Ｐゴシック" charset="0"/>
              </a:rPr>
              <a:t>Switching </a:t>
            </a:r>
            <a:r>
              <a:rPr lang="en-US" sz="3600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premia</a:t>
            </a:r>
            <a:r>
              <a:rPr lang="en-US" sz="3600" b="1" dirty="0" smtClean="0">
                <a:latin typeface="Calibri"/>
                <a:cs typeface="Calibri"/>
              </a:rPr>
              <a:t> (LP)</a:t>
            </a:r>
            <a:endParaRPr lang="en-US" sz="3600" b="1" dirty="0">
              <a:latin typeface="Calibri"/>
              <a:cs typeface="Calibri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899592" y="5085184"/>
            <a:ext cx="7308304" cy="1080120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>
                <a:latin typeface="Calibri"/>
                <a:cs typeface="Calibri"/>
              </a:rPr>
              <a:t>IRL &amp; SI - increasing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Calibri"/>
                <a:cs typeface="Calibri"/>
              </a:rPr>
              <a:t>FI – positive, but dissipating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772816"/>
            <a:ext cx="8028384" cy="268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64465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Calibri" charset="0"/>
                <a:ea typeface="ＭＳ Ｐゴシック" charset="0"/>
                <a:cs typeface="ＭＳ Ｐゴシック" charset="0"/>
              </a:rPr>
              <a:t>Switching </a:t>
            </a:r>
            <a:r>
              <a:rPr lang="en-US" sz="3600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premia</a:t>
            </a:r>
            <a:r>
              <a:rPr lang="en-US" sz="3600" b="1" dirty="0" smtClean="0">
                <a:latin typeface="Calibri"/>
                <a:cs typeface="Calibri"/>
              </a:rPr>
              <a:t> (LP)</a:t>
            </a:r>
            <a:endParaRPr lang="en-US" sz="3600" b="1" dirty="0">
              <a:latin typeface="Calibri"/>
              <a:cs typeface="Calibri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755576" y="6209204"/>
            <a:ext cx="7668344" cy="532164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b="1" dirty="0" smtClean="0">
                <a:latin typeface="Calibri"/>
                <a:cs typeface="Calibri"/>
              </a:rPr>
              <a:t>X to X&amp;M: SI, </a:t>
            </a:r>
            <a:r>
              <a:rPr lang="en-US" sz="2000" b="1" dirty="0" err="1" smtClean="0">
                <a:latin typeface="Calibri"/>
                <a:cs typeface="Calibri"/>
              </a:rPr>
              <a:t>decreas</a:t>
            </a:r>
            <a:r>
              <a:rPr lang="en-US" sz="2000" b="1" dirty="0" smtClean="0">
                <a:latin typeface="Calibri"/>
                <a:cs typeface="Calibri"/>
              </a:rPr>
              <a:t>. </a:t>
            </a:r>
            <a:r>
              <a:rPr lang="en-US" sz="2000" b="1" dirty="0" smtClean="0">
                <a:latin typeface="Calibri"/>
                <a:cs typeface="Calibri"/>
              </a:rPr>
              <a:t>in </a:t>
            </a:r>
            <a:r>
              <a:rPr lang="en-US" sz="2000" b="1" dirty="0" smtClean="0">
                <a:latin typeface="Calibri"/>
                <a:cs typeface="Calibri"/>
              </a:rPr>
              <a:t>FI &amp; FR	M to X&amp;M: FI &amp; SI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073406"/>
            <a:ext cx="7344816" cy="48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162664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0"/>
            <a:ext cx="8229600" cy="1143000"/>
          </a:xfrm>
        </p:spPr>
        <p:txBody>
          <a:bodyPr/>
          <a:lstStyle/>
          <a:p>
            <a:pPr algn="ctr"/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Summary</a:t>
            </a:r>
            <a:endParaRPr lang="en-US" sz="36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899592" y="1484784"/>
            <a:ext cx="7787208" cy="4752528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SI:	</a:t>
            </a:r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sig.premia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in 4/5 episodes</a:t>
            </a:r>
            <a:endParaRPr lang="en-US" sz="24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i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n 2 occurred after switch, in 2 strengthened after</a:t>
            </a:r>
            <a:endParaRPr lang="en-US" sz="24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FR: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800" dirty="0" err="1">
                <a:latin typeface="Calibri" charset="0"/>
                <a:ea typeface="ＭＳ Ｐゴシック" charset="0"/>
                <a:cs typeface="ＭＳ Ｐゴシック" charset="0"/>
              </a:rPr>
              <a:t>sig.premia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 in 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2/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5 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episodes after switch</a:t>
            </a:r>
            <a:endParaRPr lang="en-US" sz="28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in 2 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decreasing or </a:t>
            </a:r>
            <a:r>
              <a:rPr lang="en-US" sz="2400" dirty="0" err="1" smtClean="0">
                <a:latin typeface="Calibri" charset="0"/>
                <a:ea typeface="ＭＳ Ｐゴシック" charset="0"/>
                <a:cs typeface="ＭＳ Ｐゴシック" charset="0"/>
              </a:rPr>
              <a:t>dissapperaring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 after switch</a:t>
            </a:r>
          </a:p>
          <a:p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FI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:	</a:t>
            </a:r>
            <a:r>
              <a:rPr lang="en-US" sz="2800" dirty="0" err="1">
                <a:latin typeface="Calibri" charset="0"/>
                <a:ea typeface="ＭＳ Ｐゴシック" charset="0"/>
                <a:cs typeface="ＭＳ Ｐゴシック" charset="0"/>
              </a:rPr>
              <a:t>sig.premia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 in 4/5 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episodes before switch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In 3 reduced after switch</a:t>
            </a:r>
            <a:endParaRPr lang="en-US" sz="24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IRL: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800" dirty="0" err="1">
                <a:latin typeface="Calibri" charset="0"/>
                <a:ea typeface="ＭＳ Ｐゴシック" charset="0"/>
                <a:cs typeface="ＭＳ Ｐゴシック" charset="0"/>
              </a:rPr>
              <a:t>sig.premia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 in 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only 1/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5 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episode increasing 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after 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switch</a:t>
            </a:r>
          </a:p>
          <a:p>
            <a:endParaRPr lang="en-US" sz="28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Hence, self-selection; learning very rare (SI)</a:t>
            </a:r>
            <a:endParaRPr lang="en-US" sz="28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 sz="28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913390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0"/>
            <a:ext cx="8229600" cy="1143000"/>
          </a:xfrm>
        </p:spPr>
        <p:txBody>
          <a:bodyPr/>
          <a:lstStyle/>
          <a:p>
            <a:pPr algn="ctr"/>
            <a:r>
              <a:rPr lang="en-US" sz="3600" b="1" dirty="0">
                <a:latin typeface="Calibri" charset="0"/>
                <a:ea typeface="ＭＳ Ｐゴシック" charset="0"/>
                <a:cs typeface="ＭＳ Ｐゴシック" charset="0"/>
              </a:rPr>
              <a:t>Switching </a:t>
            </a:r>
            <a:r>
              <a:rPr lang="en-US" sz="3600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premia</a:t>
            </a:r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: goods </a:t>
            </a:r>
            <a:r>
              <a:rPr lang="en-US" sz="2400" dirty="0">
                <a:latin typeface="Wingdings"/>
                <a:ea typeface="Wingdings"/>
                <a:cs typeface="Wingdings"/>
                <a:sym typeface="Wingdings"/>
              </a:rPr>
              <a:t></a:t>
            </a:r>
            <a:r>
              <a:rPr lang="en-US" sz="2400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serv. </a:t>
            </a:r>
            <a:endParaRPr lang="en-US" sz="36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899592" y="1484784"/>
            <a:ext cx="7787208" cy="4752528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Far less observations on switchers</a:t>
            </a:r>
            <a:endParaRPr lang="en-US" sz="28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Transition matrices suggest:</a:t>
            </a:r>
            <a:endParaRPr lang="en-US" sz="28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600" dirty="0">
                <a:latin typeface="Calibri" charset="0"/>
                <a:ea typeface="ＭＳ Ｐゴシック" charset="0"/>
                <a:cs typeface="ＭＳ Ｐゴシック" charset="0"/>
              </a:rPr>
              <a:t>switching from trade in services to trade in goods is easier than vice versa 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(higher FC in serv. trade)</a:t>
            </a:r>
          </a:p>
          <a:p>
            <a:r>
              <a:rPr lang="en-US" sz="3000" dirty="0" smtClean="0">
                <a:latin typeface="Calibri" charset="0"/>
                <a:ea typeface="ＭＳ Ｐゴシック" charset="0"/>
                <a:cs typeface="ＭＳ Ｐゴシック" charset="0"/>
              </a:rPr>
              <a:t>Results:</a:t>
            </a:r>
            <a:endParaRPr lang="en-US" sz="30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Similar results for </a:t>
            </a:r>
            <a:r>
              <a:rPr lang="en-US" sz="2600" dirty="0" err="1" smtClean="0">
                <a:latin typeface="Calibri" charset="0"/>
                <a:ea typeface="ＭＳ Ｐゴシック" charset="0"/>
                <a:cs typeface="ＭＳ Ｐゴシック" charset="0"/>
              </a:rPr>
              <a:t>exp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 and imp</a:t>
            </a:r>
            <a:endParaRPr lang="en-US" sz="26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Sig. </a:t>
            </a:r>
            <a:r>
              <a:rPr lang="en-US" sz="2600" dirty="0" err="1" smtClean="0">
                <a:latin typeface="Calibri" charset="0"/>
                <a:ea typeface="ＭＳ Ｐゴシック" charset="0"/>
                <a:cs typeface="ＭＳ Ｐゴシック" charset="0"/>
              </a:rPr>
              <a:t>premia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>
                <a:latin typeface="Calibri" charset="0"/>
                <a:ea typeface="ＭＳ Ｐゴシック" charset="0"/>
                <a:cs typeface="ＭＳ Ｐゴシック" charset="0"/>
              </a:rPr>
              <a:t>of switching only for 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switching </a:t>
            </a:r>
            <a:r>
              <a:rPr lang="en-US" sz="2600" dirty="0">
                <a:latin typeface="Calibri" charset="0"/>
                <a:ea typeface="ＭＳ Ｐゴシック" charset="0"/>
                <a:cs typeface="ＭＳ Ｐゴシック" charset="0"/>
              </a:rPr>
              <a:t>from no trade to either trade in 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G or </a:t>
            </a:r>
            <a:r>
              <a:rPr lang="en-US" sz="2600" dirty="0">
                <a:latin typeface="Calibri" charset="0"/>
                <a:ea typeface="ＭＳ Ｐゴシック" charset="0"/>
                <a:cs typeface="ＭＳ Ｐゴシック" charset="0"/>
              </a:rPr>
              <a:t>trade in 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S or </a:t>
            </a:r>
            <a:r>
              <a:rPr lang="en-US" sz="2600" dirty="0">
                <a:latin typeface="Calibri" charset="0"/>
                <a:ea typeface="ＭＳ Ｐゴシック" charset="0"/>
                <a:cs typeface="ＭＳ Ｐゴシック" charset="0"/>
              </a:rPr>
              <a:t>trade in 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G&amp;S</a:t>
            </a:r>
          </a:p>
          <a:p>
            <a:pPr lvl="1"/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But no </a:t>
            </a:r>
            <a:r>
              <a:rPr lang="en-US" sz="2600" dirty="0" err="1" smtClean="0">
                <a:latin typeface="Calibri" charset="0"/>
                <a:ea typeface="ＭＳ Ｐゴシック" charset="0"/>
                <a:cs typeface="ＭＳ Ｐゴシック" charset="0"/>
              </a:rPr>
              <a:t>premia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 for switching between G and S trade</a:t>
            </a:r>
            <a:endParaRPr lang="en-US" sz="26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079158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0"/>
            <a:ext cx="8229600" cy="980728"/>
          </a:xfrm>
        </p:spPr>
        <p:txBody>
          <a:bodyPr/>
          <a:lstStyle/>
          <a:p>
            <a:pPr algn="ctr" eaLnBrk="1" hangingPunct="1"/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Summary</a:t>
            </a:r>
            <a:endParaRPr lang="en-US" sz="36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875892" y="1196752"/>
            <a:ext cx="7787208" cy="5112568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Services firms 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are </a:t>
            </a:r>
            <a:endParaRPr lang="en-US" sz="28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less 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engaged in trade 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than manuf. firms</a:t>
            </a:r>
          </a:p>
          <a:p>
            <a:pPr lvl="1"/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more likely to import than 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export</a:t>
            </a:r>
          </a:p>
          <a:p>
            <a:pPr lvl="1"/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most engaged in trade 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in goods </a:t>
            </a:r>
            <a:endParaRPr lang="en-US" sz="24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Complexity 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of trade activities is increasing in firm size and productivity </a:t>
            </a:r>
            <a:endParaRPr lang="en-US" sz="28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Changes 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in trading status by 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adding 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another dimension of trade </a:t>
            </a:r>
            <a:endParaRPr lang="en-US" sz="28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are infrequent 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and associated with significant pre-switching </a:t>
            </a:r>
            <a:r>
              <a:rPr lang="en-US" sz="2400" dirty="0" err="1">
                <a:latin typeface="Calibri" charset="0"/>
                <a:ea typeface="ＭＳ Ｐゴシック" charset="0"/>
                <a:cs typeface="ＭＳ Ｐゴシック" charset="0"/>
              </a:rPr>
              <a:t>premia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24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Learning 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effects from switching trading status are uncommon </a:t>
            </a:r>
          </a:p>
        </p:txBody>
      </p:sp>
    </p:spTree>
    <p:extLst>
      <p:ext uri="{BB962C8B-B14F-4D97-AF65-F5344CB8AC3E}">
        <p14:creationId xmlns:p14="http://schemas.microsoft.com/office/powerpoint/2010/main" val="2483720506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0"/>
            <a:ext cx="8229600" cy="980728"/>
          </a:xfrm>
        </p:spPr>
        <p:txBody>
          <a:bodyPr/>
          <a:lstStyle/>
          <a:p>
            <a:pPr algn="ctr" eaLnBrk="1" hangingPunct="1"/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Policy implications</a:t>
            </a:r>
            <a:endParaRPr lang="en-US" sz="36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875892" y="1196752"/>
            <a:ext cx="7787208" cy="5112568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Traditionally, trade policy 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aimed at boosting exports 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(manuf.)</a:t>
            </a:r>
          </a:p>
          <a:p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Here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among serv. firms, prevalence 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of importers </a:t>
            </a:r>
            <a:endParaRPr lang="en-US" sz="28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hence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, assisting firms in finding suppliers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abroad?</a:t>
            </a:r>
          </a:p>
          <a:p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However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a lot of 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short-lived entry and exit from import and export markets  </a:t>
            </a:r>
            <a:endParaRPr lang="en-US" sz="28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Which is not a 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sign 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of a 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market </a:t>
            </a: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failure</a:t>
            </a:r>
          </a:p>
          <a:p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Higher 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barriers to trading services than 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goods:</a:t>
            </a:r>
            <a:endParaRPr lang="en-US" sz="28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600" dirty="0">
                <a:latin typeface="Calibri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ence harmonizing </a:t>
            </a:r>
            <a:r>
              <a:rPr lang="en-US" sz="2600" dirty="0">
                <a:latin typeface="Calibri" charset="0"/>
                <a:ea typeface="ＭＳ Ｐゴシック" charset="0"/>
                <a:cs typeface="ＭＳ Ｐゴシック" charset="0"/>
              </a:rPr>
              <a:t>international regulation and reducing entry barriers would 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do the job</a:t>
            </a:r>
            <a:endParaRPr lang="en-US" sz="26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591221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17304</TotalTime>
  <Words>903</Words>
  <Application>Microsoft Macintosh PowerPoint</Application>
  <PresentationFormat>On-screen Show (4:3)</PresentationFormat>
  <Paragraphs>139</Paragraphs>
  <Slides>25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NewsPrint</vt:lpstr>
      <vt:lpstr>PowerPoint Presentation</vt:lpstr>
      <vt:lpstr>Motivation</vt:lpstr>
      <vt:lpstr>Aims</vt:lpstr>
      <vt:lpstr>Data</vt:lpstr>
      <vt:lpstr>Trade participation (%)</vt:lpstr>
      <vt:lpstr>Trade participation (%) goods vs. services</vt:lpstr>
      <vt:lpstr>Trade premia</vt:lpstr>
      <vt:lpstr>Trade premia </vt:lpstr>
      <vt:lpstr>Trade premia – exp or imp</vt:lpstr>
      <vt:lpstr>Trade premia (TFP) – by industry</vt:lpstr>
      <vt:lpstr>Trade premia (TFP) – by size classes</vt:lpstr>
      <vt:lpstr>Goods vs. services</vt:lpstr>
      <vt:lpstr>Exporter premia – goods vs. serv.</vt:lpstr>
      <vt:lpstr>Importer premia – goods vs. serv.</vt:lpstr>
      <vt:lpstr>Summary</vt:lpstr>
      <vt:lpstr>Switching premia</vt:lpstr>
      <vt:lpstr>Transition matrices – trade statuses</vt:lpstr>
      <vt:lpstr>Switching premia </vt:lpstr>
      <vt:lpstr>Switching premia (LP)</vt:lpstr>
      <vt:lpstr>Switching premia (LP)</vt:lpstr>
      <vt:lpstr>Switching premia (LP)</vt:lpstr>
      <vt:lpstr>Summary</vt:lpstr>
      <vt:lpstr>Switching premia: goods serv. </vt:lpstr>
      <vt:lpstr>Summary</vt:lpstr>
      <vt:lpstr>Policy implications</vt:lpstr>
    </vt:vector>
  </TitlesOfParts>
  <Company>EF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Panel 2: Corruption and Economic Development</dc:title>
  <dc:creator>Jože P. Damijan</dc:creator>
  <cp:lastModifiedBy>Joze Damijan</cp:lastModifiedBy>
  <cp:revision>362</cp:revision>
  <dcterms:created xsi:type="dcterms:W3CDTF">2011-05-17T05:09:08Z</dcterms:created>
  <dcterms:modified xsi:type="dcterms:W3CDTF">2012-11-29T11:59:05Z</dcterms:modified>
</cp:coreProperties>
</file>